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f"/>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2"/>
  </p:notesMasterIdLst>
  <p:handoutMasterIdLst>
    <p:handoutMasterId r:id="rId123"/>
  </p:handoutMasterIdLst>
  <p:sldIdLst>
    <p:sldId id="256" r:id="rId2"/>
    <p:sldId id="328" r:id="rId3"/>
    <p:sldId id="257" r:id="rId4"/>
    <p:sldId id="408" r:id="rId5"/>
    <p:sldId id="258" r:id="rId6"/>
    <p:sldId id="409" r:id="rId7"/>
    <p:sldId id="259" r:id="rId8"/>
    <p:sldId id="261" r:id="rId9"/>
    <p:sldId id="367" r:id="rId10"/>
    <p:sldId id="289" r:id="rId11"/>
    <p:sldId id="290" r:id="rId12"/>
    <p:sldId id="265" r:id="rId13"/>
    <p:sldId id="264" r:id="rId14"/>
    <p:sldId id="263" r:id="rId15"/>
    <p:sldId id="358" r:id="rId16"/>
    <p:sldId id="435" r:id="rId17"/>
    <p:sldId id="279" r:id="rId18"/>
    <p:sldId id="278" r:id="rId19"/>
    <p:sldId id="281" r:id="rId20"/>
    <p:sldId id="293" r:id="rId21"/>
    <p:sldId id="453" r:id="rId22"/>
    <p:sldId id="260" r:id="rId23"/>
    <p:sldId id="291" r:id="rId24"/>
    <p:sldId id="269" r:id="rId25"/>
    <p:sldId id="320" r:id="rId26"/>
    <p:sldId id="413" r:id="rId27"/>
    <p:sldId id="452" r:id="rId28"/>
    <p:sldId id="414" r:id="rId29"/>
    <p:sldId id="357" r:id="rId30"/>
    <p:sldId id="306" r:id="rId31"/>
    <p:sldId id="395" r:id="rId32"/>
    <p:sldId id="425" r:id="rId33"/>
    <p:sldId id="313" r:id="rId34"/>
    <p:sldId id="307" r:id="rId35"/>
    <p:sldId id="314" r:id="rId36"/>
    <p:sldId id="308" r:id="rId37"/>
    <p:sldId id="373" r:id="rId38"/>
    <p:sldId id="385" r:id="rId39"/>
    <p:sldId id="315" r:id="rId40"/>
    <p:sldId id="311" r:id="rId41"/>
    <p:sldId id="316" r:id="rId42"/>
    <p:sldId id="317" r:id="rId43"/>
    <p:sldId id="319" r:id="rId44"/>
    <p:sldId id="338" r:id="rId45"/>
    <p:sldId id="292" r:id="rId46"/>
    <p:sldId id="398" r:id="rId47"/>
    <p:sldId id="271" r:id="rId48"/>
    <p:sldId id="302" r:id="rId49"/>
    <p:sldId id="434" r:id="rId50"/>
    <p:sldId id="352" r:id="rId51"/>
    <p:sldId id="372" r:id="rId52"/>
    <p:sldId id="304" r:id="rId53"/>
    <p:sldId id="272" r:id="rId54"/>
    <p:sldId id="273" r:id="rId55"/>
    <p:sldId id="451" r:id="rId56"/>
    <p:sldId id="270" r:id="rId57"/>
    <p:sldId id="268" r:id="rId58"/>
    <p:sldId id="309" r:id="rId59"/>
    <p:sldId id="360" r:id="rId60"/>
    <p:sldId id="312" r:id="rId61"/>
    <p:sldId id="353" r:id="rId62"/>
    <p:sldId id="454" r:id="rId63"/>
    <p:sldId id="457" r:id="rId64"/>
    <p:sldId id="354" r:id="rId65"/>
    <p:sldId id="294" r:id="rId66"/>
    <p:sldId id="396" r:id="rId67"/>
    <p:sldId id="368" r:id="rId68"/>
    <p:sldId id="432" r:id="rId69"/>
    <p:sldId id="393" r:id="rId70"/>
    <p:sldId id="336" r:id="rId71"/>
    <p:sldId id="297" r:id="rId72"/>
    <p:sldId id="298" r:id="rId73"/>
    <p:sldId id="362" r:id="rId74"/>
    <p:sldId id="295" r:id="rId75"/>
    <p:sldId id="300" r:id="rId76"/>
    <p:sldId id="337" r:id="rId77"/>
    <p:sldId id="339" r:id="rId78"/>
    <p:sldId id="363" r:id="rId79"/>
    <p:sldId id="458" r:id="rId80"/>
    <p:sldId id="375" r:id="rId81"/>
    <p:sldId id="390" r:id="rId82"/>
    <p:sldId id="445" r:id="rId83"/>
    <p:sldId id="329" r:id="rId84"/>
    <p:sldId id="442" r:id="rId85"/>
    <p:sldId id="348" r:id="rId86"/>
    <p:sldId id="301" r:id="rId87"/>
    <p:sldId id="349" r:id="rId88"/>
    <p:sldId id="380" r:id="rId89"/>
    <p:sldId id="459" r:id="rId90"/>
    <p:sldId id="350" r:id="rId91"/>
    <p:sldId id="416" r:id="rId92"/>
    <p:sldId id="361" r:id="rId93"/>
    <p:sldId id="420" r:id="rId94"/>
    <p:sldId id="381" r:id="rId95"/>
    <p:sldId id="419" r:id="rId96"/>
    <p:sldId id="378" r:id="rId97"/>
    <p:sldId id="344" r:id="rId98"/>
    <p:sldId id="330" r:id="rId99"/>
    <p:sldId id="340" r:id="rId100"/>
    <p:sldId id="351" r:id="rId101"/>
    <p:sldId id="332" r:id="rId102"/>
    <p:sldId id="331" r:id="rId103"/>
    <p:sldId id="467" r:id="rId104"/>
    <p:sldId id="441" r:id="rId105"/>
    <p:sldId id="462" r:id="rId106"/>
    <p:sldId id="460" r:id="rId107"/>
    <p:sldId id="397" r:id="rId108"/>
    <p:sldId id="345" r:id="rId109"/>
    <p:sldId id="346" r:id="rId110"/>
    <p:sldId id="430" r:id="rId111"/>
    <p:sldId id="322" r:id="rId112"/>
    <p:sldId id="421" r:id="rId113"/>
    <p:sldId id="323" r:id="rId114"/>
    <p:sldId id="387" r:id="rId115"/>
    <p:sldId id="407" r:id="rId116"/>
    <p:sldId id="391" r:id="rId117"/>
    <p:sldId id="355" r:id="rId118"/>
    <p:sldId id="321" r:id="rId119"/>
    <p:sldId id="406" r:id="rId120"/>
    <p:sldId id="365" r:id="rId121"/>
  </p:sldIdLst>
  <p:sldSz cx="9144000" cy="6858000" type="screen4x3"/>
  <p:notesSz cx="6858000" cy="9296400"/>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928">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F3F3F"/>
    <a:srgbClr val="3366CC"/>
    <a:srgbClr val="0099FF"/>
    <a:srgbClr val="000000"/>
    <a:srgbClr val="33CCCC"/>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801" autoAdjust="0"/>
    <p:restoredTop sz="72276" autoAdjust="0"/>
  </p:normalViewPr>
  <p:slideViewPr>
    <p:cSldViewPr>
      <p:cViewPr varScale="1">
        <p:scale>
          <a:sx n="139" d="100"/>
          <a:sy n="139" d="100"/>
        </p:scale>
        <p:origin x="2184" y="168"/>
      </p:cViewPr>
      <p:guideLst>
        <p:guide orient="horz" pos="2160"/>
        <p:guide pos="2880"/>
      </p:guideLst>
    </p:cSldViewPr>
  </p:slideViewPr>
  <p:notesTextViewPr>
    <p:cViewPr>
      <p:scale>
        <a:sx n="3" d="2"/>
        <a:sy n="3" d="2"/>
      </p:scale>
      <p:origin x="0" y="0"/>
    </p:cViewPr>
  </p:notesTextViewPr>
  <p:sorterViewPr>
    <p:cViewPr varScale="1">
      <p:scale>
        <a:sx n="1" d="1"/>
        <a:sy n="1" d="1"/>
      </p:scale>
      <p:origin x="0" y="0"/>
    </p:cViewPr>
  </p:sorterViewPr>
  <p:notesViewPr>
    <p:cSldViewPr>
      <p:cViewPr>
        <p:scale>
          <a:sx n="100" d="100"/>
          <a:sy n="100" d="100"/>
        </p:scale>
        <p:origin x="1628" y="-1572"/>
      </p:cViewPr>
      <p:guideLst>
        <p:guide orient="horz" pos="2928"/>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handoutMaster" Target="handoutMasters/handoutMaster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presProps" Target="presProp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0498" name="Rectangle 2">
            <a:extLst>
              <a:ext uri="{FF2B5EF4-FFF2-40B4-BE49-F238E27FC236}">
                <a16:creationId xmlns:a16="http://schemas.microsoft.com/office/drawing/2014/main" id="{E72EA04E-58FD-4055-B8AF-30B697F8F849}"/>
              </a:ext>
            </a:extLst>
          </p:cNvPr>
          <p:cNvSpPr>
            <a:spLocks noGrp="1" noChangeArrowheads="1"/>
          </p:cNvSpPr>
          <p:nvPr>
            <p:ph type="hdr" sz="quarter"/>
          </p:nvPr>
        </p:nvSpPr>
        <p:spPr bwMode="auto">
          <a:xfrm>
            <a:off x="0" y="0"/>
            <a:ext cx="2971800"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smtClean="0">
                <a:latin typeface="Arial" charset="0"/>
              </a:defRPr>
            </a:lvl1pPr>
          </a:lstStyle>
          <a:p>
            <a:pPr>
              <a:defRPr/>
            </a:pPr>
            <a:endParaRPr lang="en-US"/>
          </a:p>
        </p:txBody>
      </p:sp>
      <p:sp>
        <p:nvSpPr>
          <p:cNvPr id="490499" name="Rectangle 3">
            <a:extLst>
              <a:ext uri="{FF2B5EF4-FFF2-40B4-BE49-F238E27FC236}">
                <a16:creationId xmlns:a16="http://schemas.microsoft.com/office/drawing/2014/main" id="{2CB3A439-7B09-4232-8044-51F1EA3F1CE9}"/>
              </a:ext>
            </a:extLst>
          </p:cNvPr>
          <p:cNvSpPr>
            <a:spLocks noGrp="1" noChangeArrowheads="1"/>
          </p:cNvSpPr>
          <p:nvPr>
            <p:ph type="dt" sz="quarter" idx="1"/>
          </p:nvPr>
        </p:nvSpPr>
        <p:spPr bwMode="auto">
          <a:xfrm>
            <a:off x="3884613" y="0"/>
            <a:ext cx="2971800"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smtClean="0">
                <a:latin typeface="Arial" charset="0"/>
              </a:defRPr>
            </a:lvl1pPr>
          </a:lstStyle>
          <a:p>
            <a:pPr>
              <a:defRPr/>
            </a:pPr>
            <a:endParaRPr lang="en-US"/>
          </a:p>
        </p:txBody>
      </p:sp>
      <p:sp>
        <p:nvSpPr>
          <p:cNvPr id="490500" name="Rectangle 4">
            <a:extLst>
              <a:ext uri="{FF2B5EF4-FFF2-40B4-BE49-F238E27FC236}">
                <a16:creationId xmlns:a16="http://schemas.microsoft.com/office/drawing/2014/main" id="{583CA862-FD4C-46D8-BC3E-138BA880E5C5}"/>
              </a:ext>
            </a:extLst>
          </p:cNvPr>
          <p:cNvSpPr>
            <a:spLocks noGrp="1" noChangeArrowheads="1"/>
          </p:cNvSpPr>
          <p:nvPr>
            <p:ph type="ftr" sz="quarter" idx="2"/>
          </p:nvPr>
        </p:nvSpPr>
        <p:spPr bwMode="auto">
          <a:xfrm>
            <a:off x="0" y="8829675"/>
            <a:ext cx="2971800" cy="4651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latin typeface="Arial" charset="0"/>
              </a:defRPr>
            </a:lvl1pPr>
          </a:lstStyle>
          <a:p>
            <a:pPr>
              <a:defRPr/>
            </a:pPr>
            <a:endParaRPr lang="en-US"/>
          </a:p>
        </p:txBody>
      </p:sp>
      <p:sp>
        <p:nvSpPr>
          <p:cNvPr id="490501" name="Rectangle 5">
            <a:extLst>
              <a:ext uri="{FF2B5EF4-FFF2-40B4-BE49-F238E27FC236}">
                <a16:creationId xmlns:a16="http://schemas.microsoft.com/office/drawing/2014/main" id="{EEAC8C7F-530A-499A-B7B7-9724ED0DC8F6}"/>
              </a:ext>
            </a:extLst>
          </p:cNvPr>
          <p:cNvSpPr>
            <a:spLocks noGrp="1" noChangeArrowheads="1"/>
          </p:cNvSpPr>
          <p:nvPr>
            <p:ph type="sldNum" sz="quarter" idx="3"/>
          </p:nvPr>
        </p:nvSpPr>
        <p:spPr bwMode="auto">
          <a:xfrm>
            <a:off x="3884613" y="8829675"/>
            <a:ext cx="2971800" cy="4651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EE83750F-374D-4863-861A-2092931B5265}" type="slidenum">
              <a:rPr lang="en-US" altLang="en-US"/>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FBFCA76C-7721-408B-9AE3-B9DCC8BEE391}"/>
              </a:ext>
            </a:extLst>
          </p:cNvPr>
          <p:cNvSpPr>
            <a:spLocks noGrp="1" noChangeArrowheads="1"/>
          </p:cNvSpPr>
          <p:nvPr>
            <p:ph type="hdr" sz="quarter"/>
          </p:nvPr>
        </p:nvSpPr>
        <p:spPr bwMode="auto">
          <a:xfrm>
            <a:off x="0" y="0"/>
            <a:ext cx="2971800"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smtClean="0">
                <a:latin typeface="Arial" charset="0"/>
              </a:defRPr>
            </a:lvl1pPr>
          </a:lstStyle>
          <a:p>
            <a:pPr>
              <a:defRPr/>
            </a:pPr>
            <a:endParaRPr lang="en-US"/>
          </a:p>
        </p:txBody>
      </p:sp>
      <p:sp>
        <p:nvSpPr>
          <p:cNvPr id="6147" name="Rectangle 3">
            <a:extLst>
              <a:ext uri="{FF2B5EF4-FFF2-40B4-BE49-F238E27FC236}">
                <a16:creationId xmlns:a16="http://schemas.microsoft.com/office/drawing/2014/main" id="{62140D04-D3B8-4E21-8BF5-C3F116C1CBAC}"/>
              </a:ext>
            </a:extLst>
          </p:cNvPr>
          <p:cNvSpPr>
            <a:spLocks noGrp="1" noChangeArrowheads="1"/>
          </p:cNvSpPr>
          <p:nvPr>
            <p:ph type="dt" idx="1"/>
          </p:nvPr>
        </p:nvSpPr>
        <p:spPr bwMode="auto">
          <a:xfrm>
            <a:off x="3884613" y="0"/>
            <a:ext cx="2971800"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smtClean="0">
                <a:latin typeface="Arial" charset="0"/>
              </a:defRPr>
            </a:lvl1pPr>
          </a:lstStyle>
          <a:p>
            <a:pPr>
              <a:defRPr/>
            </a:pPr>
            <a:endParaRPr lang="en-US"/>
          </a:p>
        </p:txBody>
      </p:sp>
      <p:sp>
        <p:nvSpPr>
          <p:cNvPr id="124932" name="Rectangle 4">
            <a:extLst>
              <a:ext uri="{FF2B5EF4-FFF2-40B4-BE49-F238E27FC236}">
                <a16:creationId xmlns:a16="http://schemas.microsoft.com/office/drawing/2014/main" id="{B85EAFBC-8C7E-45B2-A6B7-174D80B5029D}"/>
              </a:ext>
            </a:extLst>
          </p:cNvPr>
          <p:cNvSpPr>
            <a:spLocks noGrp="1" noRot="1" noChangeAspect="1" noChangeArrowheads="1" noTextEdit="1"/>
          </p:cNvSpPr>
          <p:nvPr>
            <p:ph type="sldImg" idx="2"/>
          </p:nvPr>
        </p:nvSpPr>
        <p:spPr bwMode="auto">
          <a:xfrm>
            <a:off x="1104900" y="696913"/>
            <a:ext cx="4648200"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9" name="Rectangle 5">
            <a:extLst>
              <a:ext uri="{FF2B5EF4-FFF2-40B4-BE49-F238E27FC236}">
                <a16:creationId xmlns:a16="http://schemas.microsoft.com/office/drawing/2014/main" id="{277946C0-023A-4BA0-AA56-3961C91F3C45}"/>
              </a:ext>
            </a:extLst>
          </p:cNvPr>
          <p:cNvSpPr>
            <a:spLocks noGrp="1" noChangeArrowheads="1"/>
          </p:cNvSpPr>
          <p:nvPr>
            <p:ph type="body" sz="quarter" idx="3"/>
          </p:nvPr>
        </p:nvSpPr>
        <p:spPr bwMode="auto">
          <a:xfrm>
            <a:off x="685800" y="4416425"/>
            <a:ext cx="5486400" cy="41830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150" name="Rectangle 6">
            <a:extLst>
              <a:ext uri="{FF2B5EF4-FFF2-40B4-BE49-F238E27FC236}">
                <a16:creationId xmlns:a16="http://schemas.microsoft.com/office/drawing/2014/main" id="{4C10AAB8-0144-47A1-A771-4E505AFF3315}"/>
              </a:ext>
            </a:extLst>
          </p:cNvPr>
          <p:cNvSpPr>
            <a:spLocks noGrp="1" noChangeArrowheads="1"/>
          </p:cNvSpPr>
          <p:nvPr>
            <p:ph type="ftr" sz="quarter" idx="4"/>
          </p:nvPr>
        </p:nvSpPr>
        <p:spPr bwMode="auto">
          <a:xfrm>
            <a:off x="0" y="8829675"/>
            <a:ext cx="2971800" cy="4651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latin typeface="Arial" charset="0"/>
              </a:defRPr>
            </a:lvl1pPr>
          </a:lstStyle>
          <a:p>
            <a:pPr>
              <a:defRPr/>
            </a:pPr>
            <a:endParaRPr lang="en-US"/>
          </a:p>
        </p:txBody>
      </p:sp>
      <p:sp>
        <p:nvSpPr>
          <p:cNvPr id="6151" name="Rectangle 7">
            <a:extLst>
              <a:ext uri="{FF2B5EF4-FFF2-40B4-BE49-F238E27FC236}">
                <a16:creationId xmlns:a16="http://schemas.microsoft.com/office/drawing/2014/main" id="{6FAAFF50-8C1C-4FBB-BAF5-E2D951338C04}"/>
              </a:ext>
            </a:extLst>
          </p:cNvPr>
          <p:cNvSpPr>
            <a:spLocks noGrp="1" noChangeArrowheads="1"/>
          </p:cNvSpPr>
          <p:nvPr>
            <p:ph type="sldNum" sz="quarter" idx="5"/>
          </p:nvPr>
        </p:nvSpPr>
        <p:spPr bwMode="auto">
          <a:xfrm>
            <a:off x="3884613" y="8829675"/>
            <a:ext cx="2971800" cy="4651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83E8300F-68FA-43EE-A1BA-BE6590B66252}"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3" Type="http://schemas.openxmlformats.org/officeDocument/2006/relationships/hyperlink" Target="https://www.allaboutbirds.org/guide/Sanderling/id" TargetMode="External"/><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a:extLst>
              <a:ext uri="{FF2B5EF4-FFF2-40B4-BE49-F238E27FC236}">
                <a16:creationId xmlns:a16="http://schemas.microsoft.com/office/drawing/2014/main" id="{5D32C9DC-DE48-4F97-9B38-18504344D32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A7C64068-E604-43F3-B578-EBD67B9BDCA6}" type="slidenum">
              <a:rPr lang="en-US" altLang="en-US"/>
              <a:pPr eaLnBrk="1" hangingPunct="1"/>
              <a:t>1</a:t>
            </a:fld>
            <a:endParaRPr lang="en-US" altLang="en-US"/>
          </a:p>
        </p:txBody>
      </p:sp>
      <p:sp>
        <p:nvSpPr>
          <p:cNvPr id="125955" name="Rectangle 2">
            <a:extLst>
              <a:ext uri="{FF2B5EF4-FFF2-40B4-BE49-F238E27FC236}">
                <a16:creationId xmlns:a16="http://schemas.microsoft.com/office/drawing/2014/main" id="{CA584C01-3C18-4A5E-9477-40009CF9F820}"/>
              </a:ext>
            </a:extLst>
          </p:cNvPr>
          <p:cNvSpPr>
            <a:spLocks noGrp="1" noRot="1" noChangeAspect="1" noChangeArrowheads="1" noTextEdit="1"/>
          </p:cNvSpPr>
          <p:nvPr>
            <p:ph type="sldImg"/>
          </p:nvPr>
        </p:nvSpPr>
        <p:spPr>
          <a:ln/>
        </p:spPr>
      </p:sp>
      <p:sp>
        <p:nvSpPr>
          <p:cNvPr id="125956" name="Rectangle 3">
            <a:extLst>
              <a:ext uri="{FF2B5EF4-FFF2-40B4-BE49-F238E27FC236}">
                <a16:creationId xmlns:a16="http://schemas.microsoft.com/office/drawing/2014/main" id="{572D01CE-5675-46B2-BA78-E12B79BE064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pPr>
            <a:r>
              <a:rPr lang="en-US" altLang="en-US" dirty="0">
                <a:latin typeface="Bell MT" panose="02020503060305020303" pitchFamily="18" charset="0"/>
              </a:rPr>
              <a:t>Note to Users: </a:t>
            </a:r>
          </a:p>
          <a:p>
            <a:pPr eaLnBrk="1" hangingPunct="1">
              <a:lnSpc>
                <a:spcPct val="90000"/>
              </a:lnSpc>
            </a:pPr>
            <a:r>
              <a:rPr lang="en-US" altLang="en-US" dirty="0">
                <a:latin typeface="Bell MT" panose="02020503060305020303" pitchFamily="18" charset="0"/>
              </a:rPr>
              <a:t>This PowerPoint presentation covers the habitats associated with Long Island Sound and some of the plants and animals that inhabit them. It is based on the Connecticut Sea Grant publication, </a:t>
            </a:r>
            <a:r>
              <a:rPr lang="en-US" altLang="en-US" i="1" dirty="0">
                <a:latin typeface="Bell MT" panose="02020503060305020303" pitchFamily="18" charset="0"/>
              </a:rPr>
              <a:t>Living Treasures: The Plants and Animals of Long Island Sound</a:t>
            </a:r>
            <a:r>
              <a:rPr lang="en-US" altLang="en-US" dirty="0">
                <a:latin typeface="Bell MT" panose="02020503060305020303" pitchFamily="18" charset="0"/>
              </a:rPr>
              <a:t>, by Lisa Wahle and Nancy Balcom (CT-20-06; updated 2020), also available in Spanish (</a:t>
            </a:r>
            <a:r>
              <a:rPr lang="en-US" altLang="en-US" i="1" dirty="0" err="1">
                <a:latin typeface="Bell MT" panose="02020503060305020303" pitchFamily="18" charset="0"/>
              </a:rPr>
              <a:t>Tesoros</a:t>
            </a:r>
            <a:r>
              <a:rPr lang="en-US" altLang="en-US" i="1" dirty="0">
                <a:latin typeface="Bell MT" panose="02020503060305020303" pitchFamily="18" charset="0"/>
              </a:rPr>
              <a:t> </a:t>
            </a:r>
            <a:r>
              <a:rPr lang="en-US" altLang="en-US" i="1" dirty="0" err="1">
                <a:latin typeface="Bell MT" panose="02020503060305020303" pitchFamily="18" charset="0"/>
              </a:rPr>
              <a:t>Vivientes</a:t>
            </a:r>
            <a:r>
              <a:rPr lang="en-US" altLang="en-US" i="1" dirty="0">
                <a:latin typeface="Bell MT" panose="02020503060305020303" pitchFamily="18" charset="0"/>
              </a:rPr>
              <a:t>: Las </a:t>
            </a:r>
            <a:r>
              <a:rPr lang="en-US" altLang="en-US" i="1" dirty="0" err="1">
                <a:latin typeface="Bell MT" panose="02020503060305020303" pitchFamily="18" charset="0"/>
              </a:rPr>
              <a:t>plantas</a:t>
            </a:r>
            <a:r>
              <a:rPr lang="en-US" altLang="en-US" i="1" dirty="0">
                <a:latin typeface="Bell MT" panose="02020503060305020303" pitchFamily="18" charset="0"/>
              </a:rPr>
              <a:t> y </a:t>
            </a:r>
            <a:r>
              <a:rPr lang="en-US" altLang="en-US" i="1" dirty="0" err="1">
                <a:latin typeface="Bell MT" panose="02020503060305020303" pitchFamily="18" charset="0"/>
              </a:rPr>
              <a:t>animales</a:t>
            </a:r>
            <a:r>
              <a:rPr lang="en-US" altLang="en-US" i="1" dirty="0">
                <a:latin typeface="Bell MT" panose="02020503060305020303" pitchFamily="18" charset="0"/>
              </a:rPr>
              <a:t> del Long Island Sound</a:t>
            </a:r>
            <a:r>
              <a:rPr lang="en-US" altLang="en-US" dirty="0">
                <a:latin typeface="Bell MT" panose="02020503060305020303" pitchFamily="18" charset="0"/>
              </a:rPr>
              <a:t>; CT-20-07).</a:t>
            </a:r>
          </a:p>
          <a:p>
            <a:pPr eaLnBrk="1" hangingPunct="1">
              <a:lnSpc>
                <a:spcPct val="90000"/>
              </a:lnSpc>
            </a:pPr>
            <a:r>
              <a:rPr lang="en-US" altLang="en-US" dirty="0">
                <a:latin typeface="Bell MT" panose="02020503060305020303" pitchFamily="18" charset="0"/>
              </a:rPr>
              <a:t>Photo credits and additional background information are provided in the Notes Page for each slide. </a:t>
            </a:r>
          </a:p>
          <a:p>
            <a:pPr eaLnBrk="1" hangingPunct="1">
              <a:lnSpc>
                <a:spcPct val="90000"/>
              </a:lnSpc>
            </a:pPr>
            <a:r>
              <a:rPr lang="en-US" altLang="en-US" dirty="0">
                <a:latin typeface="Bell MT" panose="02020503060305020303" pitchFamily="18" charset="0"/>
              </a:rPr>
              <a:t>Many individuals generously shared their digital images with Connecticut Sea Grant for use in this PowerPoint presentation. Permission is granted to formal and informal educators for </a:t>
            </a:r>
            <a:r>
              <a:rPr lang="en-US" altLang="en-US" b="1" i="1" dirty="0">
                <a:latin typeface="Bell MT" panose="02020503060305020303" pitchFamily="18" charset="0"/>
              </a:rPr>
              <a:t>use of the</a:t>
            </a:r>
            <a:r>
              <a:rPr lang="en-US" altLang="en-US" dirty="0">
                <a:latin typeface="Bell MT" panose="02020503060305020303" pitchFamily="18" charset="0"/>
              </a:rPr>
              <a:t> </a:t>
            </a:r>
            <a:r>
              <a:rPr lang="en-US" altLang="en-US" b="1" i="1" dirty="0">
                <a:latin typeface="Bell MT" panose="02020503060305020303" pitchFamily="18" charset="0"/>
              </a:rPr>
              <a:t>images for educational purposes only</a:t>
            </a:r>
            <a:r>
              <a:rPr lang="en-US" altLang="en-US" dirty="0">
                <a:latin typeface="Bell MT" panose="02020503060305020303" pitchFamily="18" charset="0"/>
              </a:rPr>
              <a:t>; these photographs </a:t>
            </a:r>
            <a:r>
              <a:rPr lang="en-US" altLang="en-US" b="1" i="1" dirty="0">
                <a:latin typeface="Bell MT" panose="02020503060305020303" pitchFamily="18" charset="0"/>
              </a:rPr>
              <a:t>may not be reproduced commercially without permission</a:t>
            </a:r>
            <a:r>
              <a:rPr lang="en-US" altLang="en-US" dirty="0">
                <a:latin typeface="Bell MT" panose="02020503060305020303" pitchFamily="18" charset="0"/>
              </a:rPr>
              <a:t>. Photo credit must be given as indicated on the note page for each slide.</a:t>
            </a:r>
          </a:p>
          <a:p>
            <a:pPr eaLnBrk="1" hangingPunct="1">
              <a:lnSpc>
                <a:spcPct val="90000"/>
              </a:lnSpc>
            </a:pPr>
            <a:r>
              <a:rPr lang="en-US" altLang="en-US" dirty="0">
                <a:latin typeface="Bell MT" panose="02020503060305020303" pitchFamily="18" charset="0"/>
              </a:rPr>
              <a:t>Photo: </a:t>
            </a:r>
            <a:r>
              <a:rPr lang="en-US" altLang="en-US" dirty="0" err="1">
                <a:latin typeface="Bell MT" panose="02020503060305020303" pitchFamily="18" charset="0"/>
              </a:rPr>
              <a:t>Copps</a:t>
            </a:r>
            <a:r>
              <a:rPr lang="en-US" altLang="en-US" dirty="0">
                <a:latin typeface="Bell MT" panose="02020503060305020303" pitchFamily="18" charset="0"/>
              </a:rPr>
              <a:t> Island, Norwalk; 2003 Connecticut Coastal Oblique Photos; www.lisrc.uconn.edu</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a:extLst>
              <a:ext uri="{FF2B5EF4-FFF2-40B4-BE49-F238E27FC236}">
                <a16:creationId xmlns:a16="http://schemas.microsoft.com/office/drawing/2014/main" id="{D273C226-5850-43C3-B77B-4F64AD09810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88A5A41C-114B-41E9-9EA2-2647595266A5}" type="slidenum">
              <a:rPr lang="en-US" altLang="en-US"/>
              <a:pPr eaLnBrk="1" hangingPunct="1"/>
              <a:t>10</a:t>
            </a:fld>
            <a:endParaRPr lang="en-US" altLang="en-US"/>
          </a:p>
        </p:txBody>
      </p:sp>
      <p:sp>
        <p:nvSpPr>
          <p:cNvPr id="135171" name="Rectangle 2">
            <a:extLst>
              <a:ext uri="{FF2B5EF4-FFF2-40B4-BE49-F238E27FC236}">
                <a16:creationId xmlns:a16="http://schemas.microsoft.com/office/drawing/2014/main" id="{9641181F-2A59-488C-928C-4961B6F223D1}"/>
              </a:ext>
            </a:extLst>
          </p:cNvPr>
          <p:cNvSpPr>
            <a:spLocks noGrp="1" noRot="1" noChangeAspect="1" noChangeArrowheads="1" noTextEdit="1"/>
          </p:cNvSpPr>
          <p:nvPr>
            <p:ph type="sldImg"/>
          </p:nvPr>
        </p:nvSpPr>
        <p:spPr>
          <a:ln/>
        </p:spPr>
      </p:sp>
      <p:sp>
        <p:nvSpPr>
          <p:cNvPr id="135172" name="Rectangle 3">
            <a:extLst>
              <a:ext uri="{FF2B5EF4-FFF2-40B4-BE49-F238E27FC236}">
                <a16:creationId xmlns:a16="http://schemas.microsoft.com/office/drawing/2014/main" id="{5BF61C8D-09DB-4525-B343-EA2D5608A30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eaLnBrk="1" hangingPunct="1">
              <a:spcBef>
                <a:spcPts val="0"/>
              </a:spcBef>
              <a:spcAft>
                <a:spcPts val="600"/>
              </a:spcAft>
              <a:buFontTx/>
              <a:buChar char="•"/>
            </a:pPr>
            <a:r>
              <a:rPr lang="en-US" altLang="en-US" dirty="0">
                <a:latin typeface="Bell MT" panose="02020503060305020303" pitchFamily="18" charset="0"/>
              </a:rPr>
              <a:t>The tall, coarse saltmarsh cordgrass grows at the water’s edge where few plants can tolerate the salinity</a:t>
            </a:r>
          </a:p>
          <a:p>
            <a:pPr marL="228600" indent="-228600" eaLnBrk="1" hangingPunct="1">
              <a:spcBef>
                <a:spcPts val="0"/>
              </a:spcBef>
              <a:spcAft>
                <a:spcPts val="600"/>
              </a:spcAft>
            </a:pPr>
            <a:r>
              <a:rPr lang="en-US" altLang="en-US" dirty="0">
                <a:latin typeface="Bell MT" panose="02020503060305020303" pitchFamily="18" charset="0"/>
              </a:rPr>
              <a:t>Photo: Saltmarsh cordgrass, </a:t>
            </a:r>
            <a:r>
              <a:rPr lang="en-US" altLang="en-US" i="1" dirty="0">
                <a:latin typeface="Bell MT" panose="02020503060305020303" pitchFamily="18" charset="0"/>
              </a:rPr>
              <a:t>Spartina alterniflora, </a:t>
            </a:r>
            <a:r>
              <a:rPr lang="en-US" altLang="en-US" i="0" dirty="0">
                <a:latin typeface="Bell MT" panose="02020503060305020303" pitchFamily="18" charset="0"/>
              </a:rPr>
              <a:t>and seed head; </a:t>
            </a:r>
            <a:r>
              <a:rPr lang="en-US" altLang="en-US" dirty="0">
                <a:latin typeface="Bell MT" panose="02020503060305020303" pitchFamily="18" charset="0"/>
              </a:rPr>
              <a:t>courtesy of Nancy Balcom</a:t>
            </a:r>
          </a:p>
          <a:p>
            <a:pPr eaLnBrk="1" hangingPunct="1">
              <a:buFontTx/>
              <a:buChar char="•"/>
            </a:pPr>
            <a:endParaRPr lang="en-US" altLang="en-US" dirty="0">
              <a:latin typeface="Arial" panose="020B0604020202020204" pitchFamily="34" charset="0"/>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7">
            <a:extLst>
              <a:ext uri="{FF2B5EF4-FFF2-40B4-BE49-F238E27FC236}">
                <a16:creationId xmlns:a16="http://schemas.microsoft.com/office/drawing/2014/main" id="{6E2C39D0-515C-4F88-A91A-5BB6EB38089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1AB2D9F6-0179-4CEE-B398-4A1C20230AFA}" type="slidenum">
              <a:rPr lang="en-US" altLang="en-US"/>
              <a:pPr eaLnBrk="1" hangingPunct="1"/>
              <a:t>100</a:t>
            </a:fld>
            <a:endParaRPr lang="en-US" altLang="en-US"/>
          </a:p>
        </p:txBody>
      </p:sp>
      <p:sp>
        <p:nvSpPr>
          <p:cNvPr id="221187" name="Rectangle 2">
            <a:extLst>
              <a:ext uri="{FF2B5EF4-FFF2-40B4-BE49-F238E27FC236}">
                <a16:creationId xmlns:a16="http://schemas.microsoft.com/office/drawing/2014/main" id="{7337505B-88E9-4396-B797-598A2CF08DB5}"/>
              </a:ext>
            </a:extLst>
          </p:cNvPr>
          <p:cNvSpPr>
            <a:spLocks noGrp="1" noRot="1" noChangeAspect="1" noChangeArrowheads="1" noTextEdit="1"/>
          </p:cNvSpPr>
          <p:nvPr>
            <p:ph type="sldImg"/>
          </p:nvPr>
        </p:nvSpPr>
        <p:spPr>
          <a:ln/>
        </p:spPr>
      </p:sp>
      <p:sp>
        <p:nvSpPr>
          <p:cNvPr id="221188" name="Rectangle 3">
            <a:extLst>
              <a:ext uri="{FF2B5EF4-FFF2-40B4-BE49-F238E27FC236}">
                <a16:creationId xmlns:a16="http://schemas.microsoft.com/office/drawing/2014/main" id="{D0502219-535F-4B0E-ABA6-5359883A318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eaLnBrk="1" hangingPunct="1">
              <a:spcBef>
                <a:spcPts val="0"/>
              </a:spcBef>
              <a:spcAft>
                <a:spcPts val="600"/>
              </a:spcAft>
            </a:pPr>
            <a:r>
              <a:rPr lang="en-US" altLang="en-US" dirty="0">
                <a:latin typeface="Bell MT" panose="02020503060305020303" pitchFamily="18" charset="0"/>
              </a:rPr>
              <a:t>Photo: Sea raven, </a:t>
            </a:r>
            <a:r>
              <a:rPr lang="en-US" altLang="en-US" i="1" dirty="0" err="1">
                <a:latin typeface="Bell MT" panose="02020503060305020303" pitchFamily="18" charset="0"/>
              </a:rPr>
              <a:t>Hemitripterus</a:t>
            </a:r>
            <a:r>
              <a:rPr lang="en-US" altLang="en-US" i="1" dirty="0">
                <a:latin typeface="Bell MT" panose="02020503060305020303" pitchFamily="18" charset="0"/>
              </a:rPr>
              <a:t> americanus</a:t>
            </a:r>
            <a:r>
              <a:rPr lang="en-US" altLang="en-US" dirty="0">
                <a:latin typeface="Bell MT" panose="02020503060305020303" pitchFamily="18" charset="0"/>
              </a:rPr>
              <a:t>; courtesy of Robert </a:t>
            </a:r>
            <a:r>
              <a:rPr lang="en-US" altLang="en-US" dirty="0" err="1">
                <a:latin typeface="Bell MT" panose="02020503060305020303" pitchFamily="18" charset="0"/>
              </a:rPr>
              <a:t>DeGoursey</a:t>
            </a:r>
            <a:endParaRPr lang="en-US" altLang="en-US" dirty="0">
              <a:latin typeface="Bell MT" panose="02020503060305020303" pitchFamily="18" charset="0"/>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7">
            <a:extLst>
              <a:ext uri="{FF2B5EF4-FFF2-40B4-BE49-F238E27FC236}">
                <a16:creationId xmlns:a16="http://schemas.microsoft.com/office/drawing/2014/main" id="{E1C56447-B425-4D9D-8ED8-FECFFABE950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71ECD957-C819-411E-953A-B64EFB19AAE1}" type="slidenum">
              <a:rPr lang="en-US" altLang="en-US"/>
              <a:pPr eaLnBrk="1" hangingPunct="1"/>
              <a:t>101</a:t>
            </a:fld>
            <a:endParaRPr lang="en-US" altLang="en-US"/>
          </a:p>
        </p:txBody>
      </p:sp>
      <p:sp>
        <p:nvSpPr>
          <p:cNvPr id="218115" name="Rectangle 2">
            <a:extLst>
              <a:ext uri="{FF2B5EF4-FFF2-40B4-BE49-F238E27FC236}">
                <a16:creationId xmlns:a16="http://schemas.microsoft.com/office/drawing/2014/main" id="{E649CEA2-BF82-4DDA-BAED-E2EA16384BD3}"/>
              </a:ext>
            </a:extLst>
          </p:cNvPr>
          <p:cNvSpPr>
            <a:spLocks noGrp="1" noRot="1" noChangeAspect="1" noChangeArrowheads="1" noTextEdit="1"/>
          </p:cNvSpPr>
          <p:nvPr>
            <p:ph type="sldImg"/>
          </p:nvPr>
        </p:nvSpPr>
        <p:spPr>
          <a:ln/>
        </p:spPr>
      </p:sp>
      <p:sp>
        <p:nvSpPr>
          <p:cNvPr id="218116" name="Rectangle 3">
            <a:extLst>
              <a:ext uri="{FF2B5EF4-FFF2-40B4-BE49-F238E27FC236}">
                <a16:creationId xmlns:a16="http://schemas.microsoft.com/office/drawing/2014/main" id="{2DBDDB28-18D5-4829-89EC-44567761C52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eaLnBrk="1" hangingPunct="1">
              <a:spcBef>
                <a:spcPts val="0"/>
              </a:spcBef>
              <a:spcAft>
                <a:spcPts val="600"/>
              </a:spcAft>
              <a:buFontTx/>
              <a:buChar char="•"/>
            </a:pPr>
            <a:r>
              <a:rPr lang="en-US" altLang="en-US" dirty="0">
                <a:latin typeface="Bell MT" panose="02020503060305020303" pitchFamily="18" charset="0"/>
              </a:rPr>
              <a:t>Winter flounder move between inshore and offshore waters of the Sound on a seasonal basis – in winter and very early spring they move inshore to the shallows to spawn, and return to cooler, deeper waters of the Sound in the summer</a:t>
            </a:r>
          </a:p>
          <a:p>
            <a:pPr marL="228600" indent="-228600" eaLnBrk="1" hangingPunct="1">
              <a:spcBef>
                <a:spcPts val="0"/>
              </a:spcBef>
              <a:spcAft>
                <a:spcPts val="600"/>
              </a:spcAft>
              <a:buFontTx/>
              <a:buChar char="•"/>
            </a:pPr>
            <a:r>
              <a:rPr lang="en-US" altLang="en-US" dirty="0">
                <a:latin typeface="Bell MT" panose="02020503060305020303" pitchFamily="18" charset="0"/>
              </a:rPr>
              <a:t>A changing climate with warmer waters has made the Sound less hospitable to winter flounder who need cooler waters</a:t>
            </a:r>
          </a:p>
          <a:p>
            <a:pPr marL="228600" indent="-228600" eaLnBrk="1" hangingPunct="1">
              <a:spcBef>
                <a:spcPts val="0"/>
              </a:spcBef>
              <a:spcAft>
                <a:spcPts val="600"/>
              </a:spcAft>
              <a:buFontTx/>
              <a:buChar char="•"/>
            </a:pPr>
            <a:r>
              <a:rPr lang="en-US" altLang="en-US" dirty="0">
                <a:latin typeface="Bell MT" panose="02020503060305020303" pitchFamily="18" charset="0"/>
              </a:rPr>
              <a:t>When a winter flounder is very young, its left eye migrates to the right side of its head; this “right-eyed” flatfish spends the rest of its life swimming along the bottom on its right side, two eyes up</a:t>
            </a:r>
          </a:p>
          <a:p>
            <a:pPr marL="228600" indent="-228600" eaLnBrk="1" hangingPunct="1">
              <a:spcBef>
                <a:spcPts val="0"/>
              </a:spcBef>
              <a:spcAft>
                <a:spcPts val="600"/>
              </a:spcAft>
            </a:pPr>
            <a:r>
              <a:rPr lang="en-US" altLang="en-US" dirty="0">
                <a:latin typeface="Bell MT" panose="02020503060305020303" pitchFamily="18" charset="0"/>
              </a:rPr>
              <a:t>Photo: Winter flounder, </a:t>
            </a:r>
            <a:r>
              <a:rPr lang="en-US" altLang="en-US" i="1" dirty="0">
                <a:latin typeface="Bell MT" panose="02020503060305020303" pitchFamily="18" charset="0"/>
              </a:rPr>
              <a:t>Pleuronectes americanus</a:t>
            </a:r>
            <a:r>
              <a:rPr lang="en-US" altLang="en-US" dirty="0">
                <a:latin typeface="Bell MT" panose="02020503060305020303" pitchFamily="18" charset="0"/>
              </a:rPr>
              <a:t>; courtesy of Robert </a:t>
            </a:r>
            <a:r>
              <a:rPr lang="en-US" altLang="en-US" dirty="0" err="1">
                <a:latin typeface="Bell MT" panose="02020503060305020303" pitchFamily="18" charset="0"/>
              </a:rPr>
              <a:t>Bachand</a:t>
            </a:r>
            <a:endParaRPr lang="en-US" altLang="en-US" dirty="0">
              <a:latin typeface="Bell MT" panose="02020503060305020303" pitchFamily="18" charset="0"/>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7">
            <a:extLst>
              <a:ext uri="{FF2B5EF4-FFF2-40B4-BE49-F238E27FC236}">
                <a16:creationId xmlns:a16="http://schemas.microsoft.com/office/drawing/2014/main" id="{3571FCF6-63AD-4307-90F1-33EF7D49DEB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BF6FFE7A-01A7-43AD-AC2B-30823B64E753}" type="slidenum">
              <a:rPr lang="en-US" altLang="en-US"/>
              <a:pPr eaLnBrk="1" hangingPunct="1"/>
              <a:t>102</a:t>
            </a:fld>
            <a:endParaRPr lang="en-US" altLang="en-US"/>
          </a:p>
        </p:txBody>
      </p:sp>
      <p:sp>
        <p:nvSpPr>
          <p:cNvPr id="219139" name="Rectangle 2">
            <a:extLst>
              <a:ext uri="{FF2B5EF4-FFF2-40B4-BE49-F238E27FC236}">
                <a16:creationId xmlns:a16="http://schemas.microsoft.com/office/drawing/2014/main" id="{03278BAA-E6C7-489D-8CBA-BE451EA877CD}"/>
              </a:ext>
            </a:extLst>
          </p:cNvPr>
          <p:cNvSpPr>
            <a:spLocks noGrp="1" noRot="1" noChangeAspect="1" noChangeArrowheads="1" noTextEdit="1"/>
          </p:cNvSpPr>
          <p:nvPr>
            <p:ph type="sldImg"/>
          </p:nvPr>
        </p:nvSpPr>
        <p:spPr>
          <a:ln/>
        </p:spPr>
      </p:sp>
      <p:sp>
        <p:nvSpPr>
          <p:cNvPr id="219140" name="Rectangle 3">
            <a:extLst>
              <a:ext uri="{FF2B5EF4-FFF2-40B4-BE49-F238E27FC236}">
                <a16:creationId xmlns:a16="http://schemas.microsoft.com/office/drawing/2014/main" id="{A6C56F5D-20D9-4FC6-93E7-E1039B18449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eaLnBrk="1" hangingPunct="1">
              <a:spcBef>
                <a:spcPts val="0"/>
              </a:spcBef>
              <a:spcAft>
                <a:spcPts val="600"/>
              </a:spcAft>
              <a:buFontTx/>
              <a:buChar char="•"/>
            </a:pPr>
            <a:r>
              <a:rPr lang="en-US" altLang="en-US" dirty="0">
                <a:latin typeface="Bell MT" panose="02020503060305020303" pitchFamily="18" charset="0"/>
              </a:rPr>
              <a:t>Windowpane are another species of flatfish, but are “left-eyed,” meaning they swim with their right side down, and their left side, with both eyes, up. </a:t>
            </a:r>
          </a:p>
          <a:p>
            <a:pPr marL="228600" indent="-228600" eaLnBrk="1" hangingPunct="1">
              <a:spcBef>
                <a:spcPts val="0"/>
              </a:spcBef>
              <a:spcAft>
                <a:spcPts val="600"/>
              </a:spcAft>
            </a:pPr>
            <a:r>
              <a:rPr lang="en-US" altLang="en-US" dirty="0">
                <a:latin typeface="Bell MT" panose="02020503060305020303" pitchFamily="18" charset="0"/>
              </a:rPr>
              <a:t>Photo: Windowpane flounder, </a:t>
            </a:r>
            <a:r>
              <a:rPr lang="en-US" altLang="en-US" i="1" dirty="0">
                <a:latin typeface="Bell MT" panose="02020503060305020303" pitchFamily="18" charset="0"/>
              </a:rPr>
              <a:t>Scophthalmus </a:t>
            </a:r>
            <a:r>
              <a:rPr lang="en-US" altLang="en-US" i="1" dirty="0" err="1">
                <a:latin typeface="Bell MT" panose="02020503060305020303" pitchFamily="18" charset="0"/>
              </a:rPr>
              <a:t>aquosus</a:t>
            </a:r>
            <a:r>
              <a:rPr lang="en-US" altLang="en-US" dirty="0">
                <a:latin typeface="Bell MT" panose="02020503060305020303" pitchFamily="18" charset="0"/>
              </a:rPr>
              <a:t>; courtesy of Peter Auster Robert </a:t>
            </a:r>
            <a:r>
              <a:rPr lang="en-US" altLang="en-US" dirty="0" err="1">
                <a:latin typeface="Bell MT" panose="02020503060305020303" pitchFamily="18" charset="0"/>
              </a:rPr>
              <a:t>DeGoursey</a:t>
            </a:r>
            <a:endParaRPr lang="en-US" altLang="en-US" dirty="0">
              <a:latin typeface="Bell MT" panose="02020503060305020303" pitchFamily="18" charset="0"/>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Bell MT" panose="02020503060305020303" pitchFamily="18" charset="0"/>
              </a:rPr>
              <a:t>Photo: Summer flounder, </a:t>
            </a:r>
            <a:r>
              <a:rPr lang="en-US" i="1" dirty="0" err="1">
                <a:latin typeface="Bell MT" panose="02020503060305020303" pitchFamily="18" charset="0"/>
              </a:rPr>
              <a:t>Paralichthys</a:t>
            </a:r>
            <a:r>
              <a:rPr lang="en-US" i="1" dirty="0">
                <a:latin typeface="Bell MT" panose="02020503060305020303" pitchFamily="18" charset="0"/>
              </a:rPr>
              <a:t> </a:t>
            </a:r>
            <a:r>
              <a:rPr lang="en-US" i="1" dirty="0" err="1">
                <a:latin typeface="Bell MT" panose="02020503060305020303" pitchFamily="18" charset="0"/>
              </a:rPr>
              <a:t>dentatus</a:t>
            </a:r>
            <a:r>
              <a:rPr lang="en-US" i="0" dirty="0">
                <a:latin typeface="Bell MT" panose="02020503060305020303" pitchFamily="18" charset="0"/>
              </a:rPr>
              <a:t>; courtesy of Robert </a:t>
            </a:r>
            <a:r>
              <a:rPr lang="en-US" i="0" dirty="0" err="1">
                <a:latin typeface="Bell MT" panose="02020503060305020303" pitchFamily="18" charset="0"/>
              </a:rPr>
              <a:t>Bachand</a:t>
            </a:r>
            <a:endParaRPr lang="en-US" dirty="0">
              <a:latin typeface="Bell MT" panose="02020503060305020303" pitchFamily="18" charset="0"/>
            </a:endParaRPr>
          </a:p>
        </p:txBody>
      </p:sp>
      <p:sp>
        <p:nvSpPr>
          <p:cNvPr id="4" name="Slide Number Placeholder 3"/>
          <p:cNvSpPr>
            <a:spLocks noGrp="1"/>
          </p:cNvSpPr>
          <p:nvPr>
            <p:ph type="sldNum" sz="quarter" idx="5"/>
          </p:nvPr>
        </p:nvSpPr>
        <p:spPr/>
        <p:txBody>
          <a:bodyPr/>
          <a:lstStyle/>
          <a:p>
            <a:fld id="{83E8300F-68FA-43EE-A1BA-BE6590B66252}" type="slidenum">
              <a:rPr lang="en-US" altLang="en-US" smtClean="0"/>
              <a:pPr/>
              <a:t>103</a:t>
            </a:fld>
            <a:endParaRPr lang="en-US" altLang="en-US"/>
          </a:p>
        </p:txBody>
      </p:sp>
    </p:spTree>
    <p:extLst>
      <p:ext uri="{BB962C8B-B14F-4D97-AF65-F5344CB8AC3E}">
        <p14:creationId xmlns:p14="http://schemas.microsoft.com/office/powerpoint/2010/main" val="2001565962"/>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0" fontAlgn="base" latinLnBrk="0" hangingPunct="0">
              <a:lnSpc>
                <a:spcPct val="100000"/>
              </a:lnSpc>
              <a:spcBef>
                <a:spcPts val="0"/>
              </a:spcBef>
              <a:spcAft>
                <a:spcPts val="600"/>
              </a:spcAft>
              <a:buClrTx/>
              <a:buSzTx/>
              <a:buFont typeface="Arial" panose="020B0604020202020204" pitchFamily="34" charset="0"/>
              <a:buChar char="•"/>
              <a:tabLst/>
              <a:defRPr/>
            </a:pPr>
            <a:r>
              <a:rPr lang="en-US" altLang="en-US" sz="1200" dirty="0">
                <a:latin typeface="Bell MT" panose="02020503060305020303" pitchFamily="18" charset="0"/>
              </a:rPr>
              <a:t>The colorful scup (porgies) feed on both invertebrates and small fish; they are popular with sport anglers for their vigorous fight on the line and are also harvested commercially</a:t>
            </a:r>
          </a:p>
          <a:p>
            <a:pPr marL="228600" indent="-228600">
              <a:spcBef>
                <a:spcPts val="0"/>
              </a:spcBef>
              <a:spcAft>
                <a:spcPts val="600"/>
              </a:spcAft>
              <a:defRPr/>
            </a:pPr>
            <a:r>
              <a:rPr lang="en-US" altLang="en-US" dirty="0">
                <a:latin typeface="Bell MT" panose="02020503060305020303" pitchFamily="18" charset="0"/>
              </a:rPr>
              <a:t>Photo:</a:t>
            </a:r>
            <a:r>
              <a:rPr lang="en-US" sz="1200" dirty="0">
                <a:solidFill>
                  <a:srgbClr val="201F1E"/>
                </a:solidFill>
                <a:effectLst/>
                <a:latin typeface="Bell MT" panose="02020503060305020303" pitchFamily="18" charset="0"/>
                <a:ea typeface="Calibri" panose="020F0502020204030204" pitchFamily="34" charset="0"/>
              </a:rPr>
              <a:t> (left) Black sea bass, </a:t>
            </a:r>
            <a:r>
              <a:rPr lang="en-US" sz="1200" i="1" dirty="0" err="1">
                <a:solidFill>
                  <a:srgbClr val="201F1E"/>
                </a:solidFill>
                <a:effectLst/>
                <a:latin typeface="Bell MT" panose="02020503060305020303" pitchFamily="18" charset="0"/>
                <a:ea typeface="Calibri" panose="020F0502020204030204" pitchFamily="34" charset="0"/>
              </a:rPr>
              <a:t>Centropristis</a:t>
            </a:r>
            <a:r>
              <a:rPr lang="en-US" sz="1200" i="1" dirty="0">
                <a:solidFill>
                  <a:srgbClr val="201F1E"/>
                </a:solidFill>
                <a:effectLst/>
                <a:latin typeface="Bell MT" panose="02020503060305020303" pitchFamily="18" charset="0"/>
                <a:ea typeface="Calibri" panose="020F0502020204030204" pitchFamily="34" charset="0"/>
              </a:rPr>
              <a:t> striata, </a:t>
            </a:r>
            <a:r>
              <a:rPr lang="en-US" sz="1200" dirty="0">
                <a:solidFill>
                  <a:srgbClr val="201F1E"/>
                </a:solidFill>
                <a:effectLst/>
                <a:latin typeface="Bell MT" panose="02020503060305020303" pitchFamily="18" charset="0"/>
                <a:ea typeface="Calibri" panose="020F0502020204030204" pitchFamily="34" charset="0"/>
              </a:rPr>
              <a:t>and (right) scup, </a:t>
            </a:r>
            <a:r>
              <a:rPr lang="en-US" i="1" dirty="0">
                <a:solidFill>
                  <a:srgbClr val="201F1E"/>
                </a:solidFill>
                <a:latin typeface="Bell MT" panose="02020503060305020303" pitchFamily="18" charset="0"/>
                <a:ea typeface="Calibri" panose="020F0502020204030204" pitchFamily="34" charset="0"/>
              </a:rPr>
              <a:t>S</a:t>
            </a:r>
            <a:r>
              <a:rPr lang="en-US" sz="1200" i="1" dirty="0">
                <a:solidFill>
                  <a:srgbClr val="201F1E"/>
                </a:solidFill>
                <a:effectLst/>
                <a:latin typeface="Bell MT" panose="02020503060305020303" pitchFamily="18" charset="0"/>
                <a:ea typeface="Calibri" panose="020F0502020204030204" pitchFamily="34" charset="0"/>
              </a:rPr>
              <a:t>tenotomus chrysops;</a:t>
            </a:r>
            <a:r>
              <a:rPr lang="en-US" sz="1200" dirty="0">
                <a:solidFill>
                  <a:srgbClr val="201F1E"/>
                </a:solidFill>
                <a:effectLst/>
                <a:latin typeface="Bell MT" panose="02020503060305020303" pitchFamily="18" charset="0"/>
                <a:ea typeface="Calibri" panose="020F0502020204030204" pitchFamily="34" charset="0"/>
              </a:rPr>
              <a:t> courtesy of Ivar Babb and </a:t>
            </a:r>
            <a:r>
              <a:rPr lang="en-US" sz="1200" dirty="0" err="1">
                <a:solidFill>
                  <a:srgbClr val="201F1E"/>
                </a:solidFill>
                <a:effectLst/>
                <a:latin typeface="Bell MT" panose="02020503060305020303" pitchFamily="18" charset="0"/>
                <a:ea typeface="Calibri" panose="020F0502020204030204" pitchFamily="34" charset="0"/>
              </a:rPr>
              <a:t>LISMaRC</a:t>
            </a:r>
            <a:r>
              <a:rPr lang="en-US" sz="1200" dirty="0">
                <a:solidFill>
                  <a:srgbClr val="201F1E"/>
                </a:solidFill>
                <a:effectLst/>
                <a:latin typeface="Bell MT" panose="02020503060305020303" pitchFamily="18" charset="0"/>
                <a:ea typeface="Calibri" panose="020F0502020204030204" pitchFamily="34" charset="0"/>
              </a:rPr>
              <a:t> Science Team (UConn/U New Haven/USGS), Long Island Sound Study, CT-DEEP</a:t>
            </a:r>
          </a:p>
          <a:p>
            <a:pPr marR="0" lvl="0" algn="l" defTabSz="914400" rtl="0" eaLnBrk="0" fontAlgn="base" latinLnBrk="0" hangingPunct="0">
              <a:lnSpc>
                <a:spcPct val="100000"/>
              </a:lnSpc>
              <a:spcBef>
                <a:spcPct val="30000"/>
              </a:spcBef>
              <a:spcAft>
                <a:spcPct val="0"/>
              </a:spcAft>
              <a:buClrTx/>
              <a:buSzTx/>
              <a:tabLst/>
              <a:defRPr/>
            </a:pPr>
            <a:endParaRPr lang="en-US" sz="1200" dirty="0">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83E8300F-68FA-43EE-A1BA-BE6590B66252}" type="slidenum">
              <a:rPr lang="en-US" altLang="en-US" smtClean="0"/>
              <a:pPr/>
              <a:t>104</a:t>
            </a:fld>
            <a:endParaRPr lang="en-US" altLang="en-US"/>
          </a:p>
        </p:txBody>
      </p:sp>
    </p:spTree>
    <p:extLst>
      <p:ext uri="{BB962C8B-B14F-4D97-AF65-F5344CB8AC3E}">
        <p14:creationId xmlns:p14="http://schemas.microsoft.com/office/powerpoint/2010/main" val="3579820086"/>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Bell MT" panose="02020503060305020303" pitchFamily="18" charset="0"/>
              </a:rPr>
              <a:t>Photo: Cunner, </a:t>
            </a:r>
            <a:r>
              <a:rPr lang="en-US" i="1" dirty="0" err="1">
                <a:latin typeface="Bell MT" panose="02020503060305020303" pitchFamily="18" charset="0"/>
              </a:rPr>
              <a:t>Tautogolabrus</a:t>
            </a:r>
            <a:r>
              <a:rPr lang="en-US" i="1" dirty="0">
                <a:latin typeface="Bell MT" panose="02020503060305020303" pitchFamily="18" charset="0"/>
              </a:rPr>
              <a:t> </a:t>
            </a:r>
            <a:r>
              <a:rPr lang="en-US" i="1" dirty="0" err="1">
                <a:latin typeface="Bell MT" panose="02020503060305020303" pitchFamily="18" charset="0"/>
              </a:rPr>
              <a:t>adspersus</a:t>
            </a:r>
            <a:r>
              <a:rPr lang="en-US" dirty="0">
                <a:latin typeface="Bell MT" panose="02020503060305020303" pitchFamily="18" charset="0"/>
              </a:rPr>
              <a:t>, courtesy of Robert </a:t>
            </a:r>
            <a:r>
              <a:rPr lang="en-US" dirty="0" err="1">
                <a:latin typeface="Bell MT" panose="02020503060305020303" pitchFamily="18" charset="0"/>
              </a:rPr>
              <a:t>Bachand</a:t>
            </a:r>
            <a:endParaRPr lang="en-US" dirty="0">
              <a:latin typeface="Bell MT" panose="02020503060305020303" pitchFamily="18" charset="0"/>
            </a:endParaRPr>
          </a:p>
        </p:txBody>
      </p:sp>
      <p:sp>
        <p:nvSpPr>
          <p:cNvPr id="4" name="Slide Number Placeholder 3"/>
          <p:cNvSpPr>
            <a:spLocks noGrp="1"/>
          </p:cNvSpPr>
          <p:nvPr>
            <p:ph type="sldNum" sz="quarter" idx="5"/>
          </p:nvPr>
        </p:nvSpPr>
        <p:spPr/>
        <p:txBody>
          <a:bodyPr/>
          <a:lstStyle/>
          <a:p>
            <a:fld id="{83E8300F-68FA-43EE-A1BA-BE6590B66252}" type="slidenum">
              <a:rPr lang="en-US" altLang="en-US" smtClean="0"/>
              <a:pPr/>
              <a:t>105</a:t>
            </a:fld>
            <a:endParaRPr lang="en-US" altLang="en-US"/>
          </a:p>
        </p:txBody>
      </p:sp>
    </p:spTree>
    <p:extLst>
      <p:ext uri="{BB962C8B-B14F-4D97-AF65-F5344CB8AC3E}">
        <p14:creationId xmlns:p14="http://schemas.microsoft.com/office/powerpoint/2010/main" val="706992434"/>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7">
            <a:extLst>
              <a:ext uri="{FF2B5EF4-FFF2-40B4-BE49-F238E27FC236}">
                <a16:creationId xmlns:a16="http://schemas.microsoft.com/office/drawing/2014/main" id="{D47E269A-026E-430F-8286-AF95359D820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98DEF39A-5A5D-44BF-8157-1E87C62B1868}" type="slidenum">
              <a:rPr lang="en-US" altLang="en-US"/>
              <a:pPr eaLnBrk="1" hangingPunct="1"/>
              <a:t>106</a:t>
            </a:fld>
            <a:endParaRPr lang="en-US" altLang="en-US"/>
          </a:p>
        </p:txBody>
      </p:sp>
      <p:sp>
        <p:nvSpPr>
          <p:cNvPr id="201731" name="Rectangle 2">
            <a:extLst>
              <a:ext uri="{FF2B5EF4-FFF2-40B4-BE49-F238E27FC236}">
                <a16:creationId xmlns:a16="http://schemas.microsoft.com/office/drawing/2014/main" id="{BD6FFD2B-8559-4556-8054-09EFB1889083}"/>
              </a:ext>
            </a:extLst>
          </p:cNvPr>
          <p:cNvSpPr>
            <a:spLocks noGrp="1" noRot="1" noChangeAspect="1" noChangeArrowheads="1" noTextEdit="1"/>
          </p:cNvSpPr>
          <p:nvPr>
            <p:ph type="sldImg"/>
          </p:nvPr>
        </p:nvSpPr>
        <p:spPr>
          <a:ln/>
        </p:spPr>
      </p:sp>
      <p:sp>
        <p:nvSpPr>
          <p:cNvPr id="201732" name="Rectangle 3">
            <a:extLst>
              <a:ext uri="{FF2B5EF4-FFF2-40B4-BE49-F238E27FC236}">
                <a16:creationId xmlns:a16="http://schemas.microsoft.com/office/drawing/2014/main" id="{CC890F6B-18BF-42F2-A97D-DD2D302FA51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dirty="0">
                <a:latin typeface="Bell MT" panose="02020503060305020303" pitchFamily="18" charset="0"/>
              </a:rPr>
              <a:t>Photo: courtesy of </a:t>
            </a:r>
            <a:r>
              <a:rPr lang="en-US" dirty="0">
                <a:solidFill>
                  <a:srgbClr val="201F1E"/>
                </a:solidFill>
                <a:effectLst/>
                <a:latin typeface="Bell MT" panose="02020503060305020303" pitchFamily="18" charset="0"/>
                <a:ea typeface="Calibri" panose="020F0502020204030204" pitchFamily="34" charset="0"/>
              </a:rPr>
              <a:t>Nancy Balcom</a:t>
            </a:r>
            <a:endParaRPr lang="en-US" dirty="0">
              <a:effectLst/>
              <a:latin typeface="Bell MT" panose="02020503060305020303" pitchFamily="18" charset="0"/>
              <a:ea typeface="Calibri" panose="020F0502020204030204" pitchFamily="34" charset="0"/>
            </a:endParaRPr>
          </a:p>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4006957948"/>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7">
            <a:extLst>
              <a:ext uri="{FF2B5EF4-FFF2-40B4-BE49-F238E27FC236}">
                <a16:creationId xmlns:a16="http://schemas.microsoft.com/office/drawing/2014/main" id="{D6B9E90E-2FCA-4CCF-91D3-118B5D302AA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CEBB9B5A-71BA-407C-AB94-F39F9F3B5039}" type="slidenum">
              <a:rPr lang="en-US" altLang="en-US"/>
              <a:pPr eaLnBrk="1" hangingPunct="1"/>
              <a:t>107</a:t>
            </a:fld>
            <a:endParaRPr lang="en-US" altLang="en-US"/>
          </a:p>
        </p:txBody>
      </p:sp>
      <p:sp>
        <p:nvSpPr>
          <p:cNvPr id="223235" name="Rectangle 2">
            <a:extLst>
              <a:ext uri="{FF2B5EF4-FFF2-40B4-BE49-F238E27FC236}">
                <a16:creationId xmlns:a16="http://schemas.microsoft.com/office/drawing/2014/main" id="{24EB735A-31EB-4BC9-AC6F-EDA36D709628}"/>
              </a:ext>
            </a:extLst>
          </p:cNvPr>
          <p:cNvSpPr>
            <a:spLocks noGrp="1" noRot="1" noChangeAspect="1" noChangeArrowheads="1" noTextEdit="1"/>
          </p:cNvSpPr>
          <p:nvPr>
            <p:ph type="sldImg"/>
          </p:nvPr>
        </p:nvSpPr>
        <p:spPr>
          <a:ln/>
        </p:spPr>
      </p:sp>
      <p:sp>
        <p:nvSpPr>
          <p:cNvPr id="223236" name="Rectangle 3">
            <a:extLst>
              <a:ext uri="{FF2B5EF4-FFF2-40B4-BE49-F238E27FC236}">
                <a16:creationId xmlns:a16="http://schemas.microsoft.com/office/drawing/2014/main" id="{6D9AE6EB-1A13-4697-B073-85D760A5177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Bell MT" panose="02020503060305020303" pitchFamily="18" charset="0"/>
              </a:rPr>
              <a:t>Photo: Open water; courtesy of Nancy Balcom</a:t>
            </a: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7">
            <a:extLst>
              <a:ext uri="{FF2B5EF4-FFF2-40B4-BE49-F238E27FC236}">
                <a16:creationId xmlns:a16="http://schemas.microsoft.com/office/drawing/2014/main" id="{28AB4983-BF5F-4037-AE56-7D2CE00D229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D9CB7ACA-BC82-4E18-9E5C-76C5EAF0F023}" type="slidenum">
              <a:rPr lang="en-US" altLang="en-US"/>
              <a:pPr eaLnBrk="1" hangingPunct="1"/>
              <a:t>108</a:t>
            </a:fld>
            <a:endParaRPr lang="en-US" altLang="en-US"/>
          </a:p>
        </p:txBody>
      </p:sp>
      <p:sp>
        <p:nvSpPr>
          <p:cNvPr id="224259" name="Rectangle 2">
            <a:extLst>
              <a:ext uri="{FF2B5EF4-FFF2-40B4-BE49-F238E27FC236}">
                <a16:creationId xmlns:a16="http://schemas.microsoft.com/office/drawing/2014/main" id="{216795E7-3660-4E3D-AD1A-D079D35C6F45}"/>
              </a:ext>
            </a:extLst>
          </p:cNvPr>
          <p:cNvSpPr>
            <a:spLocks noGrp="1" noRot="1" noChangeAspect="1" noChangeArrowheads="1" noTextEdit="1"/>
          </p:cNvSpPr>
          <p:nvPr>
            <p:ph type="sldImg"/>
          </p:nvPr>
        </p:nvSpPr>
        <p:spPr>
          <a:ln/>
        </p:spPr>
      </p:sp>
      <p:sp>
        <p:nvSpPr>
          <p:cNvPr id="224260" name="Rectangle 3">
            <a:extLst>
              <a:ext uri="{FF2B5EF4-FFF2-40B4-BE49-F238E27FC236}">
                <a16:creationId xmlns:a16="http://schemas.microsoft.com/office/drawing/2014/main" id="{CDA79F57-2967-475E-BE68-E2E08800850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eaLnBrk="1" hangingPunct="1">
              <a:spcBef>
                <a:spcPts val="0"/>
              </a:spcBef>
              <a:spcAft>
                <a:spcPts val="600"/>
              </a:spcAft>
              <a:buFontTx/>
              <a:buChar char="•"/>
            </a:pPr>
            <a:r>
              <a:rPr lang="en-US" altLang="en-US" dirty="0">
                <a:latin typeface="Bell MT" panose="02020503060305020303" pitchFamily="18" charset="0"/>
              </a:rPr>
              <a:t>Microscopic phytoplankton are usually free-floating single-cell algae; they also occur as multi-cellular colonial algae</a:t>
            </a:r>
          </a:p>
          <a:p>
            <a:pPr marL="228600" indent="-228600" eaLnBrk="1" hangingPunct="1">
              <a:spcBef>
                <a:spcPts val="0"/>
              </a:spcBef>
              <a:spcAft>
                <a:spcPts val="600"/>
              </a:spcAft>
              <a:buFontTx/>
              <a:buChar char="•"/>
            </a:pPr>
            <a:r>
              <a:rPr lang="en-US" altLang="en-US" dirty="0">
                <a:latin typeface="Bell MT" panose="02020503060305020303" pitchFamily="18" charset="0"/>
              </a:rPr>
              <a:t>Phytoplankton, such as diatoms, convert sunlight into living organic material through the process of photosynthesis, producing oxygen; they also serve as important food for herbivores </a:t>
            </a:r>
          </a:p>
          <a:p>
            <a:pPr marL="228600" indent="-228600" eaLnBrk="1" hangingPunct="1">
              <a:spcBef>
                <a:spcPts val="0"/>
              </a:spcBef>
              <a:spcAft>
                <a:spcPts val="600"/>
              </a:spcAft>
              <a:buFontTx/>
              <a:buChar char="•"/>
            </a:pPr>
            <a:r>
              <a:rPr lang="en-US" altLang="en-US" dirty="0">
                <a:latin typeface="Bell MT" panose="02020503060305020303" pitchFamily="18" charset="0"/>
              </a:rPr>
              <a:t>Diatoms have shells made of silica, and are sometimes referred to as “creatures in glass houses”</a:t>
            </a:r>
          </a:p>
          <a:p>
            <a:pPr marL="228600" indent="-228600" eaLnBrk="1" hangingPunct="1">
              <a:spcBef>
                <a:spcPts val="0"/>
              </a:spcBef>
              <a:spcAft>
                <a:spcPts val="600"/>
              </a:spcAft>
              <a:buFontTx/>
              <a:buChar char="•"/>
            </a:pPr>
            <a:r>
              <a:rPr lang="en-US" altLang="en-US" dirty="0">
                <a:latin typeface="Bell MT" panose="02020503060305020303" pitchFamily="18" charset="0"/>
              </a:rPr>
              <a:t>Too much of a good thing isn’t….scientists have determined that excess amounts of the nutrient, nitrogen, entering the Sound’s waters from sewage treatment plants and run-off from the land, lead to algae blooms in late summer in the western Sound; when the algae die, the decaying process consumes tremendous amounts of oxygen, causing oxygen levels to drop to levels that are dangerously low or lethal to other organisms living in the Sound</a:t>
            </a:r>
          </a:p>
          <a:p>
            <a:pPr marL="228600" indent="-228600" eaLnBrk="1" hangingPunct="1">
              <a:spcBef>
                <a:spcPts val="0"/>
              </a:spcBef>
              <a:spcAft>
                <a:spcPts val="600"/>
              </a:spcAft>
              <a:buFontTx/>
              <a:buChar char="•"/>
            </a:pPr>
            <a:r>
              <a:rPr lang="en-US" altLang="en-US" dirty="0">
                <a:latin typeface="Bell MT" panose="02020503060305020303" pitchFamily="18" charset="0"/>
              </a:rPr>
              <a:t>The Long Island Sound Study is addressing this problem by requiring many sewage treatment plants to implement tertiary treatment, which removes excess nutrients from the treated effluent prior to its discharge</a:t>
            </a:r>
          </a:p>
          <a:p>
            <a:pPr marL="228600" indent="-228600" eaLnBrk="1" hangingPunct="1">
              <a:spcBef>
                <a:spcPts val="0"/>
              </a:spcBef>
              <a:spcAft>
                <a:spcPts val="600"/>
              </a:spcAft>
            </a:pPr>
            <a:r>
              <a:rPr lang="en-US" altLang="en-US" dirty="0">
                <a:latin typeface="Bell MT" panose="02020503060305020303" pitchFamily="18" charset="0"/>
              </a:rPr>
              <a:t>Photo: Diatoms; courtesy of Connecticut Sea Grant</a:t>
            </a: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7">
            <a:extLst>
              <a:ext uri="{FF2B5EF4-FFF2-40B4-BE49-F238E27FC236}">
                <a16:creationId xmlns:a16="http://schemas.microsoft.com/office/drawing/2014/main" id="{66D3E30A-834A-4C0C-AE41-FD2886A38FA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AEF75EB-DBBD-4ABC-B8DA-2DCC6C292791}" type="slidenum">
              <a:rPr lang="en-US" altLang="en-US"/>
              <a:pPr eaLnBrk="1" hangingPunct="1"/>
              <a:t>109</a:t>
            </a:fld>
            <a:endParaRPr lang="en-US" altLang="en-US"/>
          </a:p>
        </p:txBody>
      </p:sp>
      <p:sp>
        <p:nvSpPr>
          <p:cNvPr id="225283" name="Rectangle 2">
            <a:extLst>
              <a:ext uri="{FF2B5EF4-FFF2-40B4-BE49-F238E27FC236}">
                <a16:creationId xmlns:a16="http://schemas.microsoft.com/office/drawing/2014/main" id="{E540197D-708C-4038-916F-5A9EDB19766F}"/>
              </a:ext>
            </a:extLst>
          </p:cNvPr>
          <p:cNvSpPr>
            <a:spLocks noGrp="1" noRot="1" noChangeAspect="1" noChangeArrowheads="1" noTextEdit="1"/>
          </p:cNvSpPr>
          <p:nvPr>
            <p:ph type="sldImg"/>
          </p:nvPr>
        </p:nvSpPr>
        <p:spPr>
          <a:ln/>
        </p:spPr>
      </p:sp>
      <p:sp>
        <p:nvSpPr>
          <p:cNvPr id="225284" name="Rectangle 3">
            <a:extLst>
              <a:ext uri="{FF2B5EF4-FFF2-40B4-BE49-F238E27FC236}">
                <a16:creationId xmlns:a16="http://schemas.microsoft.com/office/drawing/2014/main" id="{BC6E7B07-97DC-4263-8EBD-4B7241F5840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eaLnBrk="1" hangingPunct="1">
              <a:spcBef>
                <a:spcPts val="0"/>
              </a:spcBef>
              <a:spcAft>
                <a:spcPts val="600"/>
              </a:spcAft>
              <a:buFontTx/>
              <a:buChar char="•"/>
            </a:pPr>
            <a:r>
              <a:rPr lang="en-US" altLang="en-US" dirty="0">
                <a:latin typeface="Bell MT" panose="02020503060305020303" pitchFamily="18" charset="0"/>
              </a:rPr>
              <a:t>Copepods, amphipods, and other shrimp-like crustaceans spend their entire lives as zooplankton, while larval (immature) forms of barnacles, crabs, worms, mollusks, and finfish are temporary members of the zooplankton community</a:t>
            </a:r>
          </a:p>
          <a:p>
            <a:pPr marL="228600" indent="-228600" eaLnBrk="1" hangingPunct="1">
              <a:spcBef>
                <a:spcPts val="0"/>
              </a:spcBef>
              <a:spcAft>
                <a:spcPts val="600"/>
              </a:spcAft>
            </a:pPr>
            <a:r>
              <a:rPr lang="en-US" altLang="en-US" dirty="0">
                <a:latin typeface="Bell MT" panose="02020503060305020303" pitchFamily="18" charset="0"/>
              </a:rPr>
              <a:t>Photo: Copepod, </a:t>
            </a:r>
            <a:r>
              <a:rPr lang="en-US" altLang="en-US" i="1" dirty="0" err="1">
                <a:latin typeface="Bell MT" panose="02020503060305020303" pitchFamily="18" charset="0"/>
              </a:rPr>
              <a:t>Acartia</a:t>
            </a:r>
            <a:r>
              <a:rPr lang="en-US" altLang="en-US" i="1" dirty="0">
                <a:latin typeface="Bell MT" panose="02020503060305020303" pitchFamily="18" charset="0"/>
              </a:rPr>
              <a:t> </a:t>
            </a:r>
            <a:r>
              <a:rPr lang="en-US" altLang="en-US" i="1" dirty="0" err="1">
                <a:latin typeface="Bell MT" panose="02020503060305020303" pitchFamily="18" charset="0"/>
              </a:rPr>
              <a:t>hudsonica</a:t>
            </a:r>
            <a:r>
              <a:rPr lang="en-US" altLang="en-US" dirty="0">
                <a:latin typeface="Bell MT" panose="02020503060305020303" pitchFamily="18" charset="0"/>
              </a:rPr>
              <a:t>; courtesy of Amy N. Smith and Barbara Costas</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a:extLst>
              <a:ext uri="{FF2B5EF4-FFF2-40B4-BE49-F238E27FC236}">
                <a16:creationId xmlns:a16="http://schemas.microsoft.com/office/drawing/2014/main" id="{F687F0D1-D469-49B5-86A6-2EB54F14250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0F5D7E41-EC40-4B7D-8AD0-1AF35012FB3B}" type="slidenum">
              <a:rPr lang="en-US" altLang="en-US"/>
              <a:pPr eaLnBrk="1" hangingPunct="1"/>
              <a:t>11</a:t>
            </a:fld>
            <a:endParaRPr lang="en-US" altLang="en-US"/>
          </a:p>
        </p:txBody>
      </p:sp>
      <p:sp>
        <p:nvSpPr>
          <p:cNvPr id="136195" name="Rectangle 2">
            <a:extLst>
              <a:ext uri="{FF2B5EF4-FFF2-40B4-BE49-F238E27FC236}">
                <a16:creationId xmlns:a16="http://schemas.microsoft.com/office/drawing/2014/main" id="{D697D60E-53F4-4FBC-AFA1-9B8656BF6702}"/>
              </a:ext>
            </a:extLst>
          </p:cNvPr>
          <p:cNvSpPr>
            <a:spLocks noGrp="1" noRot="1" noChangeAspect="1" noChangeArrowheads="1" noTextEdit="1"/>
          </p:cNvSpPr>
          <p:nvPr>
            <p:ph type="sldImg"/>
          </p:nvPr>
        </p:nvSpPr>
        <p:spPr>
          <a:ln/>
        </p:spPr>
      </p:sp>
      <p:sp>
        <p:nvSpPr>
          <p:cNvPr id="136196" name="Rectangle 3">
            <a:extLst>
              <a:ext uri="{FF2B5EF4-FFF2-40B4-BE49-F238E27FC236}">
                <a16:creationId xmlns:a16="http://schemas.microsoft.com/office/drawing/2014/main" id="{C863581B-B312-48C0-8781-BD03BCF8E57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eaLnBrk="1" hangingPunct="1">
              <a:spcBef>
                <a:spcPts val="0"/>
              </a:spcBef>
              <a:spcAft>
                <a:spcPts val="600"/>
              </a:spcAft>
              <a:buFontTx/>
              <a:buChar char="•"/>
            </a:pPr>
            <a:r>
              <a:rPr lang="en-US" altLang="en-US" dirty="0">
                <a:latin typeface="Bell MT" panose="02020503060305020303" pitchFamily="18" charset="0"/>
              </a:rPr>
              <a:t>Just a few inches higher in elevation than the low marsh, the high marsh is dominated by </a:t>
            </a:r>
            <a:r>
              <a:rPr lang="en-US" altLang="en-US" dirty="0" err="1">
                <a:latin typeface="Bell MT" panose="02020503060305020303" pitchFamily="18" charset="0"/>
              </a:rPr>
              <a:t>saltmeadow</a:t>
            </a:r>
            <a:r>
              <a:rPr lang="en-US" altLang="en-US" dirty="0">
                <a:latin typeface="Bell MT" panose="02020503060305020303" pitchFamily="18" charset="0"/>
              </a:rPr>
              <a:t> cordgrass and </a:t>
            </a:r>
            <a:r>
              <a:rPr lang="en-US" altLang="en-US" dirty="0" err="1">
                <a:latin typeface="Bell MT" panose="02020503060305020303" pitchFamily="18" charset="0"/>
              </a:rPr>
              <a:t>spikegrass</a:t>
            </a:r>
            <a:r>
              <a:rPr lang="en-US" altLang="en-US" dirty="0">
                <a:latin typeface="Bell MT" panose="02020503060305020303" pitchFamily="18" charset="0"/>
              </a:rPr>
              <a:t>; </a:t>
            </a:r>
            <a:r>
              <a:rPr lang="en-US" altLang="en-US" dirty="0" err="1">
                <a:latin typeface="Bell MT" panose="02020503060305020303" pitchFamily="18" charset="0"/>
              </a:rPr>
              <a:t>saltmeadow</a:t>
            </a:r>
            <a:r>
              <a:rPr lang="en-US" altLang="en-US" dirty="0">
                <a:latin typeface="Bell MT" panose="02020503060305020303" pitchFamily="18" charset="0"/>
              </a:rPr>
              <a:t> cordgrass (also called saltmarsh hay or highwater grass) has a “cowlick” appearance</a:t>
            </a:r>
          </a:p>
          <a:p>
            <a:pPr marL="228600" indent="-228600" eaLnBrk="1" hangingPunct="1">
              <a:spcBef>
                <a:spcPts val="0"/>
              </a:spcBef>
              <a:spcAft>
                <a:spcPts val="600"/>
              </a:spcAft>
              <a:buFontTx/>
              <a:buChar char="•"/>
            </a:pPr>
            <a:r>
              <a:rPr lang="en-US" altLang="en-US" dirty="0">
                <a:latin typeface="Bell MT" panose="02020503060305020303" pitchFamily="18" charset="0"/>
              </a:rPr>
              <a:t>The high marsh is flooded completely during </a:t>
            </a:r>
            <a:r>
              <a:rPr lang="en-US" altLang="en-US" b="1" dirty="0">
                <a:latin typeface="Bell MT" panose="02020503060305020303" pitchFamily="18" charset="0"/>
              </a:rPr>
              <a:t>spring tides</a:t>
            </a:r>
            <a:r>
              <a:rPr lang="en-US" altLang="en-US" dirty="0">
                <a:latin typeface="Bell MT" panose="02020503060305020303" pitchFamily="18" charset="0"/>
              </a:rPr>
              <a:t>, extra high and extra low tides that occur twice monthly, during the full and new moons</a:t>
            </a:r>
          </a:p>
          <a:p>
            <a:pPr marL="228600" indent="-228600" eaLnBrk="1" hangingPunct="1">
              <a:spcBef>
                <a:spcPts val="0"/>
              </a:spcBef>
              <a:spcAft>
                <a:spcPts val="600"/>
              </a:spcAft>
              <a:buFontTx/>
              <a:buChar char="•"/>
            </a:pPr>
            <a:r>
              <a:rPr lang="en-US" altLang="en-US" dirty="0">
                <a:latin typeface="Bell MT" panose="02020503060305020303" pitchFamily="18" charset="0"/>
              </a:rPr>
              <a:t>In early colonial times, the </a:t>
            </a:r>
            <a:r>
              <a:rPr lang="en-US" altLang="en-US" dirty="0" err="1">
                <a:latin typeface="Bell MT" panose="02020503060305020303" pitchFamily="18" charset="0"/>
              </a:rPr>
              <a:t>saltmeadow</a:t>
            </a:r>
            <a:r>
              <a:rPr lang="en-US" altLang="en-US" dirty="0">
                <a:latin typeface="Bell MT" panose="02020503060305020303" pitchFamily="18" charset="0"/>
              </a:rPr>
              <a:t> cordgrass was harvested extensively and used for hay and fed to livestock. It was also used for house insulation and even thatched roofs. Today, it is still cut and used for mulch.</a:t>
            </a:r>
          </a:p>
          <a:p>
            <a:pPr marL="228600" indent="-228600" eaLnBrk="1" hangingPunct="1">
              <a:spcBef>
                <a:spcPts val="0"/>
              </a:spcBef>
              <a:spcAft>
                <a:spcPts val="600"/>
              </a:spcAft>
              <a:buFontTx/>
              <a:buChar char="•"/>
            </a:pPr>
            <a:r>
              <a:rPr lang="en-US" altLang="en-US" dirty="0">
                <a:latin typeface="Bell MT" panose="02020503060305020303" pitchFamily="18" charset="0"/>
              </a:rPr>
              <a:t>The seeds of both these grasses serve as important food sources for black ducks and seaside and saltmarsh sharp-tailed sparrows.</a:t>
            </a:r>
            <a:endParaRPr lang="en-US" altLang="en-US" dirty="0">
              <a:solidFill>
                <a:srgbClr val="3366CC"/>
              </a:solidFill>
              <a:latin typeface="Bell MT" panose="02020503060305020303" pitchFamily="18" charset="0"/>
            </a:endParaRPr>
          </a:p>
          <a:p>
            <a:pPr marL="228600" indent="-228600" eaLnBrk="1" hangingPunct="1">
              <a:spcBef>
                <a:spcPts val="0"/>
              </a:spcBef>
              <a:spcAft>
                <a:spcPts val="600"/>
              </a:spcAft>
            </a:pPr>
            <a:r>
              <a:rPr lang="en-US" altLang="en-US" dirty="0">
                <a:latin typeface="Bell MT" panose="02020503060305020303" pitchFamily="18" charset="0"/>
              </a:rPr>
              <a:t>Photo: (left) </a:t>
            </a:r>
            <a:r>
              <a:rPr lang="en-US" altLang="en-US" dirty="0" err="1">
                <a:latin typeface="Bell MT" panose="02020503060305020303" pitchFamily="18" charset="0"/>
              </a:rPr>
              <a:t>Saltmeadow</a:t>
            </a:r>
            <a:r>
              <a:rPr lang="en-US" altLang="en-US" dirty="0">
                <a:latin typeface="Bell MT" panose="02020503060305020303" pitchFamily="18" charset="0"/>
              </a:rPr>
              <a:t> cordgrass, </a:t>
            </a:r>
            <a:r>
              <a:rPr lang="en-US" altLang="en-US" i="1" dirty="0">
                <a:latin typeface="Bell MT" panose="02020503060305020303" pitchFamily="18" charset="0"/>
              </a:rPr>
              <a:t>Spartina patens, </a:t>
            </a:r>
            <a:r>
              <a:rPr lang="en-US" altLang="en-US" dirty="0">
                <a:latin typeface="Bell MT" panose="02020503060305020303" pitchFamily="18" charset="0"/>
              </a:rPr>
              <a:t>courtesy of Judy Preston;</a:t>
            </a:r>
            <a:r>
              <a:rPr lang="en-US" altLang="en-US" i="1" dirty="0">
                <a:latin typeface="Bell MT" panose="02020503060305020303" pitchFamily="18" charset="0"/>
              </a:rPr>
              <a:t> (inset) </a:t>
            </a:r>
            <a:r>
              <a:rPr lang="en-US" altLang="en-US" dirty="0" err="1">
                <a:latin typeface="Bell MT" panose="02020503060305020303" pitchFamily="18" charset="0"/>
              </a:rPr>
              <a:t>spikegrass</a:t>
            </a:r>
            <a:r>
              <a:rPr lang="en-US" altLang="en-US" dirty="0">
                <a:latin typeface="Bell MT" panose="02020503060305020303" pitchFamily="18" charset="0"/>
              </a:rPr>
              <a:t> with seed heads, </a:t>
            </a:r>
            <a:r>
              <a:rPr lang="en-US" altLang="en-US" i="1" dirty="0" err="1">
                <a:latin typeface="Bell MT" panose="02020503060305020303" pitchFamily="18" charset="0"/>
              </a:rPr>
              <a:t>Distichlis</a:t>
            </a:r>
            <a:r>
              <a:rPr lang="en-US" altLang="en-US" i="1" dirty="0">
                <a:latin typeface="Bell MT" panose="02020503060305020303" pitchFamily="18" charset="0"/>
              </a:rPr>
              <a:t> spicata</a:t>
            </a:r>
            <a:r>
              <a:rPr lang="en-US" altLang="en-US" dirty="0">
                <a:latin typeface="Bell MT" panose="02020503060305020303" pitchFamily="18" charset="0"/>
              </a:rPr>
              <a:t>; courtesy of Nancy Balcom</a:t>
            </a:r>
          </a:p>
          <a:p>
            <a:pPr eaLnBrk="1" hangingPunct="1"/>
            <a:endParaRPr lang="en-US" altLang="en-US" dirty="0">
              <a:latin typeface="Arial" panose="020B0604020202020204" pitchFamily="34" charset="0"/>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spcBef>
                <a:spcPts val="0"/>
              </a:spcBef>
              <a:spcAft>
                <a:spcPts val="600"/>
              </a:spcAft>
            </a:pPr>
            <a:r>
              <a:rPr lang="en-US" dirty="0">
                <a:latin typeface="Bell MT" panose="02020503060305020303" pitchFamily="18" charset="0"/>
              </a:rPr>
              <a:t>Photos: (top) Longfin squid, </a:t>
            </a:r>
            <a:r>
              <a:rPr lang="en-US" i="1" dirty="0" err="1">
                <a:latin typeface="Bell MT" panose="02020503060305020303" pitchFamily="18" charset="0"/>
              </a:rPr>
              <a:t>Loligo</a:t>
            </a:r>
            <a:r>
              <a:rPr lang="en-US" i="1" dirty="0">
                <a:latin typeface="Bell MT" panose="02020503060305020303" pitchFamily="18" charset="0"/>
              </a:rPr>
              <a:t> </a:t>
            </a:r>
            <a:r>
              <a:rPr lang="en-US" i="1" dirty="0" err="1">
                <a:latin typeface="Bell MT" panose="02020503060305020303" pitchFamily="18" charset="0"/>
              </a:rPr>
              <a:t>pealeii</a:t>
            </a:r>
            <a:r>
              <a:rPr lang="en-US" dirty="0">
                <a:latin typeface="Bell MT" panose="02020503060305020303" pitchFamily="18" charset="0"/>
              </a:rPr>
              <a:t>; and (bottom) American lobster, </a:t>
            </a:r>
            <a:r>
              <a:rPr lang="en-US" i="1" dirty="0">
                <a:latin typeface="Bell MT" panose="02020503060305020303" pitchFamily="18" charset="0"/>
              </a:rPr>
              <a:t>Homarus americanus;</a:t>
            </a:r>
            <a:r>
              <a:rPr lang="en-US" dirty="0">
                <a:latin typeface="Bell MT" panose="02020503060305020303" pitchFamily="18" charset="0"/>
              </a:rPr>
              <a:t> courtesy of Robert </a:t>
            </a:r>
            <a:r>
              <a:rPr lang="en-US" dirty="0" err="1">
                <a:latin typeface="Bell MT" panose="02020503060305020303" pitchFamily="18" charset="0"/>
              </a:rPr>
              <a:t>Bachand</a:t>
            </a:r>
            <a:endParaRPr lang="en-US" dirty="0">
              <a:latin typeface="Bell MT" panose="02020503060305020303" pitchFamily="18" charset="0"/>
            </a:endParaRPr>
          </a:p>
        </p:txBody>
      </p:sp>
      <p:sp>
        <p:nvSpPr>
          <p:cNvPr id="4" name="Slide Number Placeholder 3"/>
          <p:cNvSpPr>
            <a:spLocks noGrp="1"/>
          </p:cNvSpPr>
          <p:nvPr>
            <p:ph type="sldNum" sz="quarter" idx="5"/>
          </p:nvPr>
        </p:nvSpPr>
        <p:spPr/>
        <p:txBody>
          <a:bodyPr/>
          <a:lstStyle/>
          <a:p>
            <a:fld id="{83E8300F-68FA-43EE-A1BA-BE6590B66252}" type="slidenum">
              <a:rPr lang="en-US" altLang="en-US" smtClean="0"/>
              <a:pPr/>
              <a:t>110</a:t>
            </a:fld>
            <a:endParaRPr lang="en-US" altLang="en-US"/>
          </a:p>
        </p:txBody>
      </p:sp>
    </p:spTree>
    <p:extLst>
      <p:ext uri="{BB962C8B-B14F-4D97-AF65-F5344CB8AC3E}">
        <p14:creationId xmlns:p14="http://schemas.microsoft.com/office/powerpoint/2010/main" val="2257231770"/>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7">
            <a:extLst>
              <a:ext uri="{FF2B5EF4-FFF2-40B4-BE49-F238E27FC236}">
                <a16:creationId xmlns:a16="http://schemas.microsoft.com/office/drawing/2014/main" id="{7BD2C6E6-E201-47CE-A334-037AAB9F50E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941F59F0-DB46-4DBE-9676-B22094F6A9D4}" type="slidenum">
              <a:rPr lang="en-US" altLang="en-US"/>
              <a:pPr eaLnBrk="1" hangingPunct="1"/>
              <a:t>111</a:t>
            </a:fld>
            <a:endParaRPr lang="en-US" altLang="en-US"/>
          </a:p>
        </p:txBody>
      </p:sp>
      <p:sp>
        <p:nvSpPr>
          <p:cNvPr id="226307" name="Rectangle 2">
            <a:extLst>
              <a:ext uri="{FF2B5EF4-FFF2-40B4-BE49-F238E27FC236}">
                <a16:creationId xmlns:a16="http://schemas.microsoft.com/office/drawing/2014/main" id="{452C254C-4D76-46E0-9D1B-62784F51825C}"/>
              </a:ext>
            </a:extLst>
          </p:cNvPr>
          <p:cNvSpPr>
            <a:spLocks noGrp="1" noRot="1" noChangeAspect="1" noChangeArrowheads="1" noTextEdit="1"/>
          </p:cNvSpPr>
          <p:nvPr>
            <p:ph type="sldImg"/>
          </p:nvPr>
        </p:nvSpPr>
        <p:spPr>
          <a:ln/>
        </p:spPr>
      </p:sp>
      <p:sp>
        <p:nvSpPr>
          <p:cNvPr id="226308" name="Rectangle 3">
            <a:extLst>
              <a:ext uri="{FF2B5EF4-FFF2-40B4-BE49-F238E27FC236}">
                <a16:creationId xmlns:a16="http://schemas.microsoft.com/office/drawing/2014/main" id="{88229DC0-9224-4991-B206-0A6EDDCA0DE5}"/>
              </a:ext>
            </a:extLst>
          </p:cNvPr>
          <p:cNvSpPr>
            <a:spLocks noGrp="1" noChangeArrowheads="1"/>
          </p:cNvSpPr>
          <p:nvPr>
            <p:ph type="body" idx="1"/>
          </p:nvPr>
        </p:nvSpPr>
        <p:spPr>
          <a:xfrm>
            <a:off x="609600" y="4495800"/>
            <a:ext cx="5486400"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eaLnBrk="1" hangingPunct="1">
              <a:spcBef>
                <a:spcPts val="0"/>
              </a:spcBef>
              <a:spcAft>
                <a:spcPts val="600"/>
              </a:spcAft>
              <a:buFontTx/>
              <a:buChar char="•"/>
            </a:pPr>
            <a:r>
              <a:rPr lang="en-US" altLang="en-US" dirty="0">
                <a:latin typeface="Bell MT" panose="02020503060305020303" pitchFamily="18" charset="0"/>
              </a:rPr>
              <a:t>The transparent ctenophores or comb jellies are planktonic animals; they are weak swimmers, propelled by rows of cilia that beat against the water within the body cavity</a:t>
            </a:r>
          </a:p>
          <a:p>
            <a:pPr marL="228600" indent="-228600" eaLnBrk="1" hangingPunct="1">
              <a:spcBef>
                <a:spcPts val="0"/>
              </a:spcBef>
              <a:spcAft>
                <a:spcPts val="600"/>
              </a:spcAft>
              <a:buFontTx/>
              <a:buChar char="•"/>
            </a:pPr>
            <a:r>
              <a:rPr lang="en-US" altLang="en-US" dirty="0">
                <a:latin typeface="Bell MT" panose="02020503060305020303" pitchFamily="18" charset="0"/>
              </a:rPr>
              <a:t>The cilia are the bright rows of iridescent color running up the sides of the body; when the water is disturbed at night, these lines luminesce</a:t>
            </a:r>
          </a:p>
          <a:p>
            <a:pPr marL="228600" indent="-228600" eaLnBrk="1" hangingPunct="1">
              <a:spcBef>
                <a:spcPts val="0"/>
              </a:spcBef>
              <a:spcAft>
                <a:spcPts val="600"/>
              </a:spcAft>
              <a:buFontTx/>
              <a:buChar char="•"/>
            </a:pPr>
            <a:r>
              <a:rPr lang="en-US" altLang="en-US" dirty="0">
                <a:latin typeface="Bell MT" panose="02020503060305020303" pitchFamily="18" charset="0"/>
              </a:rPr>
              <a:t>Ctenophores feed on zooplankton like copepods by pumping water into their body cavities and using sticky palps to capture their prey</a:t>
            </a:r>
          </a:p>
          <a:p>
            <a:pPr marL="228600" indent="-228600" eaLnBrk="1" hangingPunct="1">
              <a:spcBef>
                <a:spcPts val="0"/>
              </a:spcBef>
              <a:spcAft>
                <a:spcPts val="600"/>
              </a:spcAft>
            </a:pPr>
            <a:r>
              <a:rPr lang="en-US" altLang="en-US" dirty="0">
                <a:latin typeface="Bell MT" panose="02020503060305020303" pitchFamily="18" charset="0"/>
              </a:rPr>
              <a:t>Photo: Northern comb jelly, </a:t>
            </a:r>
            <a:r>
              <a:rPr lang="en-US" altLang="en-US" i="1" dirty="0" err="1">
                <a:latin typeface="Bell MT" panose="02020503060305020303" pitchFamily="18" charset="0"/>
              </a:rPr>
              <a:t>Bolinopsis</a:t>
            </a:r>
            <a:r>
              <a:rPr lang="en-US" altLang="en-US" i="1" dirty="0">
                <a:latin typeface="Bell MT" panose="02020503060305020303" pitchFamily="18" charset="0"/>
              </a:rPr>
              <a:t> infundibulum</a:t>
            </a:r>
            <a:r>
              <a:rPr lang="en-US" altLang="en-US" dirty="0">
                <a:latin typeface="Bell MT" panose="02020503060305020303" pitchFamily="18" charset="0"/>
              </a:rPr>
              <a:t>; courtesy of Robert </a:t>
            </a:r>
            <a:r>
              <a:rPr lang="en-US" altLang="en-US" dirty="0" err="1">
                <a:latin typeface="Bell MT" panose="02020503060305020303" pitchFamily="18" charset="0"/>
              </a:rPr>
              <a:t>Bachand</a:t>
            </a:r>
            <a:endParaRPr lang="en-US" altLang="en-US" dirty="0">
              <a:latin typeface="Bell MT" panose="02020503060305020303" pitchFamily="18" charset="0"/>
            </a:endParaRPr>
          </a:p>
          <a:p>
            <a:pPr eaLnBrk="1" hangingPunct="1"/>
            <a:endParaRPr lang="en-US" altLang="en-US" dirty="0">
              <a:latin typeface="Arial" panose="020B0604020202020204" pitchFamily="34" charset="0"/>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spcBef>
                <a:spcPts val="0"/>
              </a:spcBef>
              <a:spcAft>
                <a:spcPts val="600"/>
              </a:spcAft>
              <a:buFont typeface="Arial" panose="020B0604020202020204" pitchFamily="34" charset="0"/>
              <a:buChar char="•"/>
            </a:pPr>
            <a:r>
              <a:rPr lang="en-US" b="0" i="0" dirty="0">
                <a:solidFill>
                  <a:srgbClr val="605E5E"/>
                </a:solidFill>
                <a:effectLst/>
                <a:latin typeface="Bell MT" panose="02020503060305020303" pitchFamily="18" charset="0"/>
              </a:rPr>
              <a:t>Jellyfish are Cnidarians and their stinging cells have harpoon-like structures that inject venom to immobilize </a:t>
            </a:r>
            <a:r>
              <a:rPr lang="en-US" dirty="0">
                <a:solidFill>
                  <a:srgbClr val="605E5E"/>
                </a:solidFill>
                <a:latin typeface="Bell MT" panose="02020503060305020303" pitchFamily="18" charset="0"/>
              </a:rPr>
              <a:t>prey such as zooplankton, ctenophores and other jellies. </a:t>
            </a:r>
          </a:p>
          <a:p>
            <a:pPr marL="228600" indent="-228600">
              <a:spcBef>
                <a:spcPts val="0"/>
              </a:spcBef>
              <a:spcAft>
                <a:spcPts val="600"/>
              </a:spcAft>
              <a:buFont typeface="Arial" panose="020B0604020202020204" pitchFamily="34" charset="0"/>
              <a:buChar char="•"/>
            </a:pPr>
            <a:r>
              <a:rPr lang="en-US" b="0" i="0" dirty="0">
                <a:solidFill>
                  <a:srgbClr val="605E5E"/>
                </a:solidFill>
                <a:effectLst/>
                <a:latin typeface="Bell MT" panose="02020503060305020303" pitchFamily="18" charset="0"/>
              </a:rPr>
              <a:t>The sea nettle sting can cause moderate to severe redness, swelling, blistering and pain in some humans. The sting of the lion’s mane jellyfish can be quite painful to humans.</a:t>
            </a:r>
          </a:p>
          <a:p>
            <a:pPr marL="228600" indent="-228600">
              <a:spcBef>
                <a:spcPts val="0"/>
              </a:spcBef>
              <a:spcAft>
                <a:spcPts val="600"/>
              </a:spcAft>
            </a:pPr>
            <a:r>
              <a:rPr lang="en-US" dirty="0">
                <a:solidFill>
                  <a:srgbClr val="605E5E"/>
                </a:solidFill>
                <a:latin typeface="Bell MT" panose="02020503060305020303" pitchFamily="18" charset="0"/>
              </a:rPr>
              <a:t>Photos: (left) Sea nettle jellyfish, </a:t>
            </a:r>
            <a:r>
              <a:rPr lang="en-US" b="0" i="1" dirty="0" err="1">
                <a:solidFill>
                  <a:srgbClr val="605E5E"/>
                </a:solidFill>
                <a:effectLst/>
                <a:latin typeface="Bell MT" panose="02020503060305020303" pitchFamily="18" charset="0"/>
              </a:rPr>
              <a:t>Chrysaora</a:t>
            </a:r>
            <a:r>
              <a:rPr lang="en-US" b="0" i="1" dirty="0">
                <a:solidFill>
                  <a:srgbClr val="605E5E"/>
                </a:solidFill>
                <a:effectLst/>
                <a:latin typeface="Bell MT" panose="02020503060305020303" pitchFamily="18" charset="0"/>
              </a:rPr>
              <a:t> </a:t>
            </a:r>
            <a:r>
              <a:rPr lang="en-US" b="0" i="1" dirty="0" err="1">
                <a:solidFill>
                  <a:srgbClr val="605E5E"/>
                </a:solidFill>
                <a:effectLst/>
                <a:latin typeface="Bell MT" panose="02020503060305020303" pitchFamily="18" charset="0"/>
              </a:rPr>
              <a:t>quinquecirrha</a:t>
            </a:r>
            <a:r>
              <a:rPr lang="en-US" b="0" i="1" dirty="0">
                <a:solidFill>
                  <a:srgbClr val="605E5E"/>
                </a:solidFill>
                <a:effectLst/>
                <a:latin typeface="Bell MT" panose="02020503060305020303" pitchFamily="18" charset="0"/>
              </a:rPr>
              <a:t>, </a:t>
            </a:r>
            <a:r>
              <a:rPr lang="en-US" b="0" dirty="0">
                <a:solidFill>
                  <a:srgbClr val="605E5E"/>
                </a:solidFill>
                <a:effectLst/>
                <a:latin typeface="Bell MT" panose="02020503060305020303" pitchFamily="18" charset="0"/>
              </a:rPr>
              <a:t>and (right) lion’s mane jellyfish, </a:t>
            </a:r>
            <a:r>
              <a:rPr lang="en-US" b="0" i="1" dirty="0" err="1">
                <a:solidFill>
                  <a:srgbClr val="605E5E"/>
                </a:solidFill>
                <a:effectLst/>
                <a:latin typeface="Bell MT" panose="02020503060305020303" pitchFamily="18" charset="0"/>
              </a:rPr>
              <a:t>Cynea</a:t>
            </a:r>
            <a:r>
              <a:rPr lang="en-US" b="0" i="1" dirty="0">
                <a:solidFill>
                  <a:srgbClr val="605E5E"/>
                </a:solidFill>
                <a:effectLst/>
                <a:latin typeface="Bell MT" panose="02020503060305020303" pitchFamily="18" charset="0"/>
              </a:rPr>
              <a:t> </a:t>
            </a:r>
            <a:r>
              <a:rPr lang="en-US" b="0" i="1" dirty="0" err="1">
                <a:solidFill>
                  <a:srgbClr val="605E5E"/>
                </a:solidFill>
                <a:effectLst/>
                <a:latin typeface="Bell MT" panose="02020503060305020303" pitchFamily="18" charset="0"/>
              </a:rPr>
              <a:t>capillata</a:t>
            </a:r>
            <a:r>
              <a:rPr lang="en-US" b="0" i="1" dirty="0">
                <a:solidFill>
                  <a:srgbClr val="605E5E"/>
                </a:solidFill>
                <a:effectLst/>
                <a:latin typeface="Bell MT" panose="02020503060305020303" pitchFamily="18" charset="0"/>
              </a:rPr>
              <a:t>; </a:t>
            </a:r>
            <a:r>
              <a:rPr lang="en-US" b="0" dirty="0">
                <a:solidFill>
                  <a:srgbClr val="605E5E"/>
                </a:solidFill>
                <a:effectLst/>
                <a:latin typeface="Bell MT" panose="02020503060305020303" pitchFamily="18" charset="0"/>
              </a:rPr>
              <a:t>courtesy of Robert </a:t>
            </a:r>
            <a:r>
              <a:rPr lang="en-US" b="0" dirty="0" err="1">
                <a:solidFill>
                  <a:srgbClr val="605E5E"/>
                </a:solidFill>
                <a:effectLst/>
                <a:latin typeface="Bell MT" panose="02020503060305020303" pitchFamily="18" charset="0"/>
              </a:rPr>
              <a:t>Bachand</a:t>
            </a:r>
            <a:endParaRPr lang="en-US" dirty="0">
              <a:latin typeface="Bell MT" panose="02020503060305020303" pitchFamily="18" charset="0"/>
            </a:endParaRPr>
          </a:p>
        </p:txBody>
      </p:sp>
      <p:sp>
        <p:nvSpPr>
          <p:cNvPr id="4" name="Slide Number Placeholder 3"/>
          <p:cNvSpPr>
            <a:spLocks noGrp="1"/>
          </p:cNvSpPr>
          <p:nvPr>
            <p:ph type="sldNum" sz="quarter" idx="5"/>
          </p:nvPr>
        </p:nvSpPr>
        <p:spPr/>
        <p:txBody>
          <a:bodyPr/>
          <a:lstStyle/>
          <a:p>
            <a:fld id="{83E8300F-68FA-43EE-A1BA-BE6590B66252}" type="slidenum">
              <a:rPr lang="en-US" altLang="en-US" smtClean="0"/>
              <a:pPr/>
              <a:t>112</a:t>
            </a:fld>
            <a:endParaRPr lang="en-US" altLang="en-US"/>
          </a:p>
        </p:txBody>
      </p:sp>
    </p:spTree>
    <p:extLst>
      <p:ext uri="{BB962C8B-B14F-4D97-AF65-F5344CB8AC3E}">
        <p14:creationId xmlns:p14="http://schemas.microsoft.com/office/powerpoint/2010/main" val="2744535431"/>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7">
            <a:extLst>
              <a:ext uri="{FF2B5EF4-FFF2-40B4-BE49-F238E27FC236}">
                <a16:creationId xmlns:a16="http://schemas.microsoft.com/office/drawing/2014/main" id="{2923B8C2-9450-4F03-A3E5-955009EB0B3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6D1BD0DE-A7DF-433C-907A-2FBAFD40ADB0}" type="slidenum">
              <a:rPr lang="en-US" altLang="en-US"/>
              <a:pPr eaLnBrk="1" hangingPunct="1"/>
              <a:t>113</a:t>
            </a:fld>
            <a:endParaRPr lang="en-US" altLang="en-US"/>
          </a:p>
        </p:txBody>
      </p:sp>
      <p:sp>
        <p:nvSpPr>
          <p:cNvPr id="227331" name="Rectangle 2">
            <a:extLst>
              <a:ext uri="{FF2B5EF4-FFF2-40B4-BE49-F238E27FC236}">
                <a16:creationId xmlns:a16="http://schemas.microsoft.com/office/drawing/2014/main" id="{D7C85D48-0A2F-4B83-AD99-537503EE102D}"/>
              </a:ext>
            </a:extLst>
          </p:cNvPr>
          <p:cNvSpPr>
            <a:spLocks noGrp="1" noRot="1" noChangeAspect="1" noChangeArrowheads="1" noTextEdit="1"/>
          </p:cNvSpPr>
          <p:nvPr>
            <p:ph type="sldImg"/>
          </p:nvPr>
        </p:nvSpPr>
        <p:spPr>
          <a:ln/>
        </p:spPr>
      </p:sp>
      <p:sp>
        <p:nvSpPr>
          <p:cNvPr id="227332" name="Rectangle 3">
            <a:extLst>
              <a:ext uri="{FF2B5EF4-FFF2-40B4-BE49-F238E27FC236}">
                <a16:creationId xmlns:a16="http://schemas.microsoft.com/office/drawing/2014/main" id="{37235CF1-DC6C-416C-8991-1B5C6BA0920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eaLnBrk="1" hangingPunct="1">
              <a:spcBef>
                <a:spcPts val="0"/>
              </a:spcBef>
              <a:spcAft>
                <a:spcPts val="600"/>
              </a:spcAft>
              <a:buFontTx/>
              <a:buChar char="•"/>
            </a:pPr>
            <a:r>
              <a:rPr lang="en-US" altLang="en-US" dirty="0">
                <a:latin typeface="Bell MT" panose="02020503060305020303" pitchFamily="18" charset="0"/>
              </a:rPr>
              <a:t>The sting of a moon jelly is usually quite mild.</a:t>
            </a:r>
          </a:p>
          <a:p>
            <a:pPr marL="228600" indent="-228600" eaLnBrk="1" hangingPunct="1">
              <a:spcBef>
                <a:spcPts val="0"/>
              </a:spcBef>
              <a:spcAft>
                <a:spcPts val="600"/>
              </a:spcAft>
            </a:pPr>
            <a:r>
              <a:rPr lang="en-US" altLang="en-US" dirty="0">
                <a:latin typeface="Bell MT" panose="02020503060305020303" pitchFamily="18" charset="0"/>
              </a:rPr>
              <a:t>Photos: Moon jelly, </a:t>
            </a:r>
            <a:r>
              <a:rPr lang="en-US" altLang="en-US" i="1" dirty="0">
                <a:latin typeface="Bell MT" panose="02020503060305020303" pitchFamily="18" charset="0"/>
              </a:rPr>
              <a:t>Aurelia </a:t>
            </a:r>
            <a:r>
              <a:rPr lang="en-US" altLang="en-US" i="1" dirty="0" err="1">
                <a:latin typeface="Bell MT" panose="02020503060305020303" pitchFamily="18" charset="0"/>
              </a:rPr>
              <a:t>aurita</a:t>
            </a:r>
            <a:r>
              <a:rPr lang="en-US" altLang="en-US" dirty="0">
                <a:latin typeface="Bell MT" panose="02020503060305020303" pitchFamily="18" charset="0"/>
              </a:rPr>
              <a:t>; courtesy of Nancy Balcom</a:t>
            </a: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a:extLst>
              <a:ext uri="{FF2B5EF4-FFF2-40B4-BE49-F238E27FC236}">
                <a16:creationId xmlns:a16="http://schemas.microsoft.com/office/drawing/2014/main" id="{CB93AB4D-8BD9-4600-99B2-A0878EA13A0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8E4B4FCC-B93F-4381-BEA8-BB35957FE048}" type="slidenum">
              <a:rPr lang="en-US" altLang="en-US"/>
              <a:pPr eaLnBrk="1" hangingPunct="1"/>
              <a:t>114</a:t>
            </a:fld>
            <a:endParaRPr lang="en-US" altLang="en-US"/>
          </a:p>
        </p:txBody>
      </p:sp>
      <p:sp>
        <p:nvSpPr>
          <p:cNvPr id="231427" name="Rectangle 2">
            <a:extLst>
              <a:ext uri="{FF2B5EF4-FFF2-40B4-BE49-F238E27FC236}">
                <a16:creationId xmlns:a16="http://schemas.microsoft.com/office/drawing/2014/main" id="{C7426630-4705-4801-B902-DB414CBB2091}"/>
              </a:ext>
            </a:extLst>
          </p:cNvPr>
          <p:cNvSpPr>
            <a:spLocks noGrp="1" noRot="1" noChangeAspect="1" noChangeArrowheads="1" noTextEdit="1"/>
          </p:cNvSpPr>
          <p:nvPr>
            <p:ph type="sldImg"/>
          </p:nvPr>
        </p:nvSpPr>
        <p:spPr>
          <a:ln/>
        </p:spPr>
      </p:sp>
      <p:sp>
        <p:nvSpPr>
          <p:cNvPr id="231428" name="Rectangle 3">
            <a:extLst>
              <a:ext uri="{FF2B5EF4-FFF2-40B4-BE49-F238E27FC236}">
                <a16:creationId xmlns:a16="http://schemas.microsoft.com/office/drawing/2014/main" id="{947E0ECD-4E94-4970-98F3-61B5DD34D81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eaLnBrk="1" hangingPunct="1">
              <a:spcBef>
                <a:spcPts val="0"/>
              </a:spcBef>
              <a:spcAft>
                <a:spcPts val="600"/>
              </a:spcAft>
              <a:buFontTx/>
              <a:buChar char="•"/>
            </a:pPr>
            <a:r>
              <a:rPr lang="en-US" altLang="en-US" dirty="0">
                <a:latin typeface="Bell MT" panose="02020503060305020303" pitchFamily="18" charset="0"/>
              </a:rPr>
              <a:t>A small population of striped bass is reported to over-winter in the Sound. </a:t>
            </a:r>
          </a:p>
          <a:p>
            <a:pPr marL="228600" indent="-228600" eaLnBrk="1" hangingPunct="1">
              <a:spcBef>
                <a:spcPts val="0"/>
              </a:spcBef>
              <a:spcAft>
                <a:spcPts val="600"/>
              </a:spcAft>
              <a:buFontTx/>
              <a:buChar char="•"/>
            </a:pPr>
            <a:r>
              <a:rPr lang="en-US" altLang="en-US" dirty="0">
                <a:latin typeface="Bell MT" panose="02020503060305020303" pitchFamily="18" charset="0"/>
              </a:rPr>
              <a:t>Atlantic salmon and the state fish, American shad, are also anadromous fish species </a:t>
            </a:r>
          </a:p>
          <a:p>
            <a:pPr marL="228600" indent="-228600" eaLnBrk="1" hangingPunct="1">
              <a:spcBef>
                <a:spcPts val="0"/>
              </a:spcBef>
              <a:spcAft>
                <a:spcPts val="600"/>
              </a:spcAft>
            </a:pPr>
            <a:r>
              <a:rPr lang="en-US" altLang="en-US" dirty="0">
                <a:latin typeface="Bell MT" panose="02020503060305020303" pitchFamily="18" charset="0"/>
              </a:rPr>
              <a:t>Photo: Striped bass, </a:t>
            </a:r>
            <a:r>
              <a:rPr lang="en-US" altLang="en-US" i="1" dirty="0" err="1">
                <a:latin typeface="Bell MT" panose="02020503060305020303" pitchFamily="18" charset="0"/>
              </a:rPr>
              <a:t>Morone</a:t>
            </a:r>
            <a:r>
              <a:rPr lang="en-US" altLang="en-US" i="1" dirty="0">
                <a:latin typeface="Bell MT" panose="02020503060305020303" pitchFamily="18" charset="0"/>
              </a:rPr>
              <a:t> saxatilis; </a:t>
            </a:r>
            <a:r>
              <a:rPr lang="en-US" altLang="en-US" dirty="0">
                <a:latin typeface="Bell MT" panose="02020503060305020303" pitchFamily="18" charset="0"/>
              </a:rPr>
              <a:t>courtesy of Robert </a:t>
            </a:r>
            <a:r>
              <a:rPr lang="en-US" altLang="en-US" dirty="0" err="1">
                <a:latin typeface="Bell MT" panose="02020503060305020303" pitchFamily="18" charset="0"/>
              </a:rPr>
              <a:t>Bachand</a:t>
            </a:r>
            <a:endParaRPr lang="en-US" altLang="en-US" dirty="0">
              <a:latin typeface="Bell MT" panose="02020503060305020303" pitchFamily="18" charset="0"/>
            </a:endParaRPr>
          </a:p>
          <a:p>
            <a:pPr eaLnBrk="1" hangingPunct="1"/>
            <a:endParaRPr lang="en-US" altLang="en-US" dirty="0">
              <a:latin typeface="Arial" panose="020B0604020202020204" pitchFamily="34" charset="0"/>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7">
            <a:extLst>
              <a:ext uri="{FF2B5EF4-FFF2-40B4-BE49-F238E27FC236}">
                <a16:creationId xmlns:a16="http://schemas.microsoft.com/office/drawing/2014/main" id="{0CC29D03-8671-4B85-99BB-C796AB6A0D6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9973B623-108A-4262-9AE5-E8628790AB56}" type="slidenum">
              <a:rPr lang="en-US" altLang="en-US"/>
              <a:pPr eaLnBrk="1" hangingPunct="1"/>
              <a:t>115</a:t>
            </a:fld>
            <a:endParaRPr lang="en-US" altLang="en-US"/>
          </a:p>
        </p:txBody>
      </p:sp>
      <p:sp>
        <p:nvSpPr>
          <p:cNvPr id="232451" name="Rectangle 2">
            <a:extLst>
              <a:ext uri="{FF2B5EF4-FFF2-40B4-BE49-F238E27FC236}">
                <a16:creationId xmlns:a16="http://schemas.microsoft.com/office/drawing/2014/main" id="{245C5F2D-2B96-493B-AF98-692B7A947E90}"/>
              </a:ext>
            </a:extLst>
          </p:cNvPr>
          <p:cNvSpPr>
            <a:spLocks noGrp="1" noRot="1" noChangeAspect="1" noChangeArrowheads="1" noTextEdit="1"/>
          </p:cNvSpPr>
          <p:nvPr>
            <p:ph type="sldImg"/>
          </p:nvPr>
        </p:nvSpPr>
        <p:spPr>
          <a:ln/>
        </p:spPr>
      </p:sp>
      <p:sp>
        <p:nvSpPr>
          <p:cNvPr id="232452" name="Rectangle 3">
            <a:extLst>
              <a:ext uri="{FF2B5EF4-FFF2-40B4-BE49-F238E27FC236}">
                <a16:creationId xmlns:a16="http://schemas.microsoft.com/office/drawing/2014/main" id="{6C8EB5DA-F45C-4260-8C0D-D9165809D39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eaLnBrk="1" hangingPunct="1">
              <a:spcBef>
                <a:spcPts val="0"/>
              </a:spcBef>
              <a:spcAft>
                <a:spcPts val="600"/>
              </a:spcAft>
            </a:pPr>
            <a:r>
              <a:rPr lang="en-US" altLang="en-US" dirty="0">
                <a:latin typeface="Bell MT" panose="02020503060305020303" pitchFamily="18" charset="0"/>
              </a:rPr>
              <a:t>Photos: (top) Adult American eel, </a:t>
            </a:r>
            <a:r>
              <a:rPr lang="en-US" altLang="en-US" i="1" dirty="0">
                <a:latin typeface="Bell MT" panose="02020503060305020303" pitchFamily="18" charset="0"/>
              </a:rPr>
              <a:t>Anguilla rostrata</a:t>
            </a:r>
            <a:r>
              <a:rPr lang="en-US" altLang="en-US" dirty="0">
                <a:latin typeface="Bell MT" panose="02020503060305020303" pitchFamily="18" charset="0"/>
              </a:rPr>
              <a:t>; (bottom) young glass eel; courtesy of Robert </a:t>
            </a:r>
            <a:r>
              <a:rPr lang="en-US" altLang="en-US" dirty="0" err="1">
                <a:latin typeface="Bell MT" panose="02020503060305020303" pitchFamily="18" charset="0"/>
              </a:rPr>
              <a:t>Bachand</a:t>
            </a:r>
            <a:endParaRPr lang="en-US" altLang="en-US" dirty="0">
              <a:latin typeface="Bell MT" panose="02020503060305020303" pitchFamily="18" charset="0"/>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7">
            <a:extLst>
              <a:ext uri="{FF2B5EF4-FFF2-40B4-BE49-F238E27FC236}">
                <a16:creationId xmlns:a16="http://schemas.microsoft.com/office/drawing/2014/main" id="{42EEBE17-CFF2-4A71-AB80-F3F70E3CB13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1E2DC290-00DE-4E08-B74D-134F788BBDE9}" type="slidenum">
              <a:rPr lang="en-US" altLang="en-US"/>
              <a:pPr eaLnBrk="1" hangingPunct="1"/>
              <a:t>116</a:t>
            </a:fld>
            <a:endParaRPr lang="en-US" altLang="en-US"/>
          </a:p>
        </p:txBody>
      </p:sp>
      <p:sp>
        <p:nvSpPr>
          <p:cNvPr id="237571" name="Rectangle 2">
            <a:extLst>
              <a:ext uri="{FF2B5EF4-FFF2-40B4-BE49-F238E27FC236}">
                <a16:creationId xmlns:a16="http://schemas.microsoft.com/office/drawing/2014/main" id="{6B2AAE33-6E88-472D-87D5-32E93EC1F439}"/>
              </a:ext>
            </a:extLst>
          </p:cNvPr>
          <p:cNvSpPr>
            <a:spLocks noGrp="1" noRot="1" noChangeAspect="1" noChangeArrowheads="1" noTextEdit="1"/>
          </p:cNvSpPr>
          <p:nvPr>
            <p:ph type="sldImg"/>
          </p:nvPr>
        </p:nvSpPr>
        <p:spPr>
          <a:ln/>
        </p:spPr>
      </p:sp>
      <p:sp>
        <p:nvSpPr>
          <p:cNvPr id="237572" name="Rectangle 3">
            <a:extLst>
              <a:ext uri="{FF2B5EF4-FFF2-40B4-BE49-F238E27FC236}">
                <a16:creationId xmlns:a16="http://schemas.microsoft.com/office/drawing/2014/main" id="{6C77BB95-BDCF-4ABA-917A-E8A702269D7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eaLnBrk="1" hangingPunct="1">
              <a:spcBef>
                <a:spcPts val="0"/>
              </a:spcBef>
              <a:spcAft>
                <a:spcPts val="600"/>
              </a:spcAft>
              <a:buFontTx/>
              <a:buChar char="•"/>
            </a:pPr>
            <a:r>
              <a:rPr lang="en-US" altLang="en-US" dirty="0">
                <a:latin typeface="Bell MT" panose="02020503060305020303" pitchFamily="18" charset="0"/>
              </a:rPr>
              <a:t>Male and female harbor seals look nearly identical, although males are slightly larger; they grow to be about 5 ½ feet long, and weight about 200 pounds</a:t>
            </a:r>
          </a:p>
          <a:p>
            <a:pPr marL="228600" indent="-228600" eaLnBrk="1" hangingPunct="1">
              <a:spcBef>
                <a:spcPts val="0"/>
              </a:spcBef>
              <a:spcAft>
                <a:spcPts val="600"/>
              </a:spcAft>
              <a:buFontTx/>
              <a:buChar char="•"/>
            </a:pPr>
            <a:r>
              <a:rPr lang="en-US" altLang="en-US" dirty="0">
                <a:latin typeface="Bell MT" panose="02020503060305020303" pitchFamily="18" charset="0"/>
              </a:rPr>
              <a:t>Harbor seals have silver to dark colored hair (not fur), with many small dark spots; their hair has both coarser guard hairs and finer, denser under hairs</a:t>
            </a:r>
          </a:p>
          <a:p>
            <a:pPr marL="228600" indent="-228600" eaLnBrk="1" hangingPunct="1">
              <a:spcBef>
                <a:spcPts val="0"/>
              </a:spcBef>
              <a:spcAft>
                <a:spcPts val="600"/>
              </a:spcAft>
              <a:buFontTx/>
              <a:buChar char="•"/>
            </a:pPr>
            <a:r>
              <a:rPr lang="en-US" altLang="en-US" dirty="0">
                <a:latin typeface="Bell MT" panose="02020503060305020303" pitchFamily="18" charset="0"/>
              </a:rPr>
              <a:t>Oil secreted from glands in the skin helps waterproof the hairs</a:t>
            </a:r>
          </a:p>
          <a:p>
            <a:pPr marL="228600" indent="-228600" eaLnBrk="1" hangingPunct="1">
              <a:spcBef>
                <a:spcPts val="0"/>
              </a:spcBef>
              <a:spcAft>
                <a:spcPts val="600"/>
              </a:spcAft>
            </a:pPr>
            <a:r>
              <a:rPr lang="en-US" altLang="en-US" dirty="0">
                <a:latin typeface="Bell MT" panose="02020503060305020303" pitchFamily="18" charset="0"/>
              </a:rPr>
              <a:t>Photo: Harbor seals, </a:t>
            </a:r>
            <a:r>
              <a:rPr lang="en-US" altLang="en-US" i="1" dirty="0" err="1">
                <a:latin typeface="Bell MT" panose="02020503060305020303" pitchFamily="18" charset="0"/>
              </a:rPr>
              <a:t>Phoca</a:t>
            </a:r>
            <a:r>
              <a:rPr lang="en-US" altLang="en-US" i="1" dirty="0">
                <a:latin typeface="Bell MT" panose="02020503060305020303" pitchFamily="18" charset="0"/>
              </a:rPr>
              <a:t> </a:t>
            </a:r>
            <a:r>
              <a:rPr lang="en-US" altLang="en-US" i="1" dirty="0" err="1">
                <a:latin typeface="Bell MT" panose="02020503060305020303" pitchFamily="18" charset="0"/>
              </a:rPr>
              <a:t>vitulina</a:t>
            </a:r>
            <a:r>
              <a:rPr lang="en-US" altLang="en-US" i="1" dirty="0">
                <a:latin typeface="Bell MT" panose="02020503060305020303" pitchFamily="18" charset="0"/>
              </a:rPr>
              <a:t> concolor</a:t>
            </a:r>
            <a:r>
              <a:rPr lang="en-US" altLang="en-US" dirty="0">
                <a:latin typeface="Bell MT" panose="02020503060305020303" pitchFamily="18" charset="0"/>
              </a:rPr>
              <a:t>; courtesy of Lauren Rader</a:t>
            </a: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a:extLst>
              <a:ext uri="{FF2B5EF4-FFF2-40B4-BE49-F238E27FC236}">
                <a16:creationId xmlns:a16="http://schemas.microsoft.com/office/drawing/2014/main" id="{2248BDD5-8320-4A4B-B1B6-5B951280EA6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90A7C89C-6A35-4DD7-B9E9-BA7C0036425A}" type="slidenum">
              <a:rPr lang="en-US" altLang="en-US"/>
              <a:pPr eaLnBrk="1" hangingPunct="1"/>
              <a:t>117</a:t>
            </a:fld>
            <a:endParaRPr lang="en-US" altLang="en-US"/>
          </a:p>
        </p:txBody>
      </p:sp>
      <p:sp>
        <p:nvSpPr>
          <p:cNvPr id="151555" name="Rectangle 2">
            <a:extLst>
              <a:ext uri="{FF2B5EF4-FFF2-40B4-BE49-F238E27FC236}">
                <a16:creationId xmlns:a16="http://schemas.microsoft.com/office/drawing/2014/main" id="{5DE51C24-5AEB-46E2-8A29-8791F00D0D2E}"/>
              </a:ext>
            </a:extLst>
          </p:cNvPr>
          <p:cNvSpPr>
            <a:spLocks noGrp="1" noRot="1" noChangeAspect="1" noChangeArrowheads="1" noTextEdit="1"/>
          </p:cNvSpPr>
          <p:nvPr>
            <p:ph type="sldImg"/>
          </p:nvPr>
        </p:nvSpPr>
        <p:spPr>
          <a:ln/>
        </p:spPr>
      </p:sp>
      <p:sp>
        <p:nvSpPr>
          <p:cNvPr id="151556" name="Rectangle 3">
            <a:extLst>
              <a:ext uri="{FF2B5EF4-FFF2-40B4-BE49-F238E27FC236}">
                <a16:creationId xmlns:a16="http://schemas.microsoft.com/office/drawing/2014/main" id="{1EA80D69-A6E8-4DCA-A4C9-C38D072E016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eaLnBrk="1" hangingPunct="1">
              <a:spcBef>
                <a:spcPts val="0"/>
              </a:spcBef>
              <a:spcAft>
                <a:spcPts val="600"/>
              </a:spcAft>
              <a:buFontTx/>
              <a:buChar char="•"/>
            </a:pPr>
            <a:r>
              <a:rPr lang="en-US" altLang="en-US" dirty="0">
                <a:latin typeface="Bell MT" panose="02020503060305020303" pitchFamily="18" charset="0"/>
              </a:rPr>
              <a:t>Osprey, like bald eagles, declined significantly in number due to pesticide poisoning from the 1950s to the 1970s. Their population has rebounded since the early 1970s, after the use of the pesticide DDT was banned </a:t>
            </a:r>
          </a:p>
          <a:p>
            <a:pPr marL="228600" indent="-228600" eaLnBrk="1" hangingPunct="1">
              <a:spcBef>
                <a:spcPts val="0"/>
              </a:spcBef>
              <a:spcAft>
                <a:spcPts val="600"/>
              </a:spcAft>
              <a:buFontTx/>
              <a:buChar char="•"/>
            </a:pPr>
            <a:r>
              <a:rPr lang="en-US" altLang="en-US" dirty="0">
                <a:latin typeface="Bell MT" panose="02020503060305020303" pitchFamily="18" charset="0"/>
              </a:rPr>
              <a:t>High platforms, erected in salt marshes or near the shore, encourage osprey to nest safely from most predators; the nests are large, untidy pile of sticks</a:t>
            </a:r>
          </a:p>
          <a:p>
            <a:pPr marL="228600" indent="-228600" eaLnBrk="1" hangingPunct="1">
              <a:spcBef>
                <a:spcPts val="0"/>
              </a:spcBef>
              <a:spcAft>
                <a:spcPts val="600"/>
              </a:spcAft>
              <a:buFontTx/>
              <a:buChar char="•"/>
            </a:pPr>
            <a:r>
              <a:rPr lang="en-US" altLang="en-US" dirty="0">
                <a:latin typeface="Bell MT" panose="02020503060305020303" pitchFamily="18" charset="0"/>
              </a:rPr>
              <a:t>Also known as fish hawks, osprey dive feet first into the water, grabbing fish with their talons</a:t>
            </a:r>
          </a:p>
          <a:p>
            <a:pPr marL="228600" indent="-228600" eaLnBrk="1" hangingPunct="1">
              <a:spcBef>
                <a:spcPts val="0"/>
              </a:spcBef>
              <a:spcAft>
                <a:spcPts val="600"/>
              </a:spcAft>
            </a:pPr>
            <a:r>
              <a:rPr lang="en-US" altLang="en-US" dirty="0">
                <a:latin typeface="Bell MT" panose="02020503060305020303" pitchFamily="18" charset="0"/>
              </a:rPr>
              <a:t>Photo: Osprey, </a:t>
            </a:r>
            <a:r>
              <a:rPr lang="en-US" altLang="en-US" i="1" dirty="0">
                <a:latin typeface="Bell MT" panose="02020503060305020303" pitchFamily="18" charset="0"/>
              </a:rPr>
              <a:t>Pandion haliaetus</a:t>
            </a:r>
            <a:r>
              <a:rPr lang="en-US" altLang="en-US" dirty="0">
                <a:latin typeface="Bell MT" panose="02020503060305020303" pitchFamily="18" charset="0"/>
              </a:rPr>
              <a:t>; courtesy of Thomas Morris</a:t>
            </a:r>
          </a:p>
          <a:p>
            <a:pPr eaLnBrk="1" hangingPunct="1"/>
            <a:endParaRPr lang="en-US" altLang="en-US" dirty="0">
              <a:latin typeface="Arial" panose="020B0604020202020204" pitchFamily="34" charset="0"/>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7">
            <a:extLst>
              <a:ext uri="{FF2B5EF4-FFF2-40B4-BE49-F238E27FC236}">
                <a16:creationId xmlns:a16="http://schemas.microsoft.com/office/drawing/2014/main" id="{577C631F-CA77-4AD5-B802-32C986AC0D5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FD3DD3E-B789-4CFB-849D-81D698BA1CF6}" type="slidenum">
              <a:rPr lang="en-US" altLang="en-US"/>
              <a:pPr eaLnBrk="1" hangingPunct="1"/>
              <a:t>118</a:t>
            </a:fld>
            <a:endParaRPr lang="en-US" altLang="en-US"/>
          </a:p>
        </p:txBody>
      </p:sp>
      <p:sp>
        <p:nvSpPr>
          <p:cNvPr id="238595" name="Rectangle 2">
            <a:extLst>
              <a:ext uri="{FF2B5EF4-FFF2-40B4-BE49-F238E27FC236}">
                <a16:creationId xmlns:a16="http://schemas.microsoft.com/office/drawing/2014/main" id="{13E50F18-0B12-434F-8107-2DE0B57E73AC}"/>
              </a:ext>
            </a:extLst>
          </p:cNvPr>
          <p:cNvSpPr>
            <a:spLocks noGrp="1" noRot="1" noChangeAspect="1" noChangeArrowheads="1" noTextEdit="1"/>
          </p:cNvSpPr>
          <p:nvPr>
            <p:ph type="sldImg"/>
          </p:nvPr>
        </p:nvSpPr>
        <p:spPr>
          <a:ln/>
        </p:spPr>
      </p:sp>
      <p:sp>
        <p:nvSpPr>
          <p:cNvPr id="238596" name="Rectangle 3">
            <a:extLst>
              <a:ext uri="{FF2B5EF4-FFF2-40B4-BE49-F238E27FC236}">
                <a16:creationId xmlns:a16="http://schemas.microsoft.com/office/drawing/2014/main" id="{EF2FD0E7-EDA8-40FF-918F-F87E129074B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Bell MT" panose="02020503060305020303" pitchFamily="18" charset="0"/>
              </a:rPr>
              <a:t>Photo: Kayakers at Bluff Point, Groton, courtesy of Nancy Balcom</a:t>
            </a: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a:extLst>
              <a:ext uri="{FF2B5EF4-FFF2-40B4-BE49-F238E27FC236}">
                <a16:creationId xmlns:a16="http://schemas.microsoft.com/office/drawing/2014/main" id="{5D9F0D0D-8DA1-4759-8389-CB4D423AD6A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B4C0114A-06F2-498C-BAF9-20AC3C455C99}" type="slidenum">
              <a:rPr lang="en-US" altLang="en-US"/>
              <a:pPr eaLnBrk="1" hangingPunct="1"/>
              <a:t>119</a:t>
            </a:fld>
            <a:endParaRPr lang="en-US" altLang="en-US"/>
          </a:p>
        </p:txBody>
      </p:sp>
      <p:sp>
        <p:nvSpPr>
          <p:cNvPr id="243715" name="Rectangle 2">
            <a:extLst>
              <a:ext uri="{FF2B5EF4-FFF2-40B4-BE49-F238E27FC236}">
                <a16:creationId xmlns:a16="http://schemas.microsoft.com/office/drawing/2014/main" id="{E64527C5-4EEF-40FD-B90F-173AEF8FC4ED}"/>
              </a:ext>
            </a:extLst>
          </p:cNvPr>
          <p:cNvSpPr>
            <a:spLocks noGrp="1" noRot="1" noChangeAspect="1" noChangeArrowheads="1" noTextEdit="1"/>
          </p:cNvSpPr>
          <p:nvPr>
            <p:ph type="sldImg"/>
          </p:nvPr>
        </p:nvSpPr>
        <p:spPr>
          <a:ln/>
        </p:spPr>
      </p:sp>
      <p:sp>
        <p:nvSpPr>
          <p:cNvPr id="243716" name="Rectangle 3">
            <a:extLst>
              <a:ext uri="{FF2B5EF4-FFF2-40B4-BE49-F238E27FC236}">
                <a16:creationId xmlns:a16="http://schemas.microsoft.com/office/drawing/2014/main" id="{92EF89F3-6B45-4D72-BDCF-A6B948AC826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a:extLst>
              <a:ext uri="{FF2B5EF4-FFF2-40B4-BE49-F238E27FC236}">
                <a16:creationId xmlns:a16="http://schemas.microsoft.com/office/drawing/2014/main" id="{391619E4-8265-48BF-B316-AA53A870B86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D36B5CDD-3C6C-427F-A087-873D26F293C1}" type="slidenum">
              <a:rPr lang="en-US" altLang="en-US"/>
              <a:pPr eaLnBrk="1" hangingPunct="1"/>
              <a:t>12</a:t>
            </a:fld>
            <a:endParaRPr lang="en-US" altLang="en-US"/>
          </a:p>
        </p:txBody>
      </p:sp>
      <p:sp>
        <p:nvSpPr>
          <p:cNvPr id="137219" name="Rectangle 2">
            <a:extLst>
              <a:ext uri="{FF2B5EF4-FFF2-40B4-BE49-F238E27FC236}">
                <a16:creationId xmlns:a16="http://schemas.microsoft.com/office/drawing/2014/main" id="{A689EC15-5DEA-4AD9-BBDF-E01443163A8D}"/>
              </a:ext>
            </a:extLst>
          </p:cNvPr>
          <p:cNvSpPr>
            <a:spLocks noGrp="1" noRot="1" noChangeAspect="1" noChangeArrowheads="1" noTextEdit="1"/>
          </p:cNvSpPr>
          <p:nvPr>
            <p:ph type="sldImg"/>
          </p:nvPr>
        </p:nvSpPr>
        <p:spPr>
          <a:ln/>
        </p:spPr>
      </p:sp>
      <p:sp>
        <p:nvSpPr>
          <p:cNvPr id="137220" name="Rectangle 3">
            <a:extLst>
              <a:ext uri="{FF2B5EF4-FFF2-40B4-BE49-F238E27FC236}">
                <a16:creationId xmlns:a16="http://schemas.microsoft.com/office/drawing/2014/main" id="{302C1D7F-8513-4B62-AE5C-400FBAFB7E2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eaLnBrk="1" hangingPunct="1">
              <a:spcBef>
                <a:spcPts val="0"/>
              </a:spcBef>
              <a:spcAft>
                <a:spcPts val="600"/>
              </a:spcAft>
              <a:buFontTx/>
              <a:buChar char="•"/>
            </a:pPr>
            <a:r>
              <a:rPr lang="en-US" altLang="en-US" dirty="0">
                <a:latin typeface="Bell MT" panose="02020503060305020303" pitchFamily="18" charset="0"/>
              </a:rPr>
              <a:t>Salt pannes are shallow depressions in the marsh that drain poorly; they may be created naturally by ice scouring or peat compaction or result from impoundments created by mosquito-ditching levees. Flooded by high tides, they drain slowly. The standing water evaporates, increasing the salinity of the soil. Algal mats sometimes form here as well.</a:t>
            </a:r>
          </a:p>
          <a:p>
            <a:pPr marL="228600" indent="-228600" eaLnBrk="1" hangingPunct="1">
              <a:spcBef>
                <a:spcPts val="0"/>
              </a:spcBef>
              <a:spcAft>
                <a:spcPts val="600"/>
              </a:spcAft>
              <a:buFontTx/>
              <a:buChar char="•"/>
            </a:pPr>
            <a:r>
              <a:rPr lang="en-US" altLang="en-US" dirty="0">
                <a:latin typeface="Bell MT" panose="02020503060305020303" pitchFamily="18" charset="0"/>
              </a:rPr>
              <a:t>Studies have shown that the soil salinities in salt pannes can reach 40-60 parts per thousand (ppt), while full strength seawater is 35 ppt, and the Sound’s salinity ranges on average between 20 and 30 ppt, depending on location</a:t>
            </a:r>
          </a:p>
          <a:p>
            <a:pPr eaLnBrk="1" hangingPunct="1">
              <a:spcBef>
                <a:spcPts val="0"/>
              </a:spcBef>
              <a:spcAft>
                <a:spcPts val="600"/>
              </a:spcAft>
            </a:pPr>
            <a:r>
              <a:rPr lang="en-US" altLang="en-US" dirty="0">
                <a:latin typeface="Bell MT" panose="02020503060305020303" pitchFamily="18" charset="0"/>
              </a:rPr>
              <a:t>Photo: salt panne; courtesy of Nancy Balcom</a:t>
            </a: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7">
            <a:extLst>
              <a:ext uri="{FF2B5EF4-FFF2-40B4-BE49-F238E27FC236}">
                <a16:creationId xmlns:a16="http://schemas.microsoft.com/office/drawing/2014/main" id="{8582BB75-3695-42C7-9C06-C93BADD07DC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0A2ECC2B-EBAA-4D6A-9FF2-D27CBFC8E9EF}" type="slidenum">
              <a:rPr lang="en-US" altLang="en-US"/>
              <a:pPr eaLnBrk="1" hangingPunct="1"/>
              <a:t>120</a:t>
            </a:fld>
            <a:endParaRPr lang="en-US" altLang="en-US"/>
          </a:p>
        </p:txBody>
      </p:sp>
      <p:sp>
        <p:nvSpPr>
          <p:cNvPr id="244739" name="Rectangle 2">
            <a:extLst>
              <a:ext uri="{FF2B5EF4-FFF2-40B4-BE49-F238E27FC236}">
                <a16:creationId xmlns:a16="http://schemas.microsoft.com/office/drawing/2014/main" id="{468CE235-6A97-4A53-9B64-8D007456BC60}"/>
              </a:ext>
            </a:extLst>
          </p:cNvPr>
          <p:cNvSpPr>
            <a:spLocks noGrp="1" noRot="1" noChangeAspect="1" noChangeArrowheads="1" noTextEdit="1"/>
          </p:cNvSpPr>
          <p:nvPr>
            <p:ph type="sldImg"/>
          </p:nvPr>
        </p:nvSpPr>
        <p:spPr>
          <a:ln/>
        </p:spPr>
      </p:sp>
      <p:sp>
        <p:nvSpPr>
          <p:cNvPr id="244740" name="Rectangle 3">
            <a:extLst>
              <a:ext uri="{FF2B5EF4-FFF2-40B4-BE49-F238E27FC236}">
                <a16:creationId xmlns:a16="http://schemas.microsoft.com/office/drawing/2014/main" id="{B67A03FD-452C-4411-ABA6-74ECDDAE7DF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Bell MT" panose="02020503060305020303" pitchFamily="18" charset="0"/>
              </a:rPr>
              <a:t>Photo: Latimer Reef Lighthouse, courtesy of Nancy Balcom</a:t>
            </a:r>
            <a:endParaRPr lang="en-US" altLang="en-US" dirty="0">
              <a:solidFill>
                <a:srgbClr val="3366CC"/>
              </a:solidFill>
              <a:latin typeface="Bell MT" panose="02020503060305020303" pitchFamily="18"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a:extLst>
              <a:ext uri="{FF2B5EF4-FFF2-40B4-BE49-F238E27FC236}">
                <a16:creationId xmlns:a16="http://schemas.microsoft.com/office/drawing/2014/main" id="{0E19615A-8C32-4EF4-81E2-2C022EA8EE6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DA700056-671F-4CE6-B2C5-118D8A95BE43}" type="slidenum">
              <a:rPr lang="en-US" altLang="en-US"/>
              <a:pPr eaLnBrk="1" hangingPunct="1"/>
              <a:t>13</a:t>
            </a:fld>
            <a:endParaRPr lang="en-US" altLang="en-US"/>
          </a:p>
        </p:txBody>
      </p:sp>
      <p:sp>
        <p:nvSpPr>
          <p:cNvPr id="138243" name="Rectangle 2">
            <a:extLst>
              <a:ext uri="{FF2B5EF4-FFF2-40B4-BE49-F238E27FC236}">
                <a16:creationId xmlns:a16="http://schemas.microsoft.com/office/drawing/2014/main" id="{989D6F53-623D-49FD-B516-9BDF854A6F10}"/>
              </a:ext>
            </a:extLst>
          </p:cNvPr>
          <p:cNvSpPr>
            <a:spLocks noGrp="1" noRot="1" noChangeAspect="1" noChangeArrowheads="1" noTextEdit="1"/>
          </p:cNvSpPr>
          <p:nvPr>
            <p:ph type="sldImg"/>
          </p:nvPr>
        </p:nvSpPr>
        <p:spPr>
          <a:ln/>
        </p:spPr>
      </p:sp>
      <p:sp>
        <p:nvSpPr>
          <p:cNvPr id="138244" name="Rectangle 3">
            <a:extLst>
              <a:ext uri="{FF2B5EF4-FFF2-40B4-BE49-F238E27FC236}">
                <a16:creationId xmlns:a16="http://schemas.microsoft.com/office/drawing/2014/main" id="{41B7DC32-39F7-4B7A-8A99-839C67D8724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eaLnBrk="1" hangingPunct="1">
              <a:spcBef>
                <a:spcPts val="0"/>
              </a:spcBef>
              <a:spcAft>
                <a:spcPts val="600"/>
              </a:spcAft>
              <a:buFontTx/>
              <a:buChar char="•"/>
            </a:pPr>
            <a:r>
              <a:rPr lang="en-US" altLang="en-US" dirty="0">
                <a:latin typeface="Bell MT" panose="02020503060305020303" pitchFamily="18" charset="0"/>
              </a:rPr>
              <a:t>“Succulent” means that the plant is able to store water in its tissues (like cactus), enabling it to maintain a critical water balance which is necessary because of the salt panne’s salty soil in which it grows; this plant’s physiology is so specialized for this habitat that it would have a hard time growing in a non-saline area</a:t>
            </a:r>
          </a:p>
          <a:p>
            <a:pPr marL="228600" indent="-228600" eaLnBrk="1" hangingPunct="1">
              <a:spcBef>
                <a:spcPts val="0"/>
              </a:spcBef>
              <a:spcAft>
                <a:spcPts val="600"/>
              </a:spcAft>
              <a:buFontTx/>
              <a:buChar char="•"/>
            </a:pPr>
            <a:r>
              <a:rPr lang="en-US" altLang="en-US" dirty="0">
                <a:latin typeface="Bell MT" panose="02020503060305020303" pitchFamily="18" charset="0"/>
              </a:rPr>
              <a:t>Also called saltwort or “salt plant” (wort is an old word for plant) </a:t>
            </a:r>
          </a:p>
          <a:p>
            <a:pPr marL="228600" indent="-228600" eaLnBrk="1" hangingPunct="1">
              <a:spcBef>
                <a:spcPts val="0"/>
              </a:spcBef>
              <a:spcAft>
                <a:spcPts val="600"/>
              </a:spcAft>
              <a:buFontTx/>
              <a:buChar char="•"/>
            </a:pPr>
            <a:r>
              <a:rPr lang="en-US" altLang="en-US" dirty="0">
                <a:latin typeface="Bell MT" panose="02020503060305020303" pitchFamily="18" charset="0"/>
              </a:rPr>
              <a:t>In the fall, some species of glasswort put on their own fall foliage display, turning reddish in color</a:t>
            </a:r>
          </a:p>
          <a:p>
            <a:pPr marL="228600" indent="-228600" eaLnBrk="1" hangingPunct="1">
              <a:spcBef>
                <a:spcPts val="0"/>
              </a:spcBef>
              <a:spcAft>
                <a:spcPts val="600"/>
              </a:spcAft>
            </a:pPr>
            <a:r>
              <a:rPr lang="en-US" altLang="en-US" dirty="0">
                <a:latin typeface="Bell MT" panose="02020503060305020303" pitchFamily="18" charset="0"/>
              </a:rPr>
              <a:t>Photos: Glasswort, </a:t>
            </a:r>
            <a:r>
              <a:rPr lang="en-US" altLang="en-US" i="1" dirty="0">
                <a:latin typeface="Bell MT" panose="02020503060305020303" pitchFamily="18" charset="0"/>
              </a:rPr>
              <a:t>Salicornia sp.; </a:t>
            </a:r>
            <a:r>
              <a:rPr lang="en-US" altLang="en-US" dirty="0">
                <a:latin typeface="Bell MT" panose="02020503060305020303" pitchFamily="18" charset="0"/>
              </a:rPr>
              <a:t>courtesy of Nancy Balcom</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a:extLst>
              <a:ext uri="{FF2B5EF4-FFF2-40B4-BE49-F238E27FC236}">
                <a16:creationId xmlns:a16="http://schemas.microsoft.com/office/drawing/2014/main" id="{2409F554-BAE5-4789-A692-B4AA44F2525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39E016DA-2963-4FC2-9D21-3DF4B16F63E9}" type="slidenum">
              <a:rPr lang="en-US" altLang="en-US"/>
              <a:pPr eaLnBrk="1" hangingPunct="1"/>
              <a:t>14</a:t>
            </a:fld>
            <a:endParaRPr lang="en-US" altLang="en-US"/>
          </a:p>
        </p:txBody>
      </p:sp>
      <p:sp>
        <p:nvSpPr>
          <p:cNvPr id="139267" name="Rectangle 2">
            <a:extLst>
              <a:ext uri="{FF2B5EF4-FFF2-40B4-BE49-F238E27FC236}">
                <a16:creationId xmlns:a16="http://schemas.microsoft.com/office/drawing/2014/main" id="{ADF3FDBA-7465-4CC1-AE9E-31957EFB5942}"/>
              </a:ext>
            </a:extLst>
          </p:cNvPr>
          <p:cNvSpPr>
            <a:spLocks noGrp="1" noRot="1" noChangeAspect="1" noChangeArrowheads="1" noTextEdit="1"/>
          </p:cNvSpPr>
          <p:nvPr>
            <p:ph type="sldImg"/>
          </p:nvPr>
        </p:nvSpPr>
        <p:spPr>
          <a:ln/>
        </p:spPr>
      </p:sp>
      <p:sp>
        <p:nvSpPr>
          <p:cNvPr id="139268" name="Rectangle 3">
            <a:extLst>
              <a:ext uri="{FF2B5EF4-FFF2-40B4-BE49-F238E27FC236}">
                <a16:creationId xmlns:a16="http://schemas.microsoft.com/office/drawing/2014/main" id="{E2C0AD11-0154-4D5D-A794-E8FC094AD7E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eaLnBrk="1" hangingPunct="1">
              <a:spcBef>
                <a:spcPts val="0"/>
              </a:spcBef>
              <a:spcAft>
                <a:spcPts val="600"/>
              </a:spcAft>
              <a:buFontTx/>
              <a:buChar char="•"/>
            </a:pPr>
            <a:r>
              <a:rPr lang="en-US" altLang="en-US" dirty="0">
                <a:latin typeface="Bell MT" panose="02020503060305020303" pitchFamily="18" charset="0"/>
              </a:rPr>
              <a:t>At one time, sea lavender was collected for dried flower arrangements. This is no longer legal. </a:t>
            </a:r>
          </a:p>
          <a:p>
            <a:pPr marL="228600" indent="-228600" eaLnBrk="1" hangingPunct="1">
              <a:spcBef>
                <a:spcPts val="0"/>
              </a:spcBef>
              <a:spcAft>
                <a:spcPts val="600"/>
              </a:spcAft>
            </a:pPr>
            <a:r>
              <a:rPr lang="en-US" altLang="en-US" dirty="0">
                <a:latin typeface="Bell MT" panose="02020503060305020303" pitchFamily="18" charset="0"/>
              </a:rPr>
              <a:t>Photo: Sea lavender and flower inset, </a:t>
            </a:r>
            <a:r>
              <a:rPr lang="en-US" altLang="en-US" i="1" dirty="0">
                <a:latin typeface="Bell MT" panose="02020503060305020303" pitchFamily="18" charset="0"/>
              </a:rPr>
              <a:t>Limonium </a:t>
            </a:r>
            <a:r>
              <a:rPr lang="en-US" altLang="en-US" i="1" dirty="0" err="1">
                <a:latin typeface="Bell MT" panose="02020503060305020303" pitchFamily="18" charset="0"/>
              </a:rPr>
              <a:t>carolinianum</a:t>
            </a:r>
            <a:r>
              <a:rPr lang="en-US" altLang="en-US" dirty="0">
                <a:latin typeface="Bell MT" panose="02020503060305020303" pitchFamily="18" charset="0"/>
              </a:rPr>
              <a:t>;</a:t>
            </a:r>
            <a:r>
              <a:rPr lang="en-US" altLang="en-US" i="1" dirty="0">
                <a:latin typeface="Bell MT" panose="02020503060305020303" pitchFamily="18" charset="0"/>
              </a:rPr>
              <a:t> </a:t>
            </a:r>
            <a:r>
              <a:rPr lang="en-US" altLang="en-US" dirty="0">
                <a:latin typeface="Bell MT" panose="02020503060305020303" pitchFamily="18" charset="0"/>
              </a:rPr>
              <a:t>courtesy of Nancy Balcom</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a:extLst>
              <a:ext uri="{FF2B5EF4-FFF2-40B4-BE49-F238E27FC236}">
                <a16:creationId xmlns:a16="http://schemas.microsoft.com/office/drawing/2014/main" id="{D1E70381-0089-48CB-8BBF-65568C2549A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86B2301A-384C-48AF-AE12-8566F7ACD9B0}" type="slidenum">
              <a:rPr lang="en-US" altLang="en-US"/>
              <a:pPr eaLnBrk="1" hangingPunct="1"/>
              <a:t>15</a:t>
            </a:fld>
            <a:endParaRPr lang="en-US" altLang="en-US"/>
          </a:p>
        </p:txBody>
      </p:sp>
      <p:sp>
        <p:nvSpPr>
          <p:cNvPr id="144387" name="Rectangle 2">
            <a:extLst>
              <a:ext uri="{FF2B5EF4-FFF2-40B4-BE49-F238E27FC236}">
                <a16:creationId xmlns:a16="http://schemas.microsoft.com/office/drawing/2014/main" id="{65BD67F2-914C-48C4-A5AE-CF25CDDBC83C}"/>
              </a:ext>
            </a:extLst>
          </p:cNvPr>
          <p:cNvSpPr>
            <a:spLocks noGrp="1" noRot="1" noChangeAspect="1" noChangeArrowheads="1" noTextEdit="1"/>
          </p:cNvSpPr>
          <p:nvPr>
            <p:ph type="sldImg"/>
          </p:nvPr>
        </p:nvSpPr>
        <p:spPr>
          <a:ln/>
        </p:spPr>
      </p:sp>
      <p:sp>
        <p:nvSpPr>
          <p:cNvPr id="144388" name="Rectangle 3">
            <a:extLst>
              <a:ext uri="{FF2B5EF4-FFF2-40B4-BE49-F238E27FC236}">
                <a16:creationId xmlns:a16="http://schemas.microsoft.com/office/drawing/2014/main" id="{E2C35FEE-39E9-471B-BC79-69261523058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eaLnBrk="1" hangingPunct="1">
              <a:spcBef>
                <a:spcPts val="0"/>
              </a:spcBef>
              <a:spcAft>
                <a:spcPts val="600"/>
              </a:spcAft>
              <a:buFontTx/>
              <a:buChar char="•"/>
            </a:pPr>
            <a:r>
              <a:rPr lang="en-US" altLang="en-US" dirty="0">
                <a:latin typeface="Bell MT" panose="02020503060305020303" pitchFamily="18" charset="0"/>
              </a:rPr>
              <a:t>Unlike blue mussels, humans tend not to eat ribbed mussels; they have a very muddy taste. </a:t>
            </a:r>
          </a:p>
          <a:p>
            <a:pPr marL="228600" indent="-228600" eaLnBrk="1" hangingPunct="1">
              <a:spcBef>
                <a:spcPts val="0"/>
              </a:spcBef>
              <a:spcAft>
                <a:spcPts val="600"/>
              </a:spcAft>
            </a:pPr>
            <a:r>
              <a:rPr lang="en-US" altLang="en-US" dirty="0">
                <a:latin typeface="Bell MT" panose="02020503060305020303" pitchFamily="18" charset="0"/>
              </a:rPr>
              <a:t>Photos: Ribbed mussels, </a:t>
            </a:r>
            <a:r>
              <a:rPr lang="en-US" altLang="en-US" i="1" dirty="0" err="1">
                <a:latin typeface="Bell MT" panose="02020503060305020303" pitchFamily="18" charset="0"/>
              </a:rPr>
              <a:t>Geukensia</a:t>
            </a:r>
            <a:r>
              <a:rPr lang="en-US" altLang="en-US" i="1" dirty="0">
                <a:latin typeface="Bell MT" panose="02020503060305020303" pitchFamily="18" charset="0"/>
              </a:rPr>
              <a:t> </a:t>
            </a:r>
            <a:r>
              <a:rPr lang="en-US" altLang="en-US" i="1" dirty="0" err="1">
                <a:latin typeface="Bell MT" panose="02020503060305020303" pitchFamily="18" charset="0"/>
              </a:rPr>
              <a:t>demissa</a:t>
            </a:r>
            <a:r>
              <a:rPr lang="en-US" altLang="en-US" dirty="0">
                <a:latin typeface="Bell MT" panose="02020503060305020303" pitchFamily="18" charset="0"/>
              </a:rPr>
              <a:t>; courtesy of Nancy Balcom</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spcBef>
                <a:spcPts val="0"/>
              </a:spcBef>
              <a:spcAft>
                <a:spcPts val="600"/>
              </a:spcAft>
            </a:pPr>
            <a:r>
              <a:rPr lang="en-US" dirty="0">
                <a:latin typeface="Bell MT" panose="02020503060305020303" pitchFamily="18" charset="0"/>
              </a:rPr>
              <a:t>Photos: (left) Unidentified species of fiddler crab and (right) burrows in saltmarsh peat (Old Lyme CT); </a:t>
            </a:r>
            <a:r>
              <a:rPr lang="en-US" altLang="en-US" dirty="0">
                <a:latin typeface="Bell MT" panose="02020503060305020303" pitchFamily="18" charset="0"/>
              </a:rPr>
              <a:t>courtesy of </a:t>
            </a:r>
            <a:r>
              <a:rPr lang="en-US" dirty="0">
                <a:latin typeface="Bell MT" panose="02020503060305020303" pitchFamily="18" charset="0"/>
              </a:rPr>
              <a:t>Nancy Balcom</a:t>
            </a:r>
          </a:p>
        </p:txBody>
      </p:sp>
      <p:sp>
        <p:nvSpPr>
          <p:cNvPr id="4" name="Slide Number Placeholder 3"/>
          <p:cNvSpPr>
            <a:spLocks noGrp="1"/>
          </p:cNvSpPr>
          <p:nvPr>
            <p:ph type="sldNum" sz="quarter" idx="5"/>
          </p:nvPr>
        </p:nvSpPr>
        <p:spPr/>
        <p:txBody>
          <a:bodyPr/>
          <a:lstStyle/>
          <a:p>
            <a:fld id="{83E8300F-68FA-43EE-A1BA-BE6590B66252}" type="slidenum">
              <a:rPr lang="en-US" altLang="en-US" smtClean="0"/>
              <a:pPr/>
              <a:t>16</a:t>
            </a:fld>
            <a:endParaRPr lang="en-US" altLang="en-US"/>
          </a:p>
        </p:txBody>
      </p:sp>
    </p:spTree>
    <p:extLst>
      <p:ext uri="{BB962C8B-B14F-4D97-AF65-F5344CB8AC3E}">
        <p14:creationId xmlns:p14="http://schemas.microsoft.com/office/powerpoint/2010/main" val="25849385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a:extLst>
              <a:ext uri="{FF2B5EF4-FFF2-40B4-BE49-F238E27FC236}">
                <a16:creationId xmlns:a16="http://schemas.microsoft.com/office/drawing/2014/main" id="{503D1811-FA6D-4536-BFCA-C91E6BFDF45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CE438DA8-BD19-49F7-BE9D-49ADC1EC16ED}" type="slidenum">
              <a:rPr lang="en-US" altLang="en-US"/>
              <a:pPr eaLnBrk="1" hangingPunct="1"/>
              <a:t>17</a:t>
            </a:fld>
            <a:endParaRPr lang="en-US" altLang="en-US"/>
          </a:p>
        </p:txBody>
      </p:sp>
      <p:sp>
        <p:nvSpPr>
          <p:cNvPr id="145411" name="Rectangle 2">
            <a:extLst>
              <a:ext uri="{FF2B5EF4-FFF2-40B4-BE49-F238E27FC236}">
                <a16:creationId xmlns:a16="http://schemas.microsoft.com/office/drawing/2014/main" id="{325A2F3A-C871-4E0C-B4D3-6B92EE3B826F}"/>
              </a:ext>
            </a:extLst>
          </p:cNvPr>
          <p:cNvSpPr>
            <a:spLocks noGrp="1" noRot="1" noChangeAspect="1" noChangeArrowheads="1" noTextEdit="1"/>
          </p:cNvSpPr>
          <p:nvPr>
            <p:ph type="sldImg"/>
          </p:nvPr>
        </p:nvSpPr>
        <p:spPr>
          <a:ln/>
        </p:spPr>
      </p:sp>
      <p:sp>
        <p:nvSpPr>
          <p:cNvPr id="145412" name="Rectangle 3">
            <a:extLst>
              <a:ext uri="{FF2B5EF4-FFF2-40B4-BE49-F238E27FC236}">
                <a16:creationId xmlns:a16="http://schemas.microsoft.com/office/drawing/2014/main" id="{E45C4627-CB9E-4A5F-8662-916A54070FB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eaLnBrk="1" hangingPunct="1">
              <a:spcBef>
                <a:spcPts val="0"/>
              </a:spcBef>
              <a:spcAft>
                <a:spcPts val="600"/>
              </a:spcAft>
              <a:buFontTx/>
              <a:buChar char="•"/>
            </a:pPr>
            <a:r>
              <a:rPr lang="en-US" altLang="en-US" dirty="0">
                <a:latin typeface="Bell MT" panose="02020503060305020303" pitchFamily="18" charset="0"/>
              </a:rPr>
              <a:t>In order to grow, all crustaceans (crabs), including the longwrist hermit crab, must periodically </a:t>
            </a:r>
            <a:r>
              <a:rPr lang="en-US" altLang="en-US" b="1" dirty="0">
                <a:latin typeface="Bell MT" panose="02020503060305020303" pitchFamily="18" charset="0"/>
              </a:rPr>
              <a:t>molt</a:t>
            </a:r>
            <a:r>
              <a:rPr lang="en-US" altLang="en-US" dirty="0">
                <a:latin typeface="Bell MT" panose="02020503060305020303" pitchFamily="18" charset="0"/>
              </a:rPr>
              <a:t> or shed their </a:t>
            </a:r>
            <a:r>
              <a:rPr lang="en-US" altLang="en-US" b="1" dirty="0">
                <a:latin typeface="Bell MT" panose="02020503060305020303" pitchFamily="18" charset="0"/>
              </a:rPr>
              <a:t>exoskeletons</a:t>
            </a:r>
            <a:r>
              <a:rPr lang="en-US" altLang="en-US" dirty="0">
                <a:latin typeface="Bell MT" panose="02020503060305020303" pitchFamily="18" charset="0"/>
              </a:rPr>
              <a:t>, the hard shell parts covering their legs and </a:t>
            </a:r>
            <a:r>
              <a:rPr lang="en-US" altLang="en-US" b="1" dirty="0">
                <a:latin typeface="Bell MT" panose="02020503060305020303" pitchFamily="18" charset="0"/>
              </a:rPr>
              <a:t>carapace</a:t>
            </a:r>
            <a:r>
              <a:rPr lang="en-US" altLang="en-US" dirty="0">
                <a:latin typeface="Bell MT" panose="02020503060305020303" pitchFamily="18" charset="0"/>
              </a:rPr>
              <a:t> (body).  Underneath the hard shell is a softer, larger exoskeleton, which can take days to harden fully. (Soft-shell blue crabs, a popular food item in the Chesapeake Bay region, are crabs that have molted but their new shells have not yet hardened.)</a:t>
            </a:r>
          </a:p>
          <a:p>
            <a:pPr marL="228600" indent="-228600" eaLnBrk="1" hangingPunct="1">
              <a:spcBef>
                <a:spcPts val="0"/>
              </a:spcBef>
              <a:spcAft>
                <a:spcPts val="600"/>
              </a:spcAft>
              <a:buFontTx/>
              <a:buChar char="•"/>
            </a:pPr>
            <a:r>
              <a:rPr lang="en-US" altLang="en-US" dirty="0">
                <a:latin typeface="Bell MT" panose="02020503060305020303" pitchFamily="18" charset="0"/>
              </a:rPr>
              <a:t>Molting occurs more often during the early life stages of a crustacean, but is less frequent as the animal gets older, following the growth rate pattern of the animal. </a:t>
            </a:r>
          </a:p>
          <a:p>
            <a:pPr marL="228600" indent="-228600" eaLnBrk="1" hangingPunct="1">
              <a:spcBef>
                <a:spcPts val="0"/>
              </a:spcBef>
              <a:spcAft>
                <a:spcPts val="600"/>
              </a:spcAft>
              <a:buFontTx/>
              <a:buChar char="•"/>
            </a:pPr>
            <a:r>
              <a:rPr lang="en-US" altLang="en-US" dirty="0">
                <a:latin typeface="Bell MT" panose="02020503060305020303" pitchFamily="18" charset="0"/>
              </a:rPr>
              <a:t>While most crabs have a complete hard exoskeleton covering their bodies, a hermit crab must find a new, larger, vacant snail shell to carry on its back each time it molts, in which to tuck and protect its soft abdomen and tail.</a:t>
            </a:r>
          </a:p>
          <a:p>
            <a:pPr marL="228600" indent="-228600" eaLnBrk="1" hangingPunct="1">
              <a:spcBef>
                <a:spcPts val="0"/>
              </a:spcBef>
              <a:spcAft>
                <a:spcPts val="600"/>
              </a:spcAft>
            </a:pPr>
            <a:r>
              <a:rPr lang="en-US" altLang="en-US" dirty="0">
                <a:latin typeface="Bell MT" panose="02020503060305020303" pitchFamily="18" charset="0"/>
              </a:rPr>
              <a:t>Photo: Longwrist hermit crab, </a:t>
            </a:r>
            <a:r>
              <a:rPr lang="en-US" altLang="en-US" i="1" dirty="0" err="1">
                <a:latin typeface="Bell MT" panose="02020503060305020303" pitchFamily="18" charset="0"/>
              </a:rPr>
              <a:t>Pagurus</a:t>
            </a:r>
            <a:r>
              <a:rPr lang="en-US" altLang="en-US" i="1" dirty="0">
                <a:latin typeface="Bell MT" panose="02020503060305020303" pitchFamily="18" charset="0"/>
              </a:rPr>
              <a:t> </a:t>
            </a:r>
            <a:r>
              <a:rPr lang="en-US" altLang="en-US" i="1" dirty="0" err="1">
                <a:latin typeface="Bell MT" panose="02020503060305020303" pitchFamily="18" charset="0"/>
              </a:rPr>
              <a:t>longicarpus</a:t>
            </a:r>
            <a:r>
              <a:rPr lang="en-US" altLang="en-US" i="1" dirty="0">
                <a:latin typeface="Bell MT" panose="02020503060305020303" pitchFamily="18" charset="0"/>
              </a:rPr>
              <a:t>;</a:t>
            </a:r>
            <a:r>
              <a:rPr lang="en-US" altLang="en-US" dirty="0">
                <a:latin typeface="Bell MT" panose="02020503060305020303" pitchFamily="18" charset="0"/>
              </a:rPr>
              <a:t> courtesy of Nancy Balcom</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a:extLst>
              <a:ext uri="{FF2B5EF4-FFF2-40B4-BE49-F238E27FC236}">
                <a16:creationId xmlns:a16="http://schemas.microsoft.com/office/drawing/2014/main" id="{83DF4EC2-6423-45D4-82CF-BACCA11E7D3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D23F502E-7C93-4506-985B-DFF41D10C0ED}" type="slidenum">
              <a:rPr lang="en-US" altLang="en-US"/>
              <a:pPr eaLnBrk="1" hangingPunct="1"/>
              <a:t>18</a:t>
            </a:fld>
            <a:endParaRPr lang="en-US" altLang="en-US"/>
          </a:p>
        </p:txBody>
      </p:sp>
      <p:sp>
        <p:nvSpPr>
          <p:cNvPr id="146435" name="Rectangle 2">
            <a:extLst>
              <a:ext uri="{FF2B5EF4-FFF2-40B4-BE49-F238E27FC236}">
                <a16:creationId xmlns:a16="http://schemas.microsoft.com/office/drawing/2014/main" id="{FA3CF3BD-9344-4386-9A5E-308436D29225}"/>
              </a:ext>
            </a:extLst>
          </p:cNvPr>
          <p:cNvSpPr>
            <a:spLocks noGrp="1" noRot="1" noChangeAspect="1" noChangeArrowheads="1" noTextEdit="1"/>
          </p:cNvSpPr>
          <p:nvPr>
            <p:ph type="sldImg"/>
          </p:nvPr>
        </p:nvSpPr>
        <p:spPr>
          <a:ln/>
        </p:spPr>
      </p:sp>
      <p:sp>
        <p:nvSpPr>
          <p:cNvPr id="146436" name="Rectangle 3">
            <a:extLst>
              <a:ext uri="{FF2B5EF4-FFF2-40B4-BE49-F238E27FC236}">
                <a16:creationId xmlns:a16="http://schemas.microsoft.com/office/drawing/2014/main" id="{13E44C4D-F4F9-4648-A9D8-A5499A7C29C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eaLnBrk="1" hangingPunct="1">
              <a:spcBef>
                <a:spcPts val="0"/>
              </a:spcBef>
              <a:spcAft>
                <a:spcPts val="600"/>
              </a:spcAft>
              <a:buFontTx/>
              <a:buChar char="•"/>
            </a:pPr>
            <a:r>
              <a:rPr lang="en-US" altLang="en-US" dirty="0">
                <a:latin typeface="Bell MT" panose="02020503060305020303" pitchFamily="18" charset="0"/>
              </a:rPr>
              <a:t>The green crab is an </a:t>
            </a:r>
            <a:r>
              <a:rPr lang="en-US" altLang="en-US" b="1" dirty="0">
                <a:latin typeface="Bell MT" panose="02020503060305020303" pitchFamily="18" charset="0"/>
              </a:rPr>
              <a:t>omnivore</a:t>
            </a:r>
            <a:r>
              <a:rPr lang="en-US" altLang="en-US" dirty="0">
                <a:latin typeface="Bell MT" panose="02020503060305020303" pitchFamily="18" charset="0"/>
              </a:rPr>
              <a:t>, meaning it eats both plants and animals. Favorite foods include seaweeds and young oysters and clams.</a:t>
            </a:r>
          </a:p>
          <a:p>
            <a:pPr marL="228600" indent="-228600" eaLnBrk="1" hangingPunct="1">
              <a:spcBef>
                <a:spcPts val="0"/>
              </a:spcBef>
              <a:spcAft>
                <a:spcPts val="600"/>
              </a:spcAft>
              <a:buFontTx/>
              <a:buChar char="•"/>
            </a:pPr>
            <a:r>
              <a:rPr lang="en-US" altLang="en-US" dirty="0">
                <a:latin typeface="Bell MT" panose="02020503060305020303" pitchFamily="18" charset="0"/>
              </a:rPr>
              <a:t>The green crab is not endemic (native) to Long Island Sound. It was introduced more than 150 years ago, probably hitching rides over on or in wooden ships from Europe. Its voracious eating habits have been blamed for adversely impacting the soft-shell clam industry in parts of New England.</a:t>
            </a:r>
          </a:p>
          <a:p>
            <a:pPr marL="228600" indent="-228600" eaLnBrk="1" hangingPunct="1">
              <a:spcBef>
                <a:spcPts val="0"/>
              </a:spcBef>
              <a:spcAft>
                <a:spcPts val="600"/>
              </a:spcAft>
              <a:buFontTx/>
              <a:buChar char="•"/>
            </a:pPr>
            <a:r>
              <a:rPr lang="en-US" altLang="en-US" dirty="0">
                <a:latin typeface="Bell MT" panose="02020503060305020303" pitchFamily="18" charset="0"/>
              </a:rPr>
              <a:t>Once very common in the Sound, the green crab is dramatically outnumbered in the rocky intertidal areas by a more recent non-native invader, the Asian shore crab, </a:t>
            </a:r>
            <a:r>
              <a:rPr lang="en-US" altLang="en-US" i="1" dirty="0" err="1">
                <a:latin typeface="Bell MT" panose="02020503060305020303" pitchFamily="18" charset="0"/>
              </a:rPr>
              <a:t>Hemigrapsus</a:t>
            </a:r>
            <a:r>
              <a:rPr lang="en-US" altLang="en-US" i="1" dirty="0">
                <a:latin typeface="Bell MT" panose="02020503060305020303" pitchFamily="18" charset="0"/>
              </a:rPr>
              <a:t> </a:t>
            </a:r>
            <a:r>
              <a:rPr lang="en-US" altLang="en-US" i="1" dirty="0" err="1">
                <a:latin typeface="Bell MT" panose="02020503060305020303" pitchFamily="18" charset="0"/>
              </a:rPr>
              <a:t>sanguineus</a:t>
            </a:r>
            <a:r>
              <a:rPr lang="en-US" altLang="en-US" dirty="0">
                <a:latin typeface="Bell MT" panose="02020503060305020303" pitchFamily="18" charset="0"/>
              </a:rPr>
              <a:t>). </a:t>
            </a:r>
          </a:p>
          <a:p>
            <a:pPr marL="228600" indent="-228600" eaLnBrk="1" hangingPunct="1">
              <a:spcBef>
                <a:spcPts val="0"/>
              </a:spcBef>
              <a:spcAft>
                <a:spcPts val="600"/>
              </a:spcAft>
              <a:buFontTx/>
              <a:buChar char="•"/>
            </a:pPr>
            <a:r>
              <a:rPr lang="en-US" altLang="en-US" dirty="0">
                <a:latin typeface="Bell MT" panose="02020503060305020303" pitchFamily="18" charset="0"/>
              </a:rPr>
              <a:t>When any crustacean molts, the back edge of its carapace or shell splits and the soft-bodied crab backs out of its old shell. The new shell expands with water to a larger size and hardens in a few days – this is a vulnerable time for crustaceans. </a:t>
            </a:r>
          </a:p>
          <a:p>
            <a:pPr marL="228600" indent="-228600" eaLnBrk="1" hangingPunct="1">
              <a:spcBef>
                <a:spcPts val="0"/>
              </a:spcBef>
              <a:spcAft>
                <a:spcPts val="600"/>
              </a:spcAft>
            </a:pPr>
            <a:r>
              <a:rPr lang="en-US" altLang="en-US" dirty="0">
                <a:latin typeface="Bell MT" panose="02020503060305020303" pitchFamily="18" charset="0"/>
              </a:rPr>
              <a:t>Photos: (left) molting green crab,</a:t>
            </a:r>
            <a:r>
              <a:rPr lang="en-US" altLang="en-US" i="1" dirty="0">
                <a:latin typeface="Bell MT" panose="02020503060305020303" pitchFamily="18" charset="0"/>
              </a:rPr>
              <a:t> </a:t>
            </a:r>
            <a:r>
              <a:rPr lang="en-US" altLang="en-US" i="1" dirty="0" err="1">
                <a:latin typeface="Bell MT" panose="02020503060305020303" pitchFamily="18" charset="0"/>
              </a:rPr>
              <a:t>Carcinus</a:t>
            </a:r>
            <a:r>
              <a:rPr lang="en-US" altLang="en-US" i="1" dirty="0">
                <a:latin typeface="Bell MT" panose="02020503060305020303" pitchFamily="18" charset="0"/>
              </a:rPr>
              <a:t> </a:t>
            </a:r>
            <a:r>
              <a:rPr lang="en-US" altLang="en-US" i="1" dirty="0" err="1">
                <a:latin typeface="Bell MT" panose="02020503060305020303" pitchFamily="18" charset="0"/>
              </a:rPr>
              <a:t>maenas</a:t>
            </a:r>
            <a:r>
              <a:rPr lang="en-US" altLang="en-US" dirty="0">
                <a:latin typeface="Bell MT" panose="02020503060305020303" pitchFamily="18" charset="0"/>
              </a:rPr>
              <a:t>; courtesy of Robert </a:t>
            </a:r>
            <a:r>
              <a:rPr lang="en-US" altLang="en-US" dirty="0" err="1">
                <a:latin typeface="Bell MT" panose="02020503060305020303" pitchFamily="18" charset="0"/>
              </a:rPr>
              <a:t>Bachand</a:t>
            </a:r>
            <a:r>
              <a:rPr lang="en-US" altLang="en-US" dirty="0">
                <a:latin typeface="Bell MT" panose="02020503060305020303" pitchFamily="18" charset="0"/>
              </a:rPr>
              <a:t>; (right) courtesy of Nancy Balcom</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a:extLst>
              <a:ext uri="{FF2B5EF4-FFF2-40B4-BE49-F238E27FC236}">
                <a16:creationId xmlns:a16="http://schemas.microsoft.com/office/drawing/2014/main" id="{CCD12124-360C-4B0A-9726-494120A4401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4F478D6A-2FC1-4404-A5A2-6DC9D95A4E40}" type="slidenum">
              <a:rPr lang="en-US" altLang="en-US"/>
              <a:pPr eaLnBrk="1" hangingPunct="1"/>
              <a:t>19</a:t>
            </a:fld>
            <a:endParaRPr lang="en-US" altLang="en-US"/>
          </a:p>
        </p:txBody>
      </p:sp>
      <p:sp>
        <p:nvSpPr>
          <p:cNvPr id="147459" name="Rectangle 2">
            <a:extLst>
              <a:ext uri="{FF2B5EF4-FFF2-40B4-BE49-F238E27FC236}">
                <a16:creationId xmlns:a16="http://schemas.microsoft.com/office/drawing/2014/main" id="{96077E38-B602-485E-B1D9-873E7DAEEDDA}"/>
              </a:ext>
            </a:extLst>
          </p:cNvPr>
          <p:cNvSpPr>
            <a:spLocks noGrp="1" noRot="1" noChangeAspect="1" noChangeArrowheads="1" noTextEdit="1"/>
          </p:cNvSpPr>
          <p:nvPr>
            <p:ph type="sldImg"/>
          </p:nvPr>
        </p:nvSpPr>
        <p:spPr>
          <a:ln/>
        </p:spPr>
      </p:sp>
      <p:sp>
        <p:nvSpPr>
          <p:cNvPr id="147460" name="Rectangle 3">
            <a:extLst>
              <a:ext uri="{FF2B5EF4-FFF2-40B4-BE49-F238E27FC236}">
                <a16:creationId xmlns:a16="http://schemas.microsoft.com/office/drawing/2014/main" id="{0DE7854A-B9C3-462E-9EAE-9175A5F9A40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eaLnBrk="1" hangingPunct="1">
              <a:spcBef>
                <a:spcPts val="0"/>
              </a:spcBef>
              <a:spcAft>
                <a:spcPts val="600"/>
              </a:spcAft>
              <a:buFontTx/>
              <a:buChar char="•"/>
            </a:pPr>
            <a:r>
              <a:rPr lang="en-US" altLang="en-US" dirty="0">
                <a:latin typeface="Bell MT" panose="02020503060305020303" pitchFamily="18" charset="0"/>
              </a:rPr>
              <a:t>Blue crabs, like lobsters, are popular people food.  Their last pair of legs are paddle-shaped, adapted for swimming and digging.  The males have bright blue claws and the females, red claws, with an olive to bluish green carapace that can measure as much as 9 inches from spine tip to spine tip. </a:t>
            </a:r>
          </a:p>
          <a:p>
            <a:pPr marL="228600" indent="-228600" eaLnBrk="1" hangingPunct="1">
              <a:spcBef>
                <a:spcPts val="0"/>
              </a:spcBef>
              <a:spcAft>
                <a:spcPts val="600"/>
              </a:spcAft>
              <a:buFontTx/>
              <a:buChar char="•"/>
            </a:pPr>
            <a:r>
              <a:rPr lang="en-US" altLang="en-US" dirty="0">
                <a:latin typeface="Bell MT" panose="02020503060305020303" pitchFamily="18" charset="0"/>
              </a:rPr>
              <a:t>Blue crabs are fast, voracious predators.</a:t>
            </a:r>
          </a:p>
          <a:p>
            <a:pPr marL="228600" indent="-228600" eaLnBrk="1" hangingPunct="1">
              <a:spcBef>
                <a:spcPts val="0"/>
              </a:spcBef>
              <a:spcAft>
                <a:spcPts val="600"/>
              </a:spcAft>
            </a:pPr>
            <a:r>
              <a:rPr lang="en-US" altLang="en-US" dirty="0">
                <a:latin typeface="Bell MT" panose="02020503060305020303" pitchFamily="18" charset="0"/>
              </a:rPr>
              <a:t>Photo: Blue crab, </a:t>
            </a:r>
            <a:r>
              <a:rPr lang="en-US" altLang="en-US" i="1" dirty="0">
                <a:latin typeface="Bell MT" panose="02020503060305020303" pitchFamily="18" charset="0"/>
              </a:rPr>
              <a:t>Callinectes sapidus</a:t>
            </a:r>
            <a:r>
              <a:rPr lang="en-US" altLang="en-US" dirty="0">
                <a:latin typeface="Bell MT" panose="02020503060305020303" pitchFamily="18" charset="0"/>
              </a:rPr>
              <a:t>; courtesy of Robert </a:t>
            </a:r>
            <a:r>
              <a:rPr lang="en-US" altLang="en-US" dirty="0" err="1">
                <a:latin typeface="Bell MT" panose="02020503060305020303" pitchFamily="18" charset="0"/>
              </a:rPr>
              <a:t>Bachand</a:t>
            </a:r>
            <a:endParaRPr lang="en-US" altLang="en-US" dirty="0">
              <a:latin typeface="Bell MT" panose="02020503060305020303" pitchFamily="18"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a:extLst>
              <a:ext uri="{FF2B5EF4-FFF2-40B4-BE49-F238E27FC236}">
                <a16:creationId xmlns:a16="http://schemas.microsoft.com/office/drawing/2014/main" id="{2BC4E60D-9FC0-4D74-89B7-F744D700688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1E0F6C3A-5B90-4132-A433-EB0DBAE4DDB8}" type="slidenum">
              <a:rPr lang="en-US" altLang="en-US"/>
              <a:pPr eaLnBrk="1" hangingPunct="1"/>
              <a:t>2</a:t>
            </a:fld>
            <a:endParaRPr lang="en-US" altLang="en-US"/>
          </a:p>
        </p:txBody>
      </p:sp>
      <p:sp>
        <p:nvSpPr>
          <p:cNvPr id="126979" name="Rectangle 2">
            <a:extLst>
              <a:ext uri="{FF2B5EF4-FFF2-40B4-BE49-F238E27FC236}">
                <a16:creationId xmlns:a16="http://schemas.microsoft.com/office/drawing/2014/main" id="{D357A76B-3E47-4242-9F8E-42C703250A92}"/>
              </a:ext>
            </a:extLst>
          </p:cNvPr>
          <p:cNvSpPr>
            <a:spLocks noGrp="1" noRot="1" noChangeAspect="1" noChangeArrowheads="1" noTextEdit="1"/>
          </p:cNvSpPr>
          <p:nvPr>
            <p:ph type="sldImg"/>
          </p:nvPr>
        </p:nvSpPr>
        <p:spPr>
          <a:ln/>
        </p:spPr>
      </p:sp>
      <p:sp>
        <p:nvSpPr>
          <p:cNvPr id="126980" name="Rectangle 3">
            <a:extLst>
              <a:ext uri="{FF2B5EF4-FFF2-40B4-BE49-F238E27FC236}">
                <a16:creationId xmlns:a16="http://schemas.microsoft.com/office/drawing/2014/main" id="{01770D1D-42D6-4E82-A5E6-80C48F88FAD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Bell MT" panose="02020503060305020303" pitchFamily="18" charset="0"/>
              </a:rPr>
              <a:t>Map reprinted with permission from </a:t>
            </a:r>
            <a:r>
              <a:rPr lang="en-US" altLang="en-US" i="1" dirty="0">
                <a:latin typeface="Bell MT" panose="02020503060305020303" pitchFamily="18" charset="0"/>
              </a:rPr>
              <a:t>Living Treasures: The Plants and Animals of Long Island Sound</a:t>
            </a:r>
            <a:r>
              <a:rPr lang="en-US" altLang="en-US" dirty="0">
                <a:latin typeface="Bell MT" panose="02020503060305020303" pitchFamily="18" charset="0"/>
              </a:rPr>
              <a:t> by L. Wahle and N. Balcom (2020); Connecticut Sea Grant Publication No. CTSG-20-06. 48pp.</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a:extLst>
              <a:ext uri="{FF2B5EF4-FFF2-40B4-BE49-F238E27FC236}">
                <a16:creationId xmlns:a16="http://schemas.microsoft.com/office/drawing/2014/main" id="{F25C2916-F3C2-41D4-BA25-E59C5E72BBC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AAAB3139-CDF3-4CA5-94B6-2C67FB4E2DB5}" type="slidenum">
              <a:rPr lang="en-US" altLang="en-US"/>
              <a:pPr eaLnBrk="1" hangingPunct="1"/>
              <a:t>20</a:t>
            </a:fld>
            <a:endParaRPr lang="en-US" altLang="en-US"/>
          </a:p>
        </p:txBody>
      </p:sp>
      <p:sp>
        <p:nvSpPr>
          <p:cNvPr id="148483" name="Rectangle 2">
            <a:extLst>
              <a:ext uri="{FF2B5EF4-FFF2-40B4-BE49-F238E27FC236}">
                <a16:creationId xmlns:a16="http://schemas.microsoft.com/office/drawing/2014/main" id="{344E4BA6-C9E3-4C66-ACFC-2F4591F99C69}"/>
              </a:ext>
            </a:extLst>
          </p:cNvPr>
          <p:cNvSpPr>
            <a:spLocks noGrp="1" noRot="1" noChangeAspect="1" noChangeArrowheads="1" noTextEdit="1"/>
          </p:cNvSpPr>
          <p:nvPr>
            <p:ph type="sldImg"/>
          </p:nvPr>
        </p:nvSpPr>
        <p:spPr>
          <a:xfrm>
            <a:off x="1560513" y="696913"/>
            <a:ext cx="4648200" cy="3486150"/>
          </a:xfrm>
          <a:ln/>
        </p:spPr>
      </p:sp>
      <p:sp>
        <p:nvSpPr>
          <p:cNvPr id="148484" name="Rectangle 3">
            <a:extLst>
              <a:ext uri="{FF2B5EF4-FFF2-40B4-BE49-F238E27FC236}">
                <a16:creationId xmlns:a16="http://schemas.microsoft.com/office/drawing/2014/main" id="{7D02A5FC-952B-48AF-BD4A-98EDE4B863F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eaLnBrk="1" hangingPunct="1">
              <a:spcBef>
                <a:spcPts val="0"/>
              </a:spcBef>
              <a:spcAft>
                <a:spcPts val="600"/>
              </a:spcAft>
              <a:buFontTx/>
              <a:buChar char="•"/>
            </a:pPr>
            <a:r>
              <a:rPr lang="en-US" altLang="en-US" dirty="0">
                <a:latin typeface="Bell MT" panose="02020503060305020303" pitchFamily="18" charset="0"/>
              </a:rPr>
              <a:t>How many can you see? These minnows have silvery sides and black vertical or horizontal stripes, and are usually between 1 and 2.5” long</a:t>
            </a:r>
          </a:p>
          <a:p>
            <a:pPr marL="228600" indent="-228600" eaLnBrk="1" hangingPunct="1">
              <a:spcBef>
                <a:spcPts val="0"/>
              </a:spcBef>
              <a:spcAft>
                <a:spcPts val="600"/>
              </a:spcAft>
            </a:pPr>
            <a:r>
              <a:rPr lang="en-US" altLang="en-US" dirty="0">
                <a:latin typeface="Bell MT" panose="02020503060305020303" pitchFamily="18" charset="0"/>
              </a:rPr>
              <a:t>Photo: Striped killifish, </a:t>
            </a:r>
            <a:r>
              <a:rPr lang="en-US" altLang="en-US" i="1" dirty="0" err="1">
                <a:latin typeface="Bell MT" panose="02020503060305020303" pitchFamily="18" charset="0"/>
              </a:rPr>
              <a:t>Fundulus</a:t>
            </a:r>
            <a:r>
              <a:rPr lang="en-US" altLang="en-US" i="1" dirty="0">
                <a:latin typeface="Bell MT" panose="02020503060305020303" pitchFamily="18" charset="0"/>
              </a:rPr>
              <a:t> </a:t>
            </a:r>
            <a:r>
              <a:rPr lang="en-US" altLang="en-US" i="1" dirty="0" err="1">
                <a:latin typeface="Bell MT" panose="02020503060305020303" pitchFamily="18" charset="0"/>
              </a:rPr>
              <a:t>majalis</a:t>
            </a:r>
            <a:r>
              <a:rPr lang="en-US" altLang="en-US" dirty="0">
                <a:latin typeface="Bell MT" panose="02020503060305020303" pitchFamily="18" charset="0"/>
              </a:rPr>
              <a:t>; courtesy of Nancy Balcom; (inset) courtesy of Robert </a:t>
            </a:r>
            <a:r>
              <a:rPr lang="en-US" altLang="en-US" dirty="0" err="1">
                <a:latin typeface="Bell MT" panose="02020503060305020303" pitchFamily="18" charset="0"/>
              </a:rPr>
              <a:t>Bachand</a:t>
            </a:r>
            <a:endParaRPr lang="en-US" altLang="en-US" dirty="0">
              <a:latin typeface="Bell MT" panose="02020503060305020303" pitchFamily="18"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spcBef>
                <a:spcPts val="0"/>
              </a:spcBef>
              <a:spcAft>
                <a:spcPts val="600"/>
              </a:spcAft>
            </a:pPr>
            <a:r>
              <a:rPr lang="en-US" dirty="0">
                <a:latin typeface="Bell MT" panose="02020503060305020303" pitchFamily="18" charset="0"/>
              </a:rPr>
              <a:t>Photo: Atlantic silversides, </a:t>
            </a:r>
            <a:r>
              <a:rPr lang="en-US" i="1" dirty="0" err="1">
                <a:latin typeface="Bell MT" panose="02020503060305020303" pitchFamily="18" charset="0"/>
              </a:rPr>
              <a:t>Menidia</a:t>
            </a:r>
            <a:r>
              <a:rPr lang="en-US" i="1" dirty="0">
                <a:latin typeface="Bell MT" panose="02020503060305020303" pitchFamily="18" charset="0"/>
              </a:rPr>
              <a:t> </a:t>
            </a:r>
            <a:r>
              <a:rPr lang="en-US" i="1" dirty="0" err="1">
                <a:latin typeface="Bell MT" panose="02020503060305020303" pitchFamily="18" charset="0"/>
              </a:rPr>
              <a:t>menidia</a:t>
            </a:r>
            <a:r>
              <a:rPr lang="en-US" dirty="0">
                <a:latin typeface="Bell MT" panose="02020503060305020303" pitchFamily="18" charset="0"/>
              </a:rPr>
              <a:t>, swimming among marsh grass; courtesy of Robert </a:t>
            </a:r>
            <a:r>
              <a:rPr lang="en-US" dirty="0" err="1">
                <a:latin typeface="Bell MT" panose="02020503060305020303" pitchFamily="18" charset="0"/>
              </a:rPr>
              <a:t>Bachand</a:t>
            </a:r>
            <a:endParaRPr lang="en-US" dirty="0">
              <a:latin typeface="Bell MT" panose="02020503060305020303" pitchFamily="18" charset="0"/>
            </a:endParaRPr>
          </a:p>
        </p:txBody>
      </p:sp>
      <p:sp>
        <p:nvSpPr>
          <p:cNvPr id="4" name="Slide Number Placeholder 3"/>
          <p:cNvSpPr>
            <a:spLocks noGrp="1"/>
          </p:cNvSpPr>
          <p:nvPr>
            <p:ph type="sldNum" sz="quarter" idx="5"/>
          </p:nvPr>
        </p:nvSpPr>
        <p:spPr/>
        <p:txBody>
          <a:bodyPr/>
          <a:lstStyle/>
          <a:p>
            <a:fld id="{83E8300F-68FA-43EE-A1BA-BE6590B66252}" type="slidenum">
              <a:rPr lang="en-US" altLang="en-US" smtClean="0"/>
              <a:pPr/>
              <a:t>21</a:t>
            </a:fld>
            <a:endParaRPr lang="en-US" altLang="en-US"/>
          </a:p>
        </p:txBody>
      </p:sp>
    </p:spTree>
    <p:extLst>
      <p:ext uri="{BB962C8B-B14F-4D97-AF65-F5344CB8AC3E}">
        <p14:creationId xmlns:p14="http://schemas.microsoft.com/office/powerpoint/2010/main" val="17275940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a:extLst>
              <a:ext uri="{FF2B5EF4-FFF2-40B4-BE49-F238E27FC236}">
                <a16:creationId xmlns:a16="http://schemas.microsoft.com/office/drawing/2014/main" id="{011E5A2D-E28D-4FA7-AD08-1E7F3DF76C9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FC4F0DA8-4F3E-48F1-9234-5E2AF1A14033}" type="slidenum">
              <a:rPr lang="en-US" altLang="en-US"/>
              <a:pPr eaLnBrk="1" hangingPunct="1"/>
              <a:t>22</a:t>
            </a:fld>
            <a:endParaRPr lang="en-US" altLang="en-US"/>
          </a:p>
        </p:txBody>
      </p:sp>
      <p:sp>
        <p:nvSpPr>
          <p:cNvPr id="141315" name="Rectangle 2">
            <a:extLst>
              <a:ext uri="{FF2B5EF4-FFF2-40B4-BE49-F238E27FC236}">
                <a16:creationId xmlns:a16="http://schemas.microsoft.com/office/drawing/2014/main" id="{C3B37AA7-B921-4A2B-8276-4451EA69B113}"/>
              </a:ext>
            </a:extLst>
          </p:cNvPr>
          <p:cNvSpPr>
            <a:spLocks noGrp="1" noRot="1" noChangeAspect="1" noChangeArrowheads="1" noTextEdit="1"/>
          </p:cNvSpPr>
          <p:nvPr>
            <p:ph type="sldImg"/>
          </p:nvPr>
        </p:nvSpPr>
        <p:spPr>
          <a:ln/>
        </p:spPr>
      </p:sp>
      <p:sp>
        <p:nvSpPr>
          <p:cNvPr id="141316" name="Rectangle 3">
            <a:extLst>
              <a:ext uri="{FF2B5EF4-FFF2-40B4-BE49-F238E27FC236}">
                <a16:creationId xmlns:a16="http://schemas.microsoft.com/office/drawing/2014/main" id="{7E40CC12-9955-4EB0-8757-7A33FF2AA95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eaLnBrk="1" hangingPunct="1">
              <a:spcBef>
                <a:spcPts val="0"/>
              </a:spcBef>
              <a:spcAft>
                <a:spcPts val="600"/>
              </a:spcAft>
            </a:pPr>
            <a:r>
              <a:rPr lang="en-US" altLang="en-US" dirty="0">
                <a:latin typeface="Bell MT" panose="02020503060305020303" pitchFamily="18" charset="0"/>
              </a:rPr>
              <a:t>Photo: upland marsh at Barn Island (Groton, CT); courtesy of Nancy Balcom</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a:extLst>
              <a:ext uri="{FF2B5EF4-FFF2-40B4-BE49-F238E27FC236}">
                <a16:creationId xmlns:a16="http://schemas.microsoft.com/office/drawing/2014/main" id="{791ABD94-EA87-4DFD-B867-3E0DBDF1C69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5E869857-BE48-404C-B1C5-746DBA6D0597}" type="slidenum">
              <a:rPr lang="en-US" altLang="en-US"/>
              <a:pPr eaLnBrk="1" hangingPunct="1"/>
              <a:t>23</a:t>
            </a:fld>
            <a:endParaRPr lang="en-US" altLang="en-US"/>
          </a:p>
        </p:txBody>
      </p:sp>
      <p:sp>
        <p:nvSpPr>
          <p:cNvPr id="142339" name="Rectangle 2">
            <a:extLst>
              <a:ext uri="{FF2B5EF4-FFF2-40B4-BE49-F238E27FC236}">
                <a16:creationId xmlns:a16="http://schemas.microsoft.com/office/drawing/2014/main" id="{56257642-CA29-4233-BEEC-5BFF91DF8190}"/>
              </a:ext>
            </a:extLst>
          </p:cNvPr>
          <p:cNvSpPr>
            <a:spLocks noGrp="1" noRot="1" noChangeAspect="1" noChangeArrowheads="1" noTextEdit="1"/>
          </p:cNvSpPr>
          <p:nvPr>
            <p:ph type="sldImg"/>
          </p:nvPr>
        </p:nvSpPr>
        <p:spPr>
          <a:ln/>
        </p:spPr>
      </p:sp>
      <p:sp>
        <p:nvSpPr>
          <p:cNvPr id="142340" name="Rectangle 3">
            <a:extLst>
              <a:ext uri="{FF2B5EF4-FFF2-40B4-BE49-F238E27FC236}">
                <a16:creationId xmlns:a16="http://schemas.microsoft.com/office/drawing/2014/main" id="{53319514-F251-4D00-80CE-D761C5780DE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eaLnBrk="1" hangingPunct="1">
              <a:spcBef>
                <a:spcPts val="0"/>
              </a:spcBef>
              <a:spcAft>
                <a:spcPts val="600"/>
              </a:spcAft>
              <a:buFontTx/>
              <a:buChar char="•"/>
            </a:pPr>
            <a:r>
              <a:rPr lang="en-US" altLang="en-US" i="1" dirty="0">
                <a:latin typeface="Bell MT" panose="02020503060305020303" pitchFamily="18" charset="0"/>
              </a:rPr>
              <a:t>Phragmites</a:t>
            </a:r>
            <a:r>
              <a:rPr lang="en-US" altLang="en-US" dirty="0">
                <a:latin typeface="Bell MT" panose="02020503060305020303" pitchFamily="18" charset="0"/>
              </a:rPr>
              <a:t> </a:t>
            </a:r>
            <a:r>
              <a:rPr lang="en-US" altLang="en-US" i="1" dirty="0">
                <a:latin typeface="Bell MT" panose="02020503060305020303" pitchFamily="18" charset="0"/>
              </a:rPr>
              <a:t>australis </a:t>
            </a:r>
            <a:r>
              <a:rPr lang="en-US" altLang="en-US" dirty="0">
                <a:latin typeface="Bell MT" panose="02020503060305020303" pitchFamily="18" charset="0"/>
              </a:rPr>
              <a:t>has both native and </a:t>
            </a:r>
            <a:r>
              <a:rPr lang="en-US" altLang="en-US" b="1" dirty="0">
                <a:latin typeface="Bell MT" panose="02020503060305020303" pitchFamily="18" charset="0"/>
              </a:rPr>
              <a:t>invasive</a:t>
            </a:r>
            <a:r>
              <a:rPr lang="en-US" altLang="en-US" dirty="0">
                <a:latin typeface="Bell MT" panose="02020503060305020303" pitchFamily="18" charset="0"/>
              </a:rPr>
              <a:t> strains; however it is the invasive strain that forms the dense, mono-culture stands of grass in freshwater, brackish or salt marsh areas. The plant is an opportunist, and often invades and dominates disturbed areas (look along the highways, for example)</a:t>
            </a:r>
          </a:p>
          <a:p>
            <a:pPr marL="228600" indent="-228600" eaLnBrk="1" hangingPunct="1">
              <a:spcBef>
                <a:spcPts val="0"/>
              </a:spcBef>
              <a:spcAft>
                <a:spcPts val="600"/>
              </a:spcAft>
              <a:buFontTx/>
              <a:buChar char="•"/>
            </a:pPr>
            <a:r>
              <a:rPr lang="en-US" altLang="en-US" dirty="0">
                <a:latin typeface="Bell MT" panose="02020503060305020303" pitchFamily="18" charset="0"/>
              </a:rPr>
              <a:t>One of the problems with </a:t>
            </a:r>
            <a:r>
              <a:rPr lang="en-US" altLang="en-US" i="1" dirty="0">
                <a:latin typeface="Bell MT" panose="02020503060305020303" pitchFamily="18" charset="0"/>
              </a:rPr>
              <a:t>Phragmites</a:t>
            </a:r>
            <a:r>
              <a:rPr lang="en-US" altLang="en-US" dirty="0">
                <a:latin typeface="Bell MT" panose="02020503060305020303" pitchFamily="18" charset="0"/>
              </a:rPr>
              <a:t> is that it grows so tall and so thickly that it takes over and prevents other native vegetation from growing in those same areas. </a:t>
            </a:r>
            <a:r>
              <a:rPr lang="en-US" altLang="en-US" i="1" dirty="0">
                <a:latin typeface="Bell MT" panose="02020503060305020303" pitchFamily="18" charset="0"/>
              </a:rPr>
              <a:t>Phragmites</a:t>
            </a:r>
            <a:r>
              <a:rPr lang="en-US" altLang="en-US" dirty="0">
                <a:latin typeface="Bell MT" panose="02020503060305020303" pitchFamily="18" charset="0"/>
              </a:rPr>
              <a:t> does not provide the same value of food and shelter resources that the displaced native plants do.</a:t>
            </a:r>
          </a:p>
          <a:p>
            <a:pPr marL="228600" indent="-228600" eaLnBrk="1" hangingPunct="1">
              <a:spcBef>
                <a:spcPts val="0"/>
              </a:spcBef>
              <a:spcAft>
                <a:spcPts val="600"/>
              </a:spcAft>
            </a:pPr>
            <a:r>
              <a:rPr lang="en-US" altLang="en-US" dirty="0">
                <a:latin typeface="Bell MT" panose="02020503060305020303" pitchFamily="18" charset="0"/>
              </a:rPr>
              <a:t>Photos: Common reed, </a:t>
            </a:r>
            <a:r>
              <a:rPr lang="en-US" altLang="en-US" i="1" dirty="0">
                <a:latin typeface="Bell MT" panose="02020503060305020303" pitchFamily="18" charset="0"/>
              </a:rPr>
              <a:t>Phragmites australis; </a:t>
            </a:r>
            <a:r>
              <a:rPr lang="en-US" altLang="en-US" dirty="0">
                <a:latin typeface="Bell MT" panose="02020503060305020303" pitchFamily="18" charset="0"/>
              </a:rPr>
              <a:t>courtesy of Nancy Balcom</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a:extLst>
              <a:ext uri="{FF2B5EF4-FFF2-40B4-BE49-F238E27FC236}">
                <a16:creationId xmlns:a16="http://schemas.microsoft.com/office/drawing/2014/main" id="{DA2CA8D8-76B6-4CF2-ADE5-995EA7FDFCD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05B6DC51-50A5-4DEC-96DF-FB18DF04118E}" type="slidenum">
              <a:rPr lang="en-US" altLang="en-US"/>
              <a:pPr eaLnBrk="1" hangingPunct="1"/>
              <a:t>24</a:t>
            </a:fld>
            <a:endParaRPr lang="en-US" altLang="en-US"/>
          </a:p>
        </p:txBody>
      </p:sp>
      <p:sp>
        <p:nvSpPr>
          <p:cNvPr id="143363" name="Rectangle 2">
            <a:extLst>
              <a:ext uri="{FF2B5EF4-FFF2-40B4-BE49-F238E27FC236}">
                <a16:creationId xmlns:a16="http://schemas.microsoft.com/office/drawing/2014/main" id="{701A1E50-1B87-4F38-B528-C0E8B0228566}"/>
              </a:ext>
            </a:extLst>
          </p:cNvPr>
          <p:cNvSpPr>
            <a:spLocks noGrp="1" noRot="1" noChangeAspect="1" noChangeArrowheads="1" noTextEdit="1"/>
          </p:cNvSpPr>
          <p:nvPr>
            <p:ph type="sldImg"/>
          </p:nvPr>
        </p:nvSpPr>
        <p:spPr>
          <a:ln/>
        </p:spPr>
      </p:sp>
      <p:sp>
        <p:nvSpPr>
          <p:cNvPr id="143364" name="Rectangle 3">
            <a:extLst>
              <a:ext uri="{FF2B5EF4-FFF2-40B4-BE49-F238E27FC236}">
                <a16:creationId xmlns:a16="http://schemas.microsoft.com/office/drawing/2014/main" id="{3FF5C219-CFA7-46CF-8762-CA1BDB0384B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eaLnBrk="1" hangingPunct="1">
              <a:spcBef>
                <a:spcPts val="0"/>
              </a:spcBef>
              <a:spcAft>
                <a:spcPts val="600"/>
              </a:spcAft>
              <a:buFontTx/>
              <a:buChar char="•"/>
            </a:pPr>
            <a:r>
              <a:rPr lang="en-US" altLang="en-US" dirty="0">
                <a:latin typeface="Bell MT" panose="02020503060305020303" pitchFamily="18" charset="0"/>
              </a:rPr>
              <a:t>There are several species of sumac. The ones with red berries do not cause skin irritation.  </a:t>
            </a:r>
          </a:p>
          <a:p>
            <a:pPr marL="228600" indent="-228600" eaLnBrk="1" hangingPunct="1">
              <a:spcBef>
                <a:spcPts val="0"/>
              </a:spcBef>
              <a:spcAft>
                <a:spcPts val="600"/>
              </a:spcAft>
            </a:pPr>
            <a:r>
              <a:rPr lang="en-US" altLang="en-US" dirty="0">
                <a:latin typeface="Bell MT" panose="02020503060305020303" pitchFamily="18" charset="0"/>
              </a:rPr>
              <a:t>Photos: Shining sumac and seed head, </a:t>
            </a:r>
            <a:r>
              <a:rPr lang="en-US" altLang="en-US" i="1" dirty="0">
                <a:latin typeface="Bell MT" panose="02020503060305020303" pitchFamily="18" charset="0"/>
              </a:rPr>
              <a:t>Rhus </a:t>
            </a:r>
            <a:r>
              <a:rPr lang="en-US" altLang="en-US" i="1" dirty="0" err="1">
                <a:latin typeface="Bell MT" panose="02020503060305020303" pitchFamily="18" charset="0"/>
              </a:rPr>
              <a:t>copallinum</a:t>
            </a:r>
            <a:r>
              <a:rPr lang="en-US" altLang="en-US" dirty="0">
                <a:latin typeface="Bell MT" panose="02020503060305020303" pitchFamily="18" charset="0"/>
              </a:rPr>
              <a:t>; courtesy of Nancy Balcom</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a:extLst>
              <a:ext uri="{FF2B5EF4-FFF2-40B4-BE49-F238E27FC236}">
                <a16:creationId xmlns:a16="http://schemas.microsoft.com/office/drawing/2014/main" id="{B534F7D2-BA3F-4404-A869-C2E3612AD61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7DB3109B-5A57-4521-B086-9A31A9BAA7DE}" type="slidenum">
              <a:rPr lang="en-US" altLang="en-US"/>
              <a:pPr eaLnBrk="1" hangingPunct="1"/>
              <a:t>25</a:t>
            </a:fld>
            <a:endParaRPr lang="en-US" altLang="en-US"/>
          </a:p>
        </p:txBody>
      </p:sp>
      <p:sp>
        <p:nvSpPr>
          <p:cNvPr id="149507" name="Rectangle 2">
            <a:extLst>
              <a:ext uri="{FF2B5EF4-FFF2-40B4-BE49-F238E27FC236}">
                <a16:creationId xmlns:a16="http://schemas.microsoft.com/office/drawing/2014/main" id="{709E2B1C-5A33-42FD-BC28-FE024B0DE032}"/>
              </a:ext>
            </a:extLst>
          </p:cNvPr>
          <p:cNvSpPr>
            <a:spLocks noGrp="1" noRot="1" noChangeAspect="1" noChangeArrowheads="1" noTextEdit="1"/>
          </p:cNvSpPr>
          <p:nvPr>
            <p:ph type="sldImg"/>
          </p:nvPr>
        </p:nvSpPr>
        <p:spPr>
          <a:ln/>
        </p:spPr>
      </p:sp>
      <p:sp>
        <p:nvSpPr>
          <p:cNvPr id="149508" name="Rectangle 3">
            <a:extLst>
              <a:ext uri="{FF2B5EF4-FFF2-40B4-BE49-F238E27FC236}">
                <a16:creationId xmlns:a16="http://schemas.microsoft.com/office/drawing/2014/main" id="{FC4A2C02-B8F2-47B2-9E55-11D31520C146}"/>
              </a:ext>
            </a:extLst>
          </p:cNvPr>
          <p:cNvSpPr>
            <a:spLocks noGrp="1" noChangeArrowheads="1"/>
          </p:cNvSpPr>
          <p:nvPr>
            <p:ph type="body" idx="1"/>
          </p:nvPr>
        </p:nvSpPr>
        <p:spPr>
          <a:noFill/>
          <a:ln>
            <a:noFill/>
          </a:ln>
          <a:extLst>
            <a:ext uri="{909E8E84-426E-40DD-AFC4-6F175D3DCCD1}">
              <a14:hiddenFill xmlns:a14="http://schemas.microsoft.com/office/drawing/2010/main">
                <a:solidFill>
                  <a:srgbClr val="FFFFFF"/>
                </a:solidFill>
              </a14:hiddenFill>
            </a:ext>
          </a:extLst>
        </p:spPr>
        <p:txBody>
          <a:bodyPr/>
          <a:lstStyle/>
          <a:p>
            <a:pPr marL="228600" indent="-228600" eaLnBrk="1" hangingPunct="1">
              <a:spcBef>
                <a:spcPts val="0"/>
              </a:spcBef>
              <a:spcAft>
                <a:spcPts val="600"/>
              </a:spcAft>
              <a:buFontTx/>
              <a:buChar char="•"/>
            </a:pPr>
            <a:r>
              <a:rPr lang="en-US" altLang="en-US" dirty="0">
                <a:latin typeface="Bell MT" panose="02020503060305020303" pitchFamily="18" charset="0"/>
              </a:rPr>
              <a:t>These two species of salt marsh sparrow are listed among the highest avian conservation priorities in eastern North America; the saltmarsh sharp-tailed sparrow has also been given the internationally-recognized designation of “Globally-Vulnerable” species; the seaside sparrow is listed by both CT and NY as a species of “special concern” under state endangered species law – the saltmarsh sharp-tailed sparrow is also listed as a species of “special concern” by Connecticut</a:t>
            </a:r>
          </a:p>
          <a:p>
            <a:pPr marL="228600" indent="-228600" eaLnBrk="1" hangingPunct="1">
              <a:spcBef>
                <a:spcPts val="0"/>
              </a:spcBef>
              <a:spcAft>
                <a:spcPts val="600"/>
              </a:spcAft>
              <a:buFontTx/>
              <a:buChar char="•"/>
            </a:pPr>
            <a:r>
              <a:rPr lang="en-US" altLang="en-US" dirty="0">
                <a:latin typeface="Bell MT" panose="02020503060305020303" pitchFamily="18" charset="0"/>
              </a:rPr>
              <a:t>They seem to be “area-sensitive” meaning they are found in larger salt marshes but not in smaller patches; studies are ongoing to determine why</a:t>
            </a:r>
          </a:p>
          <a:p>
            <a:pPr marL="228600" indent="-228600" eaLnBrk="1" hangingPunct="1">
              <a:spcBef>
                <a:spcPts val="0"/>
              </a:spcBef>
              <a:spcAft>
                <a:spcPts val="600"/>
              </a:spcAft>
              <a:buFontTx/>
              <a:buChar char="•"/>
            </a:pPr>
            <a:r>
              <a:rPr lang="en-US" altLang="en-US" dirty="0">
                <a:latin typeface="Bell MT" panose="02020503060305020303" pitchFamily="18" charset="0"/>
              </a:rPr>
              <a:t>The seaside sparrow nests in the tall </a:t>
            </a:r>
            <a:r>
              <a:rPr lang="en-US" altLang="en-US" i="1" dirty="0">
                <a:latin typeface="Bell MT" panose="02020503060305020303" pitchFamily="18" charset="0"/>
              </a:rPr>
              <a:t>Spartina alterniflora</a:t>
            </a:r>
            <a:r>
              <a:rPr lang="en-US" altLang="en-US" dirty="0">
                <a:latin typeface="Bell MT" panose="02020503060305020303" pitchFamily="18" charset="0"/>
              </a:rPr>
              <a:t> that grows at the edge of the marsh and along the edges of the mosquito ditches, and is thus considered a “low marsh” species</a:t>
            </a:r>
          </a:p>
          <a:p>
            <a:pPr marL="228600" indent="-228600" eaLnBrk="1" hangingPunct="1">
              <a:spcBef>
                <a:spcPts val="0"/>
              </a:spcBef>
              <a:spcAft>
                <a:spcPts val="600"/>
              </a:spcAft>
              <a:buFontTx/>
              <a:buChar char="•"/>
            </a:pPr>
            <a:r>
              <a:rPr lang="en-US" altLang="en-US" dirty="0">
                <a:latin typeface="Bell MT" panose="02020503060305020303" pitchFamily="18" charset="0"/>
              </a:rPr>
              <a:t>The saltmarsh sharp-tailed sparrow builds its nest in the grasses of the high marsh; successful nesting is dependent on nest elevation and tight timing, as the eggs are laid and hatch in the short period between alternating spring high tides that flood the high marsh and the nests. If there is a lot of rain, the intervening tides can cause flooding too - when this happens nest failure is almost complete, as the birds don't have time to brood a new clutch of eggs.</a:t>
            </a:r>
          </a:p>
          <a:p>
            <a:pPr marL="228600" indent="-228600" eaLnBrk="1" hangingPunct="1">
              <a:spcBef>
                <a:spcPts val="0"/>
              </a:spcBef>
              <a:spcAft>
                <a:spcPts val="600"/>
              </a:spcAft>
            </a:pPr>
            <a:r>
              <a:rPr lang="en-US" altLang="en-US" dirty="0">
                <a:latin typeface="Bell MT" panose="02020503060305020303" pitchFamily="18" charset="0"/>
              </a:rPr>
              <a:t>Photos: (left) Seaside sparrow, </a:t>
            </a:r>
            <a:r>
              <a:rPr lang="en-US" altLang="en-US" i="1" dirty="0" err="1">
                <a:latin typeface="Bell MT" panose="02020503060305020303" pitchFamily="18" charset="0"/>
              </a:rPr>
              <a:t>Ammodramus</a:t>
            </a:r>
            <a:r>
              <a:rPr lang="en-US" altLang="en-US" i="1" dirty="0">
                <a:latin typeface="Bell MT" panose="02020503060305020303" pitchFamily="18" charset="0"/>
              </a:rPr>
              <a:t> maritimus</a:t>
            </a:r>
            <a:r>
              <a:rPr lang="en-US" altLang="en-US" dirty="0">
                <a:latin typeface="Bell MT" panose="02020503060305020303" pitchFamily="18" charset="0"/>
              </a:rPr>
              <a:t>, and (right) Saltmarsh sharp-tailed sparrow, </a:t>
            </a:r>
            <a:r>
              <a:rPr lang="en-US" altLang="en-US" i="1" dirty="0" err="1">
                <a:latin typeface="Bell MT" panose="02020503060305020303" pitchFamily="18" charset="0"/>
              </a:rPr>
              <a:t>Ammodramus</a:t>
            </a:r>
            <a:r>
              <a:rPr lang="en-US" altLang="en-US" i="1" dirty="0">
                <a:latin typeface="Bell MT" panose="02020503060305020303" pitchFamily="18" charset="0"/>
              </a:rPr>
              <a:t> </a:t>
            </a:r>
            <a:r>
              <a:rPr lang="en-US" altLang="en-US" i="1" dirty="0" err="1">
                <a:latin typeface="Bell MT" panose="02020503060305020303" pitchFamily="18" charset="0"/>
              </a:rPr>
              <a:t>caudacutus</a:t>
            </a:r>
            <a:r>
              <a:rPr lang="en-US" altLang="en-US" dirty="0">
                <a:latin typeface="Bell MT" panose="02020503060305020303" pitchFamily="18" charset="0"/>
              </a:rPr>
              <a:t>; courtesy of Chris Elphick and Carina </a:t>
            </a:r>
            <a:r>
              <a:rPr lang="en-US" altLang="en-US" dirty="0" err="1">
                <a:latin typeface="Bell MT" panose="02020503060305020303" pitchFamily="18" charset="0"/>
              </a:rPr>
              <a:t>Gjerdrum</a:t>
            </a:r>
            <a:endParaRPr lang="en-US" altLang="en-US" dirty="0">
              <a:latin typeface="Bell MT" panose="02020503060305020303" pitchFamily="18"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spcBef>
                <a:spcPts val="0"/>
              </a:spcBef>
              <a:spcAft>
                <a:spcPts val="600"/>
              </a:spcAft>
              <a:buFont typeface="Arial" panose="020B0604020202020204" pitchFamily="34" charset="0"/>
              <a:buChar char="•"/>
            </a:pPr>
            <a:r>
              <a:rPr lang="en-US" dirty="0">
                <a:latin typeface="Bell MT" panose="02020503060305020303" pitchFamily="18" charset="0"/>
              </a:rPr>
              <a:t>Great egrets have a yellow bill and black feet and are larger than snowy egrets, which have a black bill, black legs and yellow feet</a:t>
            </a:r>
          </a:p>
          <a:p>
            <a:pPr marL="228600" indent="-228600">
              <a:spcBef>
                <a:spcPts val="0"/>
              </a:spcBef>
              <a:spcAft>
                <a:spcPts val="600"/>
              </a:spcAft>
            </a:pPr>
            <a:r>
              <a:rPr lang="en-US" dirty="0">
                <a:latin typeface="Bell MT" panose="02020503060305020303" pitchFamily="18" charset="0"/>
              </a:rPr>
              <a:t>Photos: Great Egret, </a:t>
            </a:r>
            <a:r>
              <a:rPr lang="en-US" i="1" dirty="0" err="1">
                <a:latin typeface="Bell MT" panose="02020503060305020303" pitchFamily="18" charset="0"/>
              </a:rPr>
              <a:t>Ardea</a:t>
            </a:r>
            <a:r>
              <a:rPr lang="en-US" i="1" dirty="0">
                <a:latin typeface="Bell MT" panose="02020503060305020303" pitchFamily="18" charset="0"/>
              </a:rPr>
              <a:t> alba </a:t>
            </a:r>
            <a:r>
              <a:rPr lang="en-US" dirty="0">
                <a:latin typeface="Bell MT" panose="02020503060305020303" pitchFamily="18" charset="0"/>
              </a:rPr>
              <a:t>(left) and Snowy Egret, </a:t>
            </a:r>
            <a:r>
              <a:rPr lang="en-US" i="1" dirty="0" err="1">
                <a:latin typeface="Bell MT" panose="02020503060305020303" pitchFamily="18" charset="0"/>
              </a:rPr>
              <a:t>Egretta</a:t>
            </a:r>
            <a:r>
              <a:rPr lang="en-US" i="1" dirty="0">
                <a:latin typeface="Bell MT" panose="02020503060305020303" pitchFamily="18" charset="0"/>
              </a:rPr>
              <a:t> </a:t>
            </a:r>
            <a:r>
              <a:rPr lang="en-US" i="1" dirty="0" err="1">
                <a:latin typeface="Bell MT" panose="02020503060305020303" pitchFamily="18" charset="0"/>
              </a:rPr>
              <a:t>thula</a:t>
            </a:r>
            <a:r>
              <a:rPr lang="en-US" dirty="0">
                <a:latin typeface="Bell MT" panose="02020503060305020303" pitchFamily="18" charset="0"/>
              </a:rPr>
              <a:t>; courtesy of Thomas Morris</a:t>
            </a:r>
          </a:p>
        </p:txBody>
      </p:sp>
      <p:sp>
        <p:nvSpPr>
          <p:cNvPr id="4" name="Slide Number Placeholder 3"/>
          <p:cNvSpPr>
            <a:spLocks noGrp="1"/>
          </p:cNvSpPr>
          <p:nvPr>
            <p:ph type="sldNum" sz="quarter" idx="5"/>
          </p:nvPr>
        </p:nvSpPr>
        <p:spPr/>
        <p:txBody>
          <a:bodyPr/>
          <a:lstStyle/>
          <a:p>
            <a:fld id="{83E8300F-68FA-43EE-A1BA-BE6590B66252}" type="slidenum">
              <a:rPr lang="en-US" altLang="en-US" smtClean="0"/>
              <a:pPr/>
              <a:t>26</a:t>
            </a:fld>
            <a:endParaRPr lang="en-US" altLang="en-US"/>
          </a:p>
        </p:txBody>
      </p:sp>
    </p:spTree>
    <p:extLst>
      <p:ext uri="{BB962C8B-B14F-4D97-AF65-F5344CB8AC3E}">
        <p14:creationId xmlns:p14="http://schemas.microsoft.com/office/powerpoint/2010/main" val="2781547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spcBef>
                <a:spcPts val="0"/>
              </a:spcBef>
              <a:spcAft>
                <a:spcPts val="600"/>
              </a:spcAft>
            </a:pPr>
            <a:r>
              <a:rPr lang="en-US" dirty="0">
                <a:latin typeface="Bell MT" panose="02020503060305020303" pitchFamily="18" charset="0"/>
              </a:rPr>
              <a:t>Photos: (left) Great Blue Heron, </a:t>
            </a:r>
            <a:r>
              <a:rPr lang="en-US" b="0" i="1" dirty="0" err="1">
                <a:solidFill>
                  <a:srgbClr val="000000"/>
                </a:solidFill>
                <a:effectLst/>
                <a:latin typeface="Bell MT" panose="02020503060305020303" pitchFamily="18" charset="0"/>
              </a:rPr>
              <a:t>Ardea</a:t>
            </a:r>
            <a:r>
              <a:rPr lang="en-US" b="0" i="1" dirty="0">
                <a:solidFill>
                  <a:srgbClr val="000000"/>
                </a:solidFill>
                <a:effectLst/>
                <a:latin typeface="Bell MT" panose="02020503060305020303" pitchFamily="18" charset="0"/>
              </a:rPr>
              <a:t> Herodias; </a:t>
            </a:r>
            <a:r>
              <a:rPr lang="en-US" b="0" dirty="0">
                <a:solidFill>
                  <a:srgbClr val="000000"/>
                </a:solidFill>
                <a:effectLst/>
                <a:latin typeface="Bell MT" panose="02020503060305020303" pitchFamily="18" charset="0"/>
              </a:rPr>
              <a:t>(center) Green heron, </a:t>
            </a:r>
            <a:r>
              <a:rPr lang="en-US" b="0" i="1" dirty="0" err="1">
                <a:solidFill>
                  <a:srgbClr val="000000"/>
                </a:solidFill>
                <a:effectLst/>
                <a:latin typeface="Bell MT" panose="02020503060305020303" pitchFamily="18" charset="0"/>
              </a:rPr>
              <a:t>Butorides</a:t>
            </a:r>
            <a:r>
              <a:rPr lang="en-US" b="0" i="1" dirty="0">
                <a:solidFill>
                  <a:srgbClr val="000000"/>
                </a:solidFill>
                <a:effectLst/>
                <a:latin typeface="Bell MT" panose="02020503060305020303" pitchFamily="18" charset="0"/>
              </a:rPr>
              <a:t> </a:t>
            </a:r>
            <a:r>
              <a:rPr lang="en-US" b="0" i="1" dirty="0" err="1">
                <a:solidFill>
                  <a:srgbClr val="000000"/>
                </a:solidFill>
                <a:effectLst/>
                <a:latin typeface="Bell MT" panose="02020503060305020303" pitchFamily="18" charset="0"/>
              </a:rPr>
              <a:t>virescens</a:t>
            </a:r>
            <a:r>
              <a:rPr lang="en-US" b="0" i="1" dirty="0">
                <a:solidFill>
                  <a:srgbClr val="000000"/>
                </a:solidFill>
                <a:effectLst/>
                <a:latin typeface="Bell MT" panose="02020503060305020303" pitchFamily="18" charset="0"/>
              </a:rPr>
              <a:t>, </a:t>
            </a:r>
            <a:r>
              <a:rPr lang="en-US" b="0" dirty="0">
                <a:solidFill>
                  <a:srgbClr val="000000"/>
                </a:solidFill>
                <a:effectLst/>
                <a:latin typeface="Bell MT" panose="02020503060305020303" pitchFamily="18" charset="0"/>
              </a:rPr>
              <a:t>and (right) Glossy Ibis, </a:t>
            </a:r>
            <a:r>
              <a:rPr lang="en-US" b="0" i="1" dirty="0" err="1">
                <a:solidFill>
                  <a:srgbClr val="000000"/>
                </a:solidFill>
                <a:effectLst/>
                <a:latin typeface="Bell MT" panose="02020503060305020303" pitchFamily="18" charset="0"/>
              </a:rPr>
              <a:t>Plegadis</a:t>
            </a:r>
            <a:r>
              <a:rPr lang="en-US" b="0" i="1" dirty="0">
                <a:solidFill>
                  <a:srgbClr val="000000"/>
                </a:solidFill>
                <a:effectLst/>
                <a:latin typeface="Bell MT" panose="02020503060305020303" pitchFamily="18" charset="0"/>
              </a:rPr>
              <a:t> </a:t>
            </a:r>
            <a:r>
              <a:rPr lang="en-US" b="0" i="1" dirty="0" err="1">
                <a:solidFill>
                  <a:srgbClr val="000000"/>
                </a:solidFill>
                <a:effectLst/>
                <a:latin typeface="Bell MT" panose="02020503060305020303" pitchFamily="18" charset="0"/>
              </a:rPr>
              <a:t>falcinellus</a:t>
            </a:r>
            <a:r>
              <a:rPr lang="en-US" b="0" i="1" dirty="0">
                <a:solidFill>
                  <a:srgbClr val="000000"/>
                </a:solidFill>
                <a:effectLst/>
                <a:latin typeface="Bell MT" panose="02020503060305020303" pitchFamily="18" charset="0"/>
              </a:rPr>
              <a:t>;</a:t>
            </a:r>
            <a:r>
              <a:rPr lang="en-US" b="0" dirty="0">
                <a:solidFill>
                  <a:srgbClr val="000000"/>
                </a:solidFill>
                <a:effectLst/>
                <a:latin typeface="Bell MT" panose="02020503060305020303" pitchFamily="18" charset="0"/>
              </a:rPr>
              <a:t> courtesy of Thomas Morris</a:t>
            </a:r>
            <a:endParaRPr lang="en-US" dirty="0">
              <a:latin typeface="Bell MT" panose="02020503060305020303" pitchFamily="18" charset="0"/>
            </a:endParaRPr>
          </a:p>
        </p:txBody>
      </p:sp>
      <p:sp>
        <p:nvSpPr>
          <p:cNvPr id="4" name="Slide Number Placeholder 3"/>
          <p:cNvSpPr>
            <a:spLocks noGrp="1"/>
          </p:cNvSpPr>
          <p:nvPr>
            <p:ph type="sldNum" sz="quarter" idx="5"/>
          </p:nvPr>
        </p:nvSpPr>
        <p:spPr/>
        <p:txBody>
          <a:bodyPr/>
          <a:lstStyle/>
          <a:p>
            <a:fld id="{83E8300F-68FA-43EE-A1BA-BE6590B66252}" type="slidenum">
              <a:rPr lang="en-US" altLang="en-US" smtClean="0"/>
              <a:pPr/>
              <a:t>27</a:t>
            </a:fld>
            <a:endParaRPr lang="en-US" altLang="en-US"/>
          </a:p>
        </p:txBody>
      </p:sp>
    </p:spTree>
    <p:extLst>
      <p:ext uri="{BB962C8B-B14F-4D97-AF65-F5344CB8AC3E}">
        <p14:creationId xmlns:p14="http://schemas.microsoft.com/office/powerpoint/2010/main" val="3629780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spcBef>
                <a:spcPts val="0"/>
              </a:spcBef>
              <a:spcAft>
                <a:spcPts val="600"/>
              </a:spcAft>
            </a:pPr>
            <a:r>
              <a:rPr lang="en-US" dirty="0">
                <a:latin typeface="Bell MT" panose="02020503060305020303" pitchFamily="18" charset="0"/>
              </a:rPr>
              <a:t>Photo: Clapper Rail, </a:t>
            </a:r>
            <a:r>
              <a:rPr lang="en-US" b="0" i="1" dirty="0" err="1">
                <a:solidFill>
                  <a:srgbClr val="000000"/>
                </a:solidFill>
                <a:effectLst/>
                <a:latin typeface="Bell MT" panose="02020503060305020303" pitchFamily="18" charset="0"/>
              </a:rPr>
              <a:t>Rallus</a:t>
            </a:r>
            <a:r>
              <a:rPr lang="en-US" b="0" i="1" dirty="0">
                <a:solidFill>
                  <a:srgbClr val="000000"/>
                </a:solidFill>
                <a:effectLst/>
                <a:latin typeface="Bell MT" panose="02020503060305020303" pitchFamily="18" charset="0"/>
              </a:rPr>
              <a:t> </a:t>
            </a:r>
            <a:r>
              <a:rPr lang="en-US" b="0" i="1" dirty="0" err="1">
                <a:solidFill>
                  <a:srgbClr val="000000"/>
                </a:solidFill>
                <a:effectLst/>
                <a:latin typeface="Bell MT" panose="02020503060305020303" pitchFamily="18" charset="0"/>
              </a:rPr>
              <a:t>crepitans</a:t>
            </a:r>
            <a:r>
              <a:rPr lang="en-US" b="0" i="1" dirty="0">
                <a:solidFill>
                  <a:srgbClr val="000000"/>
                </a:solidFill>
                <a:effectLst/>
                <a:latin typeface="Bell MT" panose="02020503060305020303" pitchFamily="18" charset="0"/>
              </a:rPr>
              <a:t>; </a:t>
            </a:r>
            <a:r>
              <a:rPr lang="en-US" b="0" i="0" dirty="0">
                <a:solidFill>
                  <a:srgbClr val="000000"/>
                </a:solidFill>
                <a:effectLst/>
                <a:latin typeface="Bell MT" panose="02020503060305020303" pitchFamily="18" charset="0"/>
              </a:rPr>
              <a:t>courtesy of Thomas Morris</a:t>
            </a:r>
            <a:endParaRPr lang="en-US" i="0" dirty="0">
              <a:latin typeface="Bell MT" panose="02020503060305020303" pitchFamily="18" charset="0"/>
            </a:endParaRPr>
          </a:p>
        </p:txBody>
      </p:sp>
      <p:sp>
        <p:nvSpPr>
          <p:cNvPr id="4" name="Slide Number Placeholder 3"/>
          <p:cNvSpPr>
            <a:spLocks noGrp="1"/>
          </p:cNvSpPr>
          <p:nvPr>
            <p:ph type="sldNum" sz="quarter" idx="5"/>
          </p:nvPr>
        </p:nvSpPr>
        <p:spPr/>
        <p:txBody>
          <a:bodyPr/>
          <a:lstStyle/>
          <a:p>
            <a:fld id="{83E8300F-68FA-43EE-A1BA-BE6590B66252}" type="slidenum">
              <a:rPr lang="en-US" altLang="en-US" smtClean="0"/>
              <a:pPr/>
              <a:t>28</a:t>
            </a:fld>
            <a:endParaRPr lang="en-US" altLang="en-US"/>
          </a:p>
        </p:txBody>
      </p:sp>
    </p:spTree>
    <p:extLst>
      <p:ext uri="{BB962C8B-B14F-4D97-AF65-F5344CB8AC3E}">
        <p14:creationId xmlns:p14="http://schemas.microsoft.com/office/powerpoint/2010/main" val="14673450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a:extLst>
              <a:ext uri="{FF2B5EF4-FFF2-40B4-BE49-F238E27FC236}">
                <a16:creationId xmlns:a16="http://schemas.microsoft.com/office/drawing/2014/main" id="{1148A407-2890-4645-957F-3D982D3ECD1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62AF79D1-61C9-4F39-8037-0309FCC94998}" type="slidenum">
              <a:rPr lang="en-US" altLang="en-US"/>
              <a:pPr eaLnBrk="1" hangingPunct="1"/>
              <a:t>29</a:t>
            </a:fld>
            <a:endParaRPr lang="en-US" altLang="en-US"/>
          </a:p>
        </p:txBody>
      </p:sp>
      <p:sp>
        <p:nvSpPr>
          <p:cNvPr id="152579" name="Rectangle 2">
            <a:extLst>
              <a:ext uri="{FF2B5EF4-FFF2-40B4-BE49-F238E27FC236}">
                <a16:creationId xmlns:a16="http://schemas.microsoft.com/office/drawing/2014/main" id="{88108981-042C-447F-B703-6221E4C152AE}"/>
              </a:ext>
            </a:extLst>
          </p:cNvPr>
          <p:cNvSpPr>
            <a:spLocks noGrp="1" noRot="1" noChangeAspect="1" noChangeArrowheads="1" noTextEdit="1"/>
          </p:cNvSpPr>
          <p:nvPr>
            <p:ph type="sldImg"/>
          </p:nvPr>
        </p:nvSpPr>
        <p:spPr>
          <a:ln/>
        </p:spPr>
      </p:sp>
      <p:sp>
        <p:nvSpPr>
          <p:cNvPr id="152580" name="Rectangle 3">
            <a:extLst>
              <a:ext uri="{FF2B5EF4-FFF2-40B4-BE49-F238E27FC236}">
                <a16:creationId xmlns:a16="http://schemas.microsoft.com/office/drawing/2014/main" id="{2C69A3BD-023D-4AC2-B920-BE409F39FCB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eaLnBrk="1" hangingPunct="1">
              <a:spcBef>
                <a:spcPts val="0"/>
              </a:spcBef>
              <a:spcAft>
                <a:spcPts val="600"/>
              </a:spcAft>
              <a:buFont typeface="Arial" panose="020B0604020202020204" pitchFamily="34" charset="0"/>
              <a:buChar char="•"/>
            </a:pPr>
            <a:r>
              <a:rPr lang="en-US" b="0" i="0" dirty="0">
                <a:solidFill>
                  <a:srgbClr val="0A0A0A"/>
                </a:solidFill>
                <a:effectLst/>
                <a:latin typeface="Bell MT" panose="02020503060305020303" pitchFamily="18" charset="0"/>
                <a:cs typeface="Arial" panose="020B0604020202020204" pitchFamily="34" charset="0"/>
              </a:rPr>
              <a:t>Only species of turtle in North America that spends its life in brackish water (a mix of fresh and salt water)</a:t>
            </a:r>
          </a:p>
          <a:p>
            <a:pPr marL="228600" indent="-228600" eaLnBrk="1" hangingPunct="1">
              <a:spcBef>
                <a:spcPts val="0"/>
              </a:spcBef>
              <a:spcAft>
                <a:spcPts val="600"/>
              </a:spcAft>
              <a:buFont typeface="Arial" panose="020B0604020202020204" pitchFamily="34" charset="0"/>
              <a:buChar char="•"/>
            </a:pPr>
            <a:r>
              <a:rPr lang="en-US" dirty="0">
                <a:latin typeface="Bell MT" panose="02020503060305020303" pitchFamily="18" charset="0"/>
                <a:cs typeface="Arial" panose="020B0604020202020204" pitchFamily="34" charset="0"/>
              </a:rPr>
              <a:t>They overwinter by hibernating in tidal creek mud</a:t>
            </a:r>
          </a:p>
          <a:p>
            <a:pPr marL="228600" indent="-228600" eaLnBrk="1" hangingPunct="1">
              <a:spcBef>
                <a:spcPts val="0"/>
              </a:spcBef>
              <a:spcAft>
                <a:spcPts val="600"/>
              </a:spcAft>
              <a:buFont typeface="Arial" panose="020B0604020202020204" pitchFamily="34" charset="0"/>
              <a:buChar char="•"/>
            </a:pPr>
            <a:r>
              <a:rPr lang="en-US" altLang="en-US" sz="1200" kern="1200" dirty="0">
                <a:latin typeface="Bell MT" panose="02020503060305020303" pitchFamily="18" charset="0"/>
                <a:cs typeface="Arial" panose="020B0604020202020204" pitchFamily="34" charset="0"/>
              </a:rPr>
              <a:t>Females weight up to 1.5 pounds (6-9 inches long) while males weigh about .5 pound (4-5.5 inches long)</a:t>
            </a:r>
          </a:p>
          <a:p>
            <a:pPr marL="228600" indent="-228600" eaLnBrk="1" hangingPunct="1">
              <a:spcBef>
                <a:spcPts val="0"/>
              </a:spcBef>
              <a:spcAft>
                <a:spcPts val="600"/>
              </a:spcAft>
            </a:pPr>
            <a:r>
              <a:rPr lang="en-US" altLang="en-US" dirty="0">
                <a:latin typeface="Bell MT" panose="02020503060305020303" pitchFamily="18" charset="0"/>
              </a:rPr>
              <a:t>Photos: Northern diamondback terrapins, </a:t>
            </a:r>
            <a:r>
              <a:rPr lang="en-US" altLang="en-US" i="1" dirty="0" err="1">
                <a:latin typeface="Bell MT" panose="02020503060305020303" pitchFamily="18" charset="0"/>
              </a:rPr>
              <a:t>Malaclemys</a:t>
            </a:r>
            <a:r>
              <a:rPr lang="en-US" altLang="en-US" i="1" dirty="0">
                <a:latin typeface="Bell MT" panose="02020503060305020303" pitchFamily="18" charset="0"/>
              </a:rPr>
              <a:t> t. terrapin; </a:t>
            </a:r>
            <a:r>
              <a:rPr lang="en-US" altLang="en-US" dirty="0">
                <a:latin typeface="Bell MT" panose="02020503060305020303" pitchFamily="18" charset="0"/>
              </a:rPr>
              <a:t>courtesy of Robert </a:t>
            </a:r>
            <a:r>
              <a:rPr lang="en-US" altLang="en-US" dirty="0" err="1">
                <a:latin typeface="Bell MT" panose="02020503060305020303" pitchFamily="18" charset="0"/>
              </a:rPr>
              <a:t>Bachand</a:t>
            </a:r>
            <a:endParaRPr lang="en-US" altLang="en-US" dirty="0">
              <a:latin typeface="Bell MT" panose="02020503060305020303" pitchFamily="18" charset="0"/>
            </a:endParaRPr>
          </a:p>
          <a:p>
            <a:pPr marL="171450" indent="-171450" eaLnBrk="1" hangingPunct="1">
              <a:buFont typeface="Arial" panose="020B0604020202020204" pitchFamily="34" charset="0"/>
              <a:buChar char="•"/>
            </a:pPr>
            <a:endParaRPr lang="en-US" b="0" i="0" dirty="0">
              <a:effectLst/>
              <a:latin typeface="Arial" panose="020B0604020202020204" pitchFamily="34" charset="0"/>
              <a:cs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a:extLst>
              <a:ext uri="{FF2B5EF4-FFF2-40B4-BE49-F238E27FC236}">
                <a16:creationId xmlns:a16="http://schemas.microsoft.com/office/drawing/2014/main" id="{4654765E-15C6-46D7-B008-0C5CF602862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E7E4ECE3-4484-4B9A-A65B-D5AC8488FD7C}" type="slidenum">
              <a:rPr lang="en-US" altLang="en-US"/>
              <a:pPr eaLnBrk="1" hangingPunct="1"/>
              <a:t>3</a:t>
            </a:fld>
            <a:endParaRPr lang="en-US" altLang="en-US"/>
          </a:p>
        </p:txBody>
      </p:sp>
      <p:sp>
        <p:nvSpPr>
          <p:cNvPr id="128003" name="Rectangle 2">
            <a:extLst>
              <a:ext uri="{FF2B5EF4-FFF2-40B4-BE49-F238E27FC236}">
                <a16:creationId xmlns:a16="http://schemas.microsoft.com/office/drawing/2014/main" id="{0DE3D77A-24BF-445A-B16F-0F94C29D5B7D}"/>
              </a:ext>
            </a:extLst>
          </p:cNvPr>
          <p:cNvSpPr>
            <a:spLocks noGrp="1" noRot="1" noChangeAspect="1" noChangeArrowheads="1" noTextEdit="1"/>
          </p:cNvSpPr>
          <p:nvPr>
            <p:ph type="sldImg"/>
          </p:nvPr>
        </p:nvSpPr>
        <p:spPr>
          <a:ln/>
        </p:spPr>
      </p:sp>
      <p:sp>
        <p:nvSpPr>
          <p:cNvPr id="128004" name="Rectangle 3">
            <a:extLst>
              <a:ext uri="{FF2B5EF4-FFF2-40B4-BE49-F238E27FC236}">
                <a16:creationId xmlns:a16="http://schemas.microsoft.com/office/drawing/2014/main" id="{4103C9BD-BD44-4681-AF72-E18EB49F1C5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eaLnBrk="1" hangingPunct="1">
              <a:spcBef>
                <a:spcPts val="0"/>
              </a:spcBef>
              <a:spcAft>
                <a:spcPts val="600"/>
              </a:spcAft>
              <a:buFontTx/>
              <a:buChar char="•"/>
            </a:pPr>
            <a:r>
              <a:rPr lang="en-US" altLang="en-US" dirty="0">
                <a:latin typeface="Bell MT" panose="02020503060305020303" pitchFamily="18" charset="0"/>
              </a:rPr>
              <a:t>The Sound is the second largest estuary in the nation, where fresh water from larger rivers (Connecticut, Thames, Housatonic, &amp; Quinnipiac Rivers in Connecticut, and the East River in New York) as well as from many smaller rivers and tributaries, meet and mix with the salt water of the Atlantic Ocean. </a:t>
            </a:r>
          </a:p>
          <a:p>
            <a:pPr marL="228600" indent="-228600" eaLnBrk="1" hangingPunct="1">
              <a:spcBef>
                <a:spcPts val="0"/>
              </a:spcBef>
              <a:spcAft>
                <a:spcPts val="600"/>
              </a:spcAft>
              <a:buFontTx/>
              <a:buChar char="•"/>
            </a:pPr>
            <a:r>
              <a:rPr lang="en-US" altLang="en-US" dirty="0">
                <a:latin typeface="Bell MT" panose="02020503060305020303" pitchFamily="18" charset="0"/>
              </a:rPr>
              <a:t>Unlike most estuaries, Long Island Sound has an east-west orientation.</a:t>
            </a:r>
          </a:p>
          <a:p>
            <a:pPr marL="228600" indent="-228600" eaLnBrk="1" hangingPunct="1">
              <a:spcBef>
                <a:spcPts val="0"/>
              </a:spcBef>
              <a:spcAft>
                <a:spcPts val="600"/>
              </a:spcAft>
              <a:buFontTx/>
              <a:buChar char="•"/>
            </a:pPr>
            <a:r>
              <a:rPr lang="en-US" altLang="en-US" dirty="0">
                <a:latin typeface="Bell MT" panose="02020503060305020303" pitchFamily="18" charset="0"/>
              </a:rPr>
              <a:t>The watershed of Long Island Sound is approximately 16,800 square miles (43,512 sq.km). It begins in Quebec, Canada and includes sections of five states.</a:t>
            </a:r>
          </a:p>
          <a:p>
            <a:pPr marL="228600" indent="-228600" eaLnBrk="1" hangingPunct="1">
              <a:spcBef>
                <a:spcPts val="0"/>
              </a:spcBef>
              <a:spcAft>
                <a:spcPts val="600"/>
              </a:spcAft>
              <a:buFontTx/>
              <a:buChar char="•"/>
            </a:pPr>
            <a:r>
              <a:rPr lang="en-US" altLang="en-US" dirty="0">
                <a:latin typeface="Bell MT" panose="02020503060305020303" pitchFamily="18" charset="0"/>
              </a:rPr>
              <a:t>The Sound runs 110 miles (</a:t>
            </a:r>
            <a:r>
              <a:rPr lang="en-US" sz="1200" b="0" i="0" u="none" strike="noStrike" kern="1200" dirty="0">
                <a:solidFill>
                  <a:schemeClr val="tx1"/>
                </a:solidFill>
                <a:effectLst/>
                <a:latin typeface="Arial" charset="0"/>
                <a:ea typeface="+mn-ea"/>
                <a:cs typeface="+mn-cs"/>
              </a:rPr>
              <a:t>177 km</a:t>
            </a:r>
            <a:r>
              <a:rPr lang="en-US" altLang="en-US" dirty="0">
                <a:latin typeface="Bell MT" panose="02020503060305020303" pitchFamily="18" charset="0"/>
              </a:rPr>
              <a:t>) from the East River in the west to The Race in the east and is 21 miles (34 km) wide at its widest point near the Connecticut River; it ranges from 60 to 300 feet (18 – 92 m) at its deepest points, with an average depth of 63 feet (20 m).</a:t>
            </a:r>
          </a:p>
          <a:p>
            <a:pPr eaLnBrk="1" hangingPunct="1"/>
            <a:endParaRPr lang="en-US" altLang="en-US" dirty="0">
              <a:latin typeface="Arial" panose="020B0604020202020204"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a:extLst>
              <a:ext uri="{FF2B5EF4-FFF2-40B4-BE49-F238E27FC236}">
                <a16:creationId xmlns:a16="http://schemas.microsoft.com/office/drawing/2014/main" id="{D3EE2330-07E6-4B33-B444-CFC7E74867F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0B1CC5E1-0427-4161-80FD-550FD2084204}" type="slidenum">
              <a:rPr lang="en-US" altLang="en-US"/>
              <a:pPr eaLnBrk="1" hangingPunct="1"/>
              <a:t>30</a:t>
            </a:fld>
            <a:endParaRPr lang="en-US" altLang="en-US"/>
          </a:p>
        </p:txBody>
      </p:sp>
      <p:sp>
        <p:nvSpPr>
          <p:cNvPr id="167939" name="Rectangle 2">
            <a:extLst>
              <a:ext uri="{FF2B5EF4-FFF2-40B4-BE49-F238E27FC236}">
                <a16:creationId xmlns:a16="http://schemas.microsoft.com/office/drawing/2014/main" id="{D76DBE3D-711A-4EC3-A548-8701BD249F11}"/>
              </a:ext>
            </a:extLst>
          </p:cNvPr>
          <p:cNvSpPr>
            <a:spLocks noGrp="1" noRot="1" noChangeAspect="1" noChangeArrowheads="1" noTextEdit="1"/>
          </p:cNvSpPr>
          <p:nvPr>
            <p:ph type="sldImg"/>
          </p:nvPr>
        </p:nvSpPr>
        <p:spPr>
          <a:ln/>
        </p:spPr>
      </p:sp>
      <p:sp>
        <p:nvSpPr>
          <p:cNvPr id="167940" name="Rectangle 3">
            <a:extLst>
              <a:ext uri="{FF2B5EF4-FFF2-40B4-BE49-F238E27FC236}">
                <a16:creationId xmlns:a16="http://schemas.microsoft.com/office/drawing/2014/main" id="{23A27B37-C808-4EC4-AFB6-3DAE4EBF98F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eaLnBrk="1" hangingPunct="1">
              <a:spcBef>
                <a:spcPts val="0"/>
              </a:spcBef>
              <a:spcAft>
                <a:spcPts val="600"/>
              </a:spcAft>
              <a:buFontTx/>
              <a:buChar char="•"/>
            </a:pPr>
            <a:r>
              <a:rPr lang="en-US" altLang="en-US" dirty="0">
                <a:latin typeface="Bell MT" panose="02020503060305020303" pitchFamily="18" charset="0"/>
              </a:rPr>
              <a:t>Tidal flats are lower energy sandy or muddy areas in the estuary. They are intertidal, subject to daily periods of exposure to air followed by complete inundation by water</a:t>
            </a:r>
          </a:p>
          <a:p>
            <a:pPr marL="228600" indent="-228600" eaLnBrk="1" hangingPunct="1">
              <a:spcBef>
                <a:spcPts val="0"/>
              </a:spcBef>
              <a:spcAft>
                <a:spcPts val="600"/>
              </a:spcAft>
              <a:buFontTx/>
              <a:buChar char="•"/>
            </a:pPr>
            <a:r>
              <a:rPr lang="en-US" altLang="en-US" dirty="0">
                <a:latin typeface="Bell MT" panose="02020503060305020303" pitchFamily="18" charset="0"/>
              </a:rPr>
              <a:t>Tidal flats are often bordered by salt marshes, eelgrass beds, or deep channels </a:t>
            </a:r>
          </a:p>
          <a:p>
            <a:pPr marL="228600" indent="-228600" eaLnBrk="1" hangingPunct="1">
              <a:spcBef>
                <a:spcPts val="0"/>
              </a:spcBef>
              <a:spcAft>
                <a:spcPts val="600"/>
              </a:spcAft>
              <a:buFontTx/>
              <a:buChar char="•"/>
            </a:pPr>
            <a:r>
              <a:rPr lang="en-US" altLang="en-US" dirty="0">
                <a:latin typeface="Bell MT" panose="02020503060305020303" pitchFamily="18" charset="0"/>
              </a:rPr>
              <a:t>Flats support communities of snails, worms, burrowing clams, among others</a:t>
            </a:r>
          </a:p>
          <a:p>
            <a:pPr marL="228600" indent="-228600" eaLnBrk="1" hangingPunct="1">
              <a:spcBef>
                <a:spcPts val="0"/>
              </a:spcBef>
              <a:spcAft>
                <a:spcPts val="600"/>
              </a:spcAft>
            </a:pPr>
            <a:r>
              <a:rPr lang="en-US" altLang="en-US" dirty="0">
                <a:latin typeface="Bell MT" panose="02020503060305020303" pitchFamily="18" charset="0"/>
              </a:rPr>
              <a:t>Photo: Goshen Cove tidal flat; courtesy of Judy Benson</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a:extLst>
              <a:ext uri="{FF2B5EF4-FFF2-40B4-BE49-F238E27FC236}">
                <a16:creationId xmlns:a16="http://schemas.microsoft.com/office/drawing/2014/main" id="{F1FDFCDF-DF16-4F6C-BD34-20E5003BFE4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775BD2BE-E0FF-4389-97A9-BC1F3E0F5A6D}" type="slidenum">
              <a:rPr lang="en-US" altLang="en-US"/>
              <a:pPr eaLnBrk="1" hangingPunct="1"/>
              <a:t>31</a:t>
            </a:fld>
            <a:endParaRPr lang="en-US" altLang="en-US"/>
          </a:p>
        </p:txBody>
      </p:sp>
      <p:sp>
        <p:nvSpPr>
          <p:cNvPr id="168963" name="Rectangle 2">
            <a:extLst>
              <a:ext uri="{FF2B5EF4-FFF2-40B4-BE49-F238E27FC236}">
                <a16:creationId xmlns:a16="http://schemas.microsoft.com/office/drawing/2014/main" id="{6CBBBF31-B8C0-4AF0-8339-CB2DFE7C82CB}"/>
              </a:ext>
            </a:extLst>
          </p:cNvPr>
          <p:cNvSpPr>
            <a:spLocks noGrp="1" noRot="1" noChangeAspect="1" noChangeArrowheads="1" noTextEdit="1"/>
          </p:cNvSpPr>
          <p:nvPr>
            <p:ph type="sldImg"/>
          </p:nvPr>
        </p:nvSpPr>
        <p:spPr>
          <a:ln/>
        </p:spPr>
      </p:sp>
      <p:sp>
        <p:nvSpPr>
          <p:cNvPr id="168964" name="Rectangle 3">
            <a:extLst>
              <a:ext uri="{FF2B5EF4-FFF2-40B4-BE49-F238E27FC236}">
                <a16:creationId xmlns:a16="http://schemas.microsoft.com/office/drawing/2014/main" id="{260479BE-7E36-4847-9395-F21968788CF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Bell MT" panose="02020503060305020303" pitchFamily="18" charset="0"/>
              </a:rPr>
              <a:t>Photo: Tidal flat; courtesy of Judy Preston</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spcBef>
                <a:spcPts val="0"/>
              </a:spcBef>
              <a:spcAft>
                <a:spcPts val="600"/>
              </a:spcAft>
            </a:pPr>
            <a:r>
              <a:rPr lang="en-US" dirty="0">
                <a:latin typeface="Bell MT" panose="02020503060305020303" pitchFamily="18" charset="0"/>
              </a:rPr>
              <a:t>Photo: White </a:t>
            </a:r>
            <a:r>
              <a:rPr lang="en-US" dirty="0" err="1">
                <a:latin typeface="Bell MT" panose="02020503060305020303" pitchFamily="18" charset="0"/>
              </a:rPr>
              <a:t>synapta</a:t>
            </a:r>
            <a:r>
              <a:rPr lang="en-US" dirty="0">
                <a:latin typeface="Bell MT" panose="02020503060305020303" pitchFamily="18" charset="0"/>
              </a:rPr>
              <a:t> (sea cucumber), </a:t>
            </a:r>
            <a:r>
              <a:rPr lang="en-US" i="1" dirty="0" err="1">
                <a:latin typeface="Bell MT" panose="02020503060305020303" pitchFamily="18" charset="0"/>
              </a:rPr>
              <a:t>Leptosynapta</a:t>
            </a:r>
            <a:r>
              <a:rPr lang="en-US" i="1" dirty="0">
                <a:latin typeface="Bell MT" panose="02020503060305020303" pitchFamily="18" charset="0"/>
              </a:rPr>
              <a:t> tenuis; </a:t>
            </a:r>
            <a:r>
              <a:rPr lang="en-US" i="0" dirty="0">
                <a:latin typeface="Bell MT" panose="02020503060305020303" pitchFamily="18" charset="0"/>
              </a:rPr>
              <a:t>courtesy of Robert </a:t>
            </a:r>
            <a:r>
              <a:rPr lang="en-US" i="0" dirty="0" err="1">
                <a:latin typeface="Bell MT" panose="02020503060305020303" pitchFamily="18" charset="0"/>
              </a:rPr>
              <a:t>Bachand</a:t>
            </a:r>
            <a:endParaRPr lang="en-US" i="0" dirty="0">
              <a:latin typeface="Bell MT" panose="02020503060305020303" pitchFamily="18" charset="0"/>
            </a:endParaRPr>
          </a:p>
        </p:txBody>
      </p:sp>
      <p:sp>
        <p:nvSpPr>
          <p:cNvPr id="4" name="Slide Number Placeholder 3"/>
          <p:cNvSpPr>
            <a:spLocks noGrp="1"/>
          </p:cNvSpPr>
          <p:nvPr>
            <p:ph type="sldNum" sz="quarter" idx="5"/>
          </p:nvPr>
        </p:nvSpPr>
        <p:spPr/>
        <p:txBody>
          <a:bodyPr/>
          <a:lstStyle/>
          <a:p>
            <a:fld id="{83E8300F-68FA-43EE-A1BA-BE6590B66252}" type="slidenum">
              <a:rPr lang="en-US" altLang="en-US" smtClean="0"/>
              <a:pPr/>
              <a:t>32</a:t>
            </a:fld>
            <a:endParaRPr lang="en-US" altLang="en-US"/>
          </a:p>
        </p:txBody>
      </p:sp>
    </p:spTree>
    <p:extLst>
      <p:ext uri="{BB962C8B-B14F-4D97-AF65-F5344CB8AC3E}">
        <p14:creationId xmlns:p14="http://schemas.microsoft.com/office/powerpoint/2010/main" val="259030980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7">
            <a:extLst>
              <a:ext uri="{FF2B5EF4-FFF2-40B4-BE49-F238E27FC236}">
                <a16:creationId xmlns:a16="http://schemas.microsoft.com/office/drawing/2014/main" id="{6653536D-C44A-4DFA-9CC9-19083AF67F9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8289067A-85D3-438D-B4A3-914CA7CCEB3C}" type="slidenum">
              <a:rPr lang="en-US" altLang="en-US"/>
              <a:pPr eaLnBrk="1" hangingPunct="1"/>
              <a:t>33</a:t>
            </a:fld>
            <a:endParaRPr lang="en-US" altLang="en-US"/>
          </a:p>
        </p:txBody>
      </p:sp>
      <p:sp>
        <p:nvSpPr>
          <p:cNvPr id="215043" name="Rectangle 2">
            <a:extLst>
              <a:ext uri="{FF2B5EF4-FFF2-40B4-BE49-F238E27FC236}">
                <a16:creationId xmlns:a16="http://schemas.microsoft.com/office/drawing/2014/main" id="{5E87300D-0F2E-43B8-A207-5ED51B2FF647}"/>
              </a:ext>
            </a:extLst>
          </p:cNvPr>
          <p:cNvSpPr>
            <a:spLocks noGrp="1" noRot="1" noChangeAspect="1" noChangeArrowheads="1" noTextEdit="1"/>
          </p:cNvSpPr>
          <p:nvPr>
            <p:ph type="sldImg"/>
          </p:nvPr>
        </p:nvSpPr>
        <p:spPr>
          <a:ln/>
        </p:spPr>
      </p:sp>
      <p:sp>
        <p:nvSpPr>
          <p:cNvPr id="215044" name="Rectangle 3">
            <a:extLst>
              <a:ext uri="{FF2B5EF4-FFF2-40B4-BE49-F238E27FC236}">
                <a16:creationId xmlns:a16="http://schemas.microsoft.com/office/drawing/2014/main" id="{F3606748-F919-4CE8-B139-4D02B87A807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eaLnBrk="1" hangingPunct="1">
              <a:spcBef>
                <a:spcPts val="0"/>
              </a:spcBef>
              <a:spcAft>
                <a:spcPts val="600"/>
              </a:spcAft>
              <a:buFontTx/>
              <a:buChar char="•"/>
            </a:pPr>
            <a:r>
              <a:rPr lang="en-US" altLang="en-US" dirty="0">
                <a:latin typeface="Bell MT" panose="02020503060305020303" pitchFamily="18" charset="0"/>
              </a:rPr>
              <a:t>Long Island Sound is also home to a variety of unsegmented round and flat worms.</a:t>
            </a:r>
          </a:p>
          <a:p>
            <a:pPr marL="228600" indent="-228600" eaLnBrk="1" hangingPunct="1">
              <a:spcBef>
                <a:spcPts val="0"/>
              </a:spcBef>
              <a:spcAft>
                <a:spcPts val="600"/>
              </a:spcAft>
              <a:buFontTx/>
              <a:buChar char="•"/>
            </a:pPr>
            <a:r>
              <a:rPr lang="en-US" altLang="en-US" dirty="0">
                <a:latin typeface="Bell MT" panose="02020503060305020303" pitchFamily="18" charset="0"/>
              </a:rPr>
              <a:t>Benthic infauna are organisms such as worms that live in the bottom sediments.</a:t>
            </a:r>
          </a:p>
          <a:p>
            <a:pPr marL="228600" indent="-228600" eaLnBrk="1" hangingPunct="1">
              <a:spcBef>
                <a:spcPts val="0"/>
              </a:spcBef>
              <a:spcAft>
                <a:spcPts val="600"/>
              </a:spcAft>
            </a:pPr>
            <a:r>
              <a:rPr lang="en-US" altLang="en-US" dirty="0">
                <a:latin typeface="Bell MT" panose="02020503060305020303" pitchFamily="18" charset="0"/>
              </a:rPr>
              <a:t>Photo: (top) Bloodworm, </a:t>
            </a:r>
            <a:r>
              <a:rPr lang="en-US" altLang="en-US" i="1" dirty="0" err="1">
                <a:latin typeface="Bell MT" panose="02020503060305020303" pitchFamily="18" charset="0"/>
              </a:rPr>
              <a:t>Glycera</a:t>
            </a:r>
            <a:r>
              <a:rPr lang="en-US" altLang="en-US" i="1" dirty="0">
                <a:latin typeface="Bell MT" panose="02020503060305020303" pitchFamily="18" charset="0"/>
              </a:rPr>
              <a:t> </a:t>
            </a:r>
            <a:r>
              <a:rPr lang="en-US" altLang="en-US" i="1" dirty="0" err="1">
                <a:latin typeface="Bell MT" panose="02020503060305020303" pitchFamily="18" charset="0"/>
              </a:rPr>
              <a:t>dibranchiata</a:t>
            </a:r>
            <a:r>
              <a:rPr lang="en-US" altLang="en-US" dirty="0">
                <a:latin typeface="Bell MT" panose="02020503060305020303" pitchFamily="18" charset="0"/>
              </a:rPr>
              <a:t>; and (bottom) Clam worm, </a:t>
            </a:r>
            <a:r>
              <a:rPr lang="en-US" altLang="en-US" i="1" dirty="0">
                <a:latin typeface="Bell MT" panose="02020503060305020303" pitchFamily="18" charset="0"/>
              </a:rPr>
              <a:t>Nereis virens</a:t>
            </a:r>
            <a:r>
              <a:rPr lang="en-US" altLang="en-US" dirty="0">
                <a:latin typeface="Bell MT" panose="02020503060305020303" pitchFamily="18" charset="0"/>
              </a:rPr>
              <a:t>; courtesy of Robert </a:t>
            </a:r>
            <a:r>
              <a:rPr lang="en-US" altLang="en-US" dirty="0" err="1">
                <a:latin typeface="Bell MT" panose="02020503060305020303" pitchFamily="18" charset="0"/>
              </a:rPr>
              <a:t>Bachand</a:t>
            </a:r>
            <a:endParaRPr lang="en-US" altLang="en-US" dirty="0">
              <a:latin typeface="Bell MT" panose="02020503060305020303" pitchFamily="18"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a:extLst>
              <a:ext uri="{FF2B5EF4-FFF2-40B4-BE49-F238E27FC236}">
                <a16:creationId xmlns:a16="http://schemas.microsoft.com/office/drawing/2014/main" id="{88328352-CD26-4269-BBBB-3A59E4EF4BF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F4BB58B7-A497-4968-811D-E29E7C00E11C}" type="slidenum">
              <a:rPr lang="en-US" altLang="en-US"/>
              <a:pPr eaLnBrk="1" hangingPunct="1"/>
              <a:t>34</a:t>
            </a:fld>
            <a:endParaRPr lang="en-US" altLang="en-US"/>
          </a:p>
        </p:txBody>
      </p:sp>
      <p:sp>
        <p:nvSpPr>
          <p:cNvPr id="171011" name="Rectangle 2">
            <a:extLst>
              <a:ext uri="{FF2B5EF4-FFF2-40B4-BE49-F238E27FC236}">
                <a16:creationId xmlns:a16="http://schemas.microsoft.com/office/drawing/2014/main" id="{B6D74CFB-3C2F-4467-AFF4-79CF84360D58}"/>
              </a:ext>
            </a:extLst>
          </p:cNvPr>
          <p:cNvSpPr>
            <a:spLocks noGrp="1" noRot="1" noChangeAspect="1" noChangeArrowheads="1" noTextEdit="1"/>
          </p:cNvSpPr>
          <p:nvPr>
            <p:ph type="sldImg"/>
          </p:nvPr>
        </p:nvSpPr>
        <p:spPr>
          <a:xfrm>
            <a:off x="1104900" y="685800"/>
            <a:ext cx="4648200" cy="3486150"/>
          </a:xfrm>
          <a:ln/>
        </p:spPr>
      </p:sp>
      <p:sp>
        <p:nvSpPr>
          <p:cNvPr id="171012" name="Rectangle 3">
            <a:extLst>
              <a:ext uri="{FF2B5EF4-FFF2-40B4-BE49-F238E27FC236}">
                <a16:creationId xmlns:a16="http://schemas.microsoft.com/office/drawing/2014/main" id="{43E5468B-93FA-4341-BE7D-619BE44460D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eaLnBrk="1" hangingPunct="1">
              <a:spcBef>
                <a:spcPts val="0"/>
              </a:spcBef>
              <a:spcAft>
                <a:spcPts val="600"/>
              </a:spcAft>
              <a:buFontTx/>
              <a:buChar char="•"/>
            </a:pPr>
            <a:r>
              <a:rPr lang="en-US" altLang="en-US" dirty="0">
                <a:latin typeface="Bell MT" panose="02020503060305020303" pitchFamily="18" charset="0"/>
              </a:rPr>
              <a:t>Gastropods are </a:t>
            </a:r>
            <a:r>
              <a:rPr lang="en-US" altLang="en-US" dirty="0" err="1">
                <a:latin typeface="Bell MT" panose="02020503060305020303" pitchFamily="18" charset="0"/>
              </a:rPr>
              <a:t>molluscs</a:t>
            </a:r>
            <a:r>
              <a:rPr lang="en-US" altLang="en-US" dirty="0">
                <a:latin typeface="Bell MT" panose="02020503060305020303" pitchFamily="18" charset="0"/>
              </a:rPr>
              <a:t> with one continuous shell or valve, including mud snails, periwinkles, moon snails, and whelks. Snails have one foot and can enclose their entire bodies within their shell. </a:t>
            </a:r>
          </a:p>
          <a:p>
            <a:pPr marL="228600" indent="-228600" eaLnBrk="1" hangingPunct="1">
              <a:spcBef>
                <a:spcPts val="0"/>
              </a:spcBef>
              <a:spcAft>
                <a:spcPts val="600"/>
              </a:spcAft>
              <a:buFontTx/>
              <a:buChar char="•"/>
            </a:pPr>
            <a:r>
              <a:rPr lang="en-US" altLang="en-US" dirty="0">
                <a:latin typeface="Bell MT" panose="02020503060305020303" pitchFamily="18" charset="0"/>
              </a:rPr>
              <a:t>They have an additional piece of shell on their foot, called an operculum, which acts as a door. When exposed to air, for example, the snail pulls itself completely inside and “shuts the door”, enabling the animal to keep its body moist until it is returned to the water. The shell also provides protection from predators.</a:t>
            </a:r>
          </a:p>
          <a:p>
            <a:pPr marL="228600" indent="-228600" eaLnBrk="1" hangingPunct="1">
              <a:spcBef>
                <a:spcPts val="0"/>
              </a:spcBef>
              <a:spcAft>
                <a:spcPts val="600"/>
              </a:spcAft>
            </a:pPr>
            <a:r>
              <a:rPr lang="en-US" altLang="en-US" dirty="0">
                <a:latin typeface="Bell MT" panose="02020503060305020303" pitchFamily="18" charset="0"/>
              </a:rPr>
              <a:t>Photos: Northern moon snail, </a:t>
            </a:r>
            <a:r>
              <a:rPr lang="en-US" altLang="en-US" i="1" dirty="0" err="1">
                <a:latin typeface="Bell MT" panose="02020503060305020303" pitchFamily="18" charset="0"/>
              </a:rPr>
              <a:t>Euspira</a:t>
            </a:r>
            <a:r>
              <a:rPr lang="en-US" altLang="en-US" i="1" dirty="0">
                <a:latin typeface="Bell MT" panose="02020503060305020303" pitchFamily="18" charset="0"/>
              </a:rPr>
              <a:t> </a:t>
            </a:r>
            <a:r>
              <a:rPr lang="en-US" altLang="en-US" i="1" dirty="0" err="1">
                <a:latin typeface="Bell MT" panose="02020503060305020303" pitchFamily="18" charset="0"/>
              </a:rPr>
              <a:t>heros</a:t>
            </a:r>
            <a:r>
              <a:rPr lang="en-US" altLang="en-US" i="1" dirty="0">
                <a:latin typeface="Bell MT" panose="02020503060305020303" pitchFamily="18" charset="0"/>
              </a:rPr>
              <a:t>, </a:t>
            </a:r>
            <a:r>
              <a:rPr lang="en-US" altLang="en-US" dirty="0">
                <a:latin typeface="Bell MT" panose="02020503060305020303" pitchFamily="18" charset="0"/>
              </a:rPr>
              <a:t>and sand grain egg case; courtesy of Robert </a:t>
            </a:r>
            <a:r>
              <a:rPr lang="en-US" altLang="en-US" dirty="0" err="1">
                <a:latin typeface="Bell MT" panose="02020503060305020303" pitchFamily="18" charset="0"/>
              </a:rPr>
              <a:t>Bachand</a:t>
            </a:r>
            <a:endParaRPr lang="en-US" altLang="en-US" dirty="0">
              <a:latin typeface="Bell MT" panose="02020503060305020303" pitchFamily="18"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a:extLst>
              <a:ext uri="{FF2B5EF4-FFF2-40B4-BE49-F238E27FC236}">
                <a16:creationId xmlns:a16="http://schemas.microsoft.com/office/drawing/2014/main" id="{5A03434B-FB81-483E-802F-E75CDB050E4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EEC59ED4-A658-41DC-BF2B-7D15B3A82F67}" type="slidenum">
              <a:rPr lang="en-US" altLang="en-US"/>
              <a:pPr eaLnBrk="1" hangingPunct="1"/>
              <a:t>35</a:t>
            </a:fld>
            <a:endParaRPr lang="en-US" altLang="en-US"/>
          </a:p>
        </p:txBody>
      </p:sp>
      <p:sp>
        <p:nvSpPr>
          <p:cNvPr id="169987" name="Rectangle 2">
            <a:extLst>
              <a:ext uri="{FF2B5EF4-FFF2-40B4-BE49-F238E27FC236}">
                <a16:creationId xmlns:a16="http://schemas.microsoft.com/office/drawing/2014/main" id="{F77CADCB-333C-46FD-AD58-3AE96CC689B0}"/>
              </a:ext>
            </a:extLst>
          </p:cNvPr>
          <p:cNvSpPr>
            <a:spLocks noGrp="1" noRot="1" noChangeAspect="1" noChangeArrowheads="1" noTextEdit="1"/>
          </p:cNvSpPr>
          <p:nvPr>
            <p:ph type="sldImg"/>
          </p:nvPr>
        </p:nvSpPr>
        <p:spPr>
          <a:ln/>
        </p:spPr>
      </p:sp>
      <p:sp>
        <p:nvSpPr>
          <p:cNvPr id="169988" name="Rectangle 3">
            <a:extLst>
              <a:ext uri="{FF2B5EF4-FFF2-40B4-BE49-F238E27FC236}">
                <a16:creationId xmlns:a16="http://schemas.microsoft.com/office/drawing/2014/main" id="{3F1873C4-9BE1-4342-8831-7BB04798038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eaLnBrk="1" hangingPunct="1">
              <a:spcBef>
                <a:spcPts val="0"/>
              </a:spcBef>
              <a:spcAft>
                <a:spcPts val="600"/>
              </a:spcAft>
              <a:buFontTx/>
              <a:buChar char="•"/>
            </a:pPr>
            <a:r>
              <a:rPr lang="en-US" altLang="en-US" dirty="0">
                <a:latin typeface="Bell MT" panose="02020503060305020303" pitchFamily="18" charset="0"/>
              </a:rPr>
              <a:t>Mud snails feed on detritus (decaying material) and algae on the surface of tidal flats.</a:t>
            </a:r>
          </a:p>
          <a:p>
            <a:pPr marL="228600" indent="-228600" eaLnBrk="1" hangingPunct="1">
              <a:spcBef>
                <a:spcPts val="0"/>
              </a:spcBef>
              <a:spcAft>
                <a:spcPts val="600"/>
              </a:spcAft>
            </a:pPr>
            <a:r>
              <a:rPr lang="en-US" altLang="en-US" dirty="0">
                <a:latin typeface="Bell MT" panose="02020503060305020303" pitchFamily="18" charset="0"/>
              </a:rPr>
              <a:t>Photos: Individual mud snails (left &amp; right), </a:t>
            </a:r>
            <a:r>
              <a:rPr lang="en-US" altLang="en-US" i="1" dirty="0" err="1">
                <a:latin typeface="Bell MT" panose="02020503060305020303" pitchFamily="18" charset="0"/>
              </a:rPr>
              <a:t>Tritia</a:t>
            </a:r>
            <a:r>
              <a:rPr lang="en-US" altLang="en-US" i="1" dirty="0">
                <a:latin typeface="Bell MT" panose="02020503060305020303" pitchFamily="18" charset="0"/>
              </a:rPr>
              <a:t> </a:t>
            </a:r>
            <a:r>
              <a:rPr lang="en-US" altLang="en-US" i="1" dirty="0" err="1">
                <a:latin typeface="Bell MT" panose="02020503060305020303" pitchFamily="18" charset="0"/>
              </a:rPr>
              <a:t>obsoleta</a:t>
            </a:r>
            <a:r>
              <a:rPr lang="en-US" altLang="en-US" i="1" dirty="0">
                <a:latin typeface="Bell MT" panose="02020503060305020303" pitchFamily="18" charset="0"/>
              </a:rPr>
              <a:t>; </a:t>
            </a:r>
            <a:r>
              <a:rPr lang="en-US" altLang="en-US" dirty="0">
                <a:latin typeface="Bell MT" panose="02020503060305020303" pitchFamily="18" charset="0"/>
              </a:rPr>
              <a:t>courtesy of Nancy Balcom</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7">
            <a:extLst>
              <a:ext uri="{FF2B5EF4-FFF2-40B4-BE49-F238E27FC236}">
                <a16:creationId xmlns:a16="http://schemas.microsoft.com/office/drawing/2014/main" id="{753D6832-5D74-4BAC-9E7A-9DB93319339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89085DE0-6A1A-4679-A45D-9F4DCA5AB067}" type="slidenum">
              <a:rPr lang="en-US" altLang="en-US"/>
              <a:pPr eaLnBrk="1" hangingPunct="1"/>
              <a:t>36</a:t>
            </a:fld>
            <a:endParaRPr lang="en-US" altLang="en-US"/>
          </a:p>
        </p:txBody>
      </p:sp>
      <p:sp>
        <p:nvSpPr>
          <p:cNvPr id="173059" name="Rectangle 2">
            <a:extLst>
              <a:ext uri="{FF2B5EF4-FFF2-40B4-BE49-F238E27FC236}">
                <a16:creationId xmlns:a16="http://schemas.microsoft.com/office/drawing/2014/main" id="{6C7C5002-BE02-4399-98CB-486892EEA572}"/>
              </a:ext>
            </a:extLst>
          </p:cNvPr>
          <p:cNvSpPr>
            <a:spLocks noGrp="1" noRot="1" noChangeAspect="1" noChangeArrowheads="1" noTextEdit="1"/>
          </p:cNvSpPr>
          <p:nvPr>
            <p:ph type="sldImg"/>
          </p:nvPr>
        </p:nvSpPr>
        <p:spPr>
          <a:ln/>
        </p:spPr>
      </p:sp>
      <p:sp>
        <p:nvSpPr>
          <p:cNvPr id="173060" name="Rectangle 3">
            <a:extLst>
              <a:ext uri="{FF2B5EF4-FFF2-40B4-BE49-F238E27FC236}">
                <a16:creationId xmlns:a16="http://schemas.microsoft.com/office/drawing/2014/main" id="{F7CA301B-5F78-4CCB-950C-904C8434A1D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eaLnBrk="1" hangingPunct="1">
              <a:spcBef>
                <a:spcPts val="0"/>
              </a:spcBef>
              <a:spcAft>
                <a:spcPts val="600"/>
              </a:spcAft>
              <a:buFontTx/>
              <a:buChar char="•"/>
            </a:pPr>
            <a:r>
              <a:rPr lang="en-US" altLang="en-US" dirty="0">
                <a:latin typeface="Bell MT" panose="02020503060305020303" pitchFamily="18" charset="0"/>
              </a:rPr>
              <a:t>Hard clams are bivalve </a:t>
            </a:r>
            <a:r>
              <a:rPr lang="en-US" altLang="en-US" dirty="0" err="1">
                <a:latin typeface="Bell MT" panose="02020503060305020303" pitchFamily="18" charset="0"/>
              </a:rPr>
              <a:t>molluscs</a:t>
            </a:r>
            <a:r>
              <a:rPr lang="en-US" altLang="en-US" dirty="0">
                <a:latin typeface="Bell MT" panose="02020503060305020303" pitchFamily="18" charset="0"/>
              </a:rPr>
              <a:t>, which means they have two shells that are hinged. Other bivalves include razor clams, oysters, soft-shell clams, and mussels. </a:t>
            </a:r>
          </a:p>
          <a:p>
            <a:pPr marL="228600" indent="-228600" eaLnBrk="1" hangingPunct="1">
              <a:spcBef>
                <a:spcPts val="0"/>
              </a:spcBef>
              <a:spcAft>
                <a:spcPts val="600"/>
              </a:spcAft>
              <a:buFontTx/>
              <a:buChar char="•"/>
            </a:pPr>
            <a:r>
              <a:rPr lang="en-US" altLang="en-US" dirty="0">
                <a:latin typeface="Bell MT" panose="02020503060305020303" pitchFamily="18" charset="0"/>
              </a:rPr>
              <a:t>The clam moves on its single foot, which is shaped like a tongue, pulling itself through the mud or sand.</a:t>
            </a:r>
          </a:p>
          <a:p>
            <a:pPr marL="228600" indent="-228600" eaLnBrk="1" hangingPunct="1">
              <a:spcBef>
                <a:spcPts val="0"/>
              </a:spcBef>
              <a:spcAft>
                <a:spcPts val="600"/>
              </a:spcAft>
              <a:buFontTx/>
              <a:buChar char="•"/>
            </a:pPr>
            <a:r>
              <a:rPr lang="en-US" altLang="en-US" dirty="0">
                <a:latin typeface="Bell MT" panose="02020503060305020303" pitchFamily="18" charset="0"/>
              </a:rPr>
              <a:t>Bivalve shellfish are filter feeders, drawing water in through one siphon, straining out the plankton, and discharging the water through a second siphon, along with the animal’s wastes. </a:t>
            </a:r>
          </a:p>
          <a:p>
            <a:pPr marL="228600" indent="-228600" eaLnBrk="1" hangingPunct="1">
              <a:spcBef>
                <a:spcPts val="0"/>
              </a:spcBef>
              <a:spcAft>
                <a:spcPts val="600"/>
              </a:spcAft>
              <a:buFontTx/>
              <a:buChar char="•"/>
            </a:pPr>
            <a:r>
              <a:rPr lang="en-US" altLang="en-US" dirty="0">
                <a:latin typeface="Bell MT" panose="02020503060305020303" pitchFamily="18" charset="0"/>
              </a:rPr>
              <a:t>Hard clams are an important shellfish industry in Long Island Sound. They are grown on the bottom of Long Island Sound by shellfish farmers, along with oysters. Underwater shellfish farms are among the largest farms in the region</a:t>
            </a:r>
          </a:p>
          <a:p>
            <a:pPr marL="228600" indent="-228600" eaLnBrk="1" hangingPunct="1">
              <a:spcBef>
                <a:spcPts val="0"/>
              </a:spcBef>
              <a:spcAft>
                <a:spcPts val="600"/>
              </a:spcAft>
            </a:pPr>
            <a:r>
              <a:rPr lang="en-US" altLang="en-US" dirty="0">
                <a:latin typeface="Bell MT" panose="02020503060305020303" pitchFamily="18" charset="0"/>
              </a:rPr>
              <a:t>Photo: Hard clam, </a:t>
            </a:r>
            <a:r>
              <a:rPr lang="en-US" altLang="en-US" i="1" dirty="0">
                <a:latin typeface="Bell MT" panose="02020503060305020303" pitchFamily="18" charset="0"/>
              </a:rPr>
              <a:t>Mercenaria </a:t>
            </a:r>
            <a:r>
              <a:rPr lang="en-US" altLang="en-US" i="1" dirty="0" err="1">
                <a:latin typeface="Bell MT" panose="02020503060305020303" pitchFamily="18" charset="0"/>
              </a:rPr>
              <a:t>mercenaria</a:t>
            </a:r>
            <a:r>
              <a:rPr lang="en-US" altLang="en-US" dirty="0">
                <a:latin typeface="Bell MT" panose="02020503060305020303" pitchFamily="18" charset="0"/>
              </a:rPr>
              <a:t>; courtesy of Peter Auster/Robert </a:t>
            </a:r>
            <a:r>
              <a:rPr lang="en-US" altLang="en-US" dirty="0" err="1">
                <a:latin typeface="Bell MT" panose="02020503060305020303" pitchFamily="18" charset="0"/>
              </a:rPr>
              <a:t>DeGoursey</a:t>
            </a:r>
            <a:endParaRPr lang="en-US" altLang="en-US" dirty="0">
              <a:latin typeface="Bell MT" panose="02020503060305020303" pitchFamily="18"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7">
            <a:extLst>
              <a:ext uri="{FF2B5EF4-FFF2-40B4-BE49-F238E27FC236}">
                <a16:creationId xmlns:a16="http://schemas.microsoft.com/office/drawing/2014/main" id="{4DEB34DD-CDA7-4BAE-A0AD-54E33AB99DB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105980CC-14F6-4AD3-88E5-976B536A8BEC}" type="slidenum">
              <a:rPr lang="en-US" altLang="en-US"/>
              <a:pPr eaLnBrk="1" hangingPunct="1"/>
              <a:t>37</a:t>
            </a:fld>
            <a:endParaRPr lang="en-US" altLang="en-US"/>
          </a:p>
        </p:txBody>
      </p:sp>
      <p:sp>
        <p:nvSpPr>
          <p:cNvPr id="174083" name="Rectangle 2">
            <a:extLst>
              <a:ext uri="{FF2B5EF4-FFF2-40B4-BE49-F238E27FC236}">
                <a16:creationId xmlns:a16="http://schemas.microsoft.com/office/drawing/2014/main" id="{19DCDF4E-00C7-437E-885B-2B6DC7D46CF5}"/>
              </a:ext>
            </a:extLst>
          </p:cNvPr>
          <p:cNvSpPr>
            <a:spLocks noGrp="1" noRot="1" noChangeAspect="1" noChangeArrowheads="1" noTextEdit="1"/>
          </p:cNvSpPr>
          <p:nvPr>
            <p:ph type="sldImg"/>
          </p:nvPr>
        </p:nvSpPr>
        <p:spPr>
          <a:ln/>
        </p:spPr>
      </p:sp>
      <p:sp>
        <p:nvSpPr>
          <p:cNvPr id="174084" name="Rectangle 3">
            <a:extLst>
              <a:ext uri="{FF2B5EF4-FFF2-40B4-BE49-F238E27FC236}">
                <a16:creationId xmlns:a16="http://schemas.microsoft.com/office/drawing/2014/main" id="{0E2A62DC-3832-4876-B62B-B34AB1EA048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Bell MT" panose="02020503060305020303" pitchFamily="18" charset="0"/>
              </a:rPr>
              <a:t>Photo: clam siphons; courtesy of Tessa Getchis</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7">
            <a:extLst>
              <a:ext uri="{FF2B5EF4-FFF2-40B4-BE49-F238E27FC236}">
                <a16:creationId xmlns:a16="http://schemas.microsoft.com/office/drawing/2014/main" id="{5F0FEB4C-6E62-4B77-B882-D35E3B16BDC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C6457AAA-779C-4DF1-AF25-CAF908BCC21B}" type="slidenum">
              <a:rPr lang="en-US" altLang="en-US"/>
              <a:pPr eaLnBrk="1" hangingPunct="1"/>
              <a:t>38</a:t>
            </a:fld>
            <a:endParaRPr lang="en-US" altLang="en-US"/>
          </a:p>
        </p:txBody>
      </p:sp>
      <p:sp>
        <p:nvSpPr>
          <p:cNvPr id="175107" name="Rectangle 2">
            <a:extLst>
              <a:ext uri="{FF2B5EF4-FFF2-40B4-BE49-F238E27FC236}">
                <a16:creationId xmlns:a16="http://schemas.microsoft.com/office/drawing/2014/main" id="{CC3BDE9C-0123-493E-9394-3FCDFEC290BA}"/>
              </a:ext>
            </a:extLst>
          </p:cNvPr>
          <p:cNvSpPr>
            <a:spLocks noGrp="1" noRot="1" noChangeAspect="1" noChangeArrowheads="1" noTextEdit="1"/>
          </p:cNvSpPr>
          <p:nvPr>
            <p:ph type="sldImg"/>
          </p:nvPr>
        </p:nvSpPr>
        <p:spPr>
          <a:ln/>
        </p:spPr>
      </p:sp>
      <p:sp>
        <p:nvSpPr>
          <p:cNvPr id="175108" name="Rectangle 3">
            <a:extLst>
              <a:ext uri="{FF2B5EF4-FFF2-40B4-BE49-F238E27FC236}">
                <a16:creationId xmlns:a16="http://schemas.microsoft.com/office/drawing/2014/main" id="{56659404-6932-4E80-9B78-469AD4DFD1E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Bell MT" panose="02020503060305020303" pitchFamily="18" charset="0"/>
              </a:rPr>
              <a:t>Photos: Softshell clam, </a:t>
            </a:r>
            <a:r>
              <a:rPr lang="en-US" altLang="en-US" i="1" dirty="0">
                <a:latin typeface="Bell MT" panose="02020503060305020303" pitchFamily="18" charset="0"/>
              </a:rPr>
              <a:t>Mya arenaria</a:t>
            </a:r>
            <a:r>
              <a:rPr lang="en-US" altLang="en-US" dirty="0">
                <a:latin typeface="Bell MT" panose="02020503060305020303" pitchFamily="18" charset="0"/>
              </a:rPr>
              <a:t>; courtesy of Tessa Getchis</a:t>
            </a:r>
            <a:endParaRPr lang="en-US" altLang="en-US" dirty="0">
              <a:latin typeface="Arial" panose="020B0604020202020204"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a:extLst>
              <a:ext uri="{FF2B5EF4-FFF2-40B4-BE49-F238E27FC236}">
                <a16:creationId xmlns:a16="http://schemas.microsoft.com/office/drawing/2014/main" id="{28C20A00-463D-49B5-95DF-A3D210537BE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6612AF70-AD64-4ADD-BD90-2086C7329403}" type="slidenum">
              <a:rPr lang="en-US" altLang="en-US"/>
              <a:pPr eaLnBrk="1" hangingPunct="1"/>
              <a:t>39</a:t>
            </a:fld>
            <a:endParaRPr lang="en-US" altLang="en-US"/>
          </a:p>
        </p:txBody>
      </p:sp>
      <p:sp>
        <p:nvSpPr>
          <p:cNvPr id="176131" name="Rectangle 2">
            <a:extLst>
              <a:ext uri="{FF2B5EF4-FFF2-40B4-BE49-F238E27FC236}">
                <a16:creationId xmlns:a16="http://schemas.microsoft.com/office/drawing/2014/main" id="{F8EAE9FB-AE2D-4FCA-8284-18701C079B87}"/>
              </a:ext>
            </a:extLst>
          </p:cNvPr>
          <p:cNvSpPr>
            <a:spLocks noGrp="1" noRot="1" noChangeAspect="1" noChangeArrowheads="1" noTextEdit="1"/>
          </p:cNvSpPr>
          <p:nvPr>
            <p:ph type="sldImg"/>
          </p:nvPr>
        </p:nvSpPr>
        <p:spPr>
          <a:ln/>
        </p:spPr>
      </p:sp>
      <p:sp>
        <p:nvSpPr>
          <p:cNvPr id="176132" name="Rectangle 3">
            <a:extLst>
              <a:ext uri="{FF2B5EF4-FFF2-40B4-BE49-F238E27FC236}">
                <a16:creationId xmlns:a16="http://schemas.microsoft.com/office/drawing/2014/main" id="{A66FA935-A9E5-45E0-95D0-9DBCD22BCFA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eaLnBrk="1" hangingPunct="1">
              <a:spcBef>
                <a:spcPts val="0"/>
              </a:spcBef>
              <a:spcAft>
                <a:spcPts val="600"/>
              </a:spcAft>
              <a:buFontTx/>
              <a:buChar char="•"/>
            </a:pPr>
            <a:r>
              <a:rPr lang="en-US" altLang="en-US" dirty="0">
                <a:latin typeface="Bell MT" panose="02020503060305020303" pitchFamily="18" charset="0"/>
              </a:rPr>
              <a:t>With the exception of the Eastern oyster, all bivalve </a:t>
            </a:r>
            <a:r>
              <a:rPr lang="en-US" altLang="en-US" dirty="0" err="1">
                <a:latin typeface="Bell MT" panose="02020503060305020303" pitchFamily="18" charset="0"/>
              </a:rPr>
              <a:t>molluscs</a:t>
            </a:r>
            <a:r>
              <a:rPr lang="en-US" altLang="en-US" dirty="0">
                <a:latin typeface="Bell MT" panose="02020503060305020303" pitchFamily="18" charset="0"/>
              </a:rPr>
              <a:t> in Long Island Sound have a single foot, which they extend from their shells and use to pull themselves through the sand or mud</a:t>
            </a:r>
          </a:p>
          <a:p>
            <a:pPr marL="228600" indent="-228600" eaLnBrk="1" hangingPunct="1">
              <a:spcBef>
                <a:spcPts val="0"/>
              </a:spcBef>
              <a:spcAft>
                <a:spcPts val="600"/>
              </a:spcAft>
            </a:pPr>
            <a:r>
              <a:rPr lang="en-US" altLang="en-US" dirty="0">
                <a:latin typeface="Bell MT" panose="02020503060305020303" pitchFamily="18" charset="0"/>
              </a:rPr>
              <a:t>Photo: Razor Clams (juveniles), </a:t>
            </a:r>
            <a:r>
              <a:rPr lang="en-US" altLang="en-US" i="1" dirty="0" err="1">
                <a:latin typeface="Bell MT" panose="02020503060305020303" pitchFamily="18" charset="0"/>
              </a:rPr>
              <a:t>Ensis</a:t>
            </a:r>
            <a:r>
              <a:rPr lang="en-US" altLang="en-US" i="1" dirty="0">
                <a:latin typeface="Bell MT" panose="02020503060305020303" pitchFamily="18" charset="0"/>
              </a:rPr>
              <a:t> </a:t>
            </a:r>
            <a:r>
              <a:rPr lang="en-US" altLang="en-US" i="1" dirty="0" err="1">
                <a:latin typeface="Bell MT" panose="02020503060305020303" pitchFamily="18" charset="0"/>
              </a:rPr>
              <a:t>directus</a:t>
            </a:r>
            <a:r>
              <a:rPr lang="en-US" altLang="en-US" dirty="0">
                <a:latin typeface="Bell MT" panose="02020503060305020303" pitchFamily="18" charset="0"/>
              </a:rPr>
              <a:t>; Tessa Getchis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a:extLst>
              <a:ext uri="{FF2B5EF4-FFF2-40B4-BE49-F238E27FC236}">
                <a16:creationId xmlns:a16="http://schemas.microsoft.com/office/drawing/2014/main" id="{444A1089-56B4-41A2-BF26-9D09899BB8B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F34FF38F-64CF-4DCD-9AE0-F115A654F51E}" type="slidenum">
              <a:rPr lang="en-US" altLang="en-US"/>
              <a:pPr eaLnBrk="1" hangingPunct="1"/>
              <a:t>4</a:t>
            </a:fld>
            <a:endParaRPr lang="en-US" altLang="en-US"/>
          </a:p>
        </p:txBody>
      </p:sp>
      <p:sp>
        <p:nvSpPr>
          <p:cNvPr id="129027" name="Rectangle 2">
            <a:extLst>
              <a:ext uri="{FF2B5EF4-FFF2-40B4-BE49-F238E27FC236}">
                <a16:creationId xmlns:a16="http://schemas.microsoft.com/office/drawing/2014/main" id="{B9559EB5-51E9-425E-BD14-7481F17F70D5}"/>
              </a:ext>
            </a:extLst>
          </p:cNvPr>
          <p:cNvSpPr>
            <a:spLocks noGrp="1" noRot="1" noChangeAspect="1" noChangeArrowheads="1" noTextEdit="1"/>
          </p:cNvSpPr>
          <p:nvPr>
            <p:ph type="sldImg"/>
          </p:nvPr>
        </p:nvSpPr>
        <p:spPr>
          <a:ln/>
        </p:spPr>
      </p:sp>
      <p:sp>
        <p:nvSpPr>
          <p:cNvPr id="129028" name="Rectangle 3">
            <a:extLst>
              <a:ext uri="{FF2B5EF4-FFF2-40B4-BE49-F238E27FC236}">
                <a16:creationId xmlns:a16="http://schemas.microsoft.com/office/drawing/2014/main" id="{9FC5E180-9CB8-42E4-8BD6-84B07BC6290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eaLnBrk="1" hangingPunct="1">
              <a:spcBef>
                <a:spcPts val="0"/>
              </a:spcBef>
              <a:spcAft>
                <a:spcPts val="600"/>
              </a:spcAft>
              <a:buFontTx/>
              <a:buChar char="•"/>
            </a:pPr>
            <a:r>
              <a:rPr lang="en-US" altLang="en-US" dirty="0">
                <a:latin typeface="Bell MT" panose="02020503060305020303" pitchFamily="18" charset="0"/>
              </a:rPr>
              <a:t>The Sound’s salinity range averages from 20 to 30 ppt; ranging from ~ 25 ppt near the East River in the far western end to ~ 30 ppt in the eastern end near The Race; the salinity in brackish marshes ranges from 0 – 18 ppt; the salinity of the water at the mouths of the rivers as they enter the Sound can be much lower due to the influence of the fresh water</a:t>
            </a:r>
          </a:p>
          <a:p>
            <a:pPr marL="228600" indent="-228600" eaLnBrk="1" hangingPunct="1">
              <a:spcBef>
                <a:spcPts val="0"/>
              </a:spcBef>
              <a:spcAft>
                <a:spcPts val="600"/>
              </a:spcAft>
              <a:buFontTx/>
              <a:buChar char="•"/>
            </a:pPr>
            <a:r>
              <a:rPr lang="en-US" altLang="en-US" dirty="0">
                <a:latin typeface="Bell MT" panose="02020503060305020303" pitchFamily="18" charset="0"/>
              </a:rPr>
              <a:t>Water temperature ranges from about 1</a:t>
            </a:r>
            <a:r>
              <a:rPr lang="en-US" altLang="en-US" baseline="30000" dirty="0">
                <a:latin typeface="Bell MT" panose="02020503060305020303" pitchFamily="18" charset="0"/>
              </a:rPr>
              <a:t>o</a:t>
            </a:r>
            <a:r>
              <a:rPr lang="en-US" altLang="en-US" dirty="0">
                <a:latin typeface="Bell MT" panose="02020503060305020303" pitchFamily="18" charset="0"/>
              </a:rPr>
              <a:t>C in the winter to as much as 22-25</a:t>
            </a:r>
            <a:r>
              <a:rPr lang="en-US" altLang="en-US" baseline="30000" dirty="0">
                <a:latin typeface="Bell MT" panose="02020503060305020303" pitchFamily="18" charset="0"/>
              </a:rPr>
              <a:t>o</a:t>
            </a:r>
            <a:r>
              <a:rPr lang="en-US" altLang="en-US" dirty="0">
                <a:latin typeface="Bell MT" panose="02020503060305020303" pitchFamily="18" charset="0"/>
              </a:rPr>
              <a:t>C in late summer</a:t>
            </a:r>
          </a:p>
          <a:p>
            <a:pPr marL="228600" indent="-228600" eaLnBrk="1" hangingPunct="1">
              <a:spcBef>
                <a:spcPts val="0"/>
              </a:spcBef>
              <a:spcAft>
                <a:spcPts val="600"/>
              </a:spcAft>
            </a:pPr>
            <a:r>
              <a:rPr lang="en-US" altLang="en-US" dirty="0">
                <a:latin typeface="Bell MT" panose="02020503060305020303" pitchFamily="18" charset="0"/>
              </a:rPr>
              <a:t>Photo: Great Island, mouth of Connecticut River 2003 Connecticut Coastal Oblique Photos; www.lisrc.uconn.edu</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a:extLst>
              <a:ext uri="{FF2B5EF4-FFF2-40B4-BE49-F238E27FC236}">
                <a16:creationId xmlns:a16="http://schemas.microsoft.com/office/drawing/2014/main" id="{55667073-C664-4625-BFAB-306A965F3B0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E305CEFE-D980-42CD-AE1A-7D2F513D8402}" type="slidenum">
              <a:rPr lang="en-US" altLang="en-US"/>
              <a:pPr eaLnBrk="1" hangingPunct="1"/>
              <a:t>40</a:t>
            </a:fld>
            <a:endParaRPr lang="en-US" altLang="en-US"/>
          </a:p>
        </p:txBody>
      </p:sp>
      <p:sp>
        <p:nvSpPr>
          <p:cNvPr id="177155" name="Rectangle 2">
            <a:extLst>
              <a:ext uri="{FF2B5EF4-FFF2-40B4-BE49-F238E27FC236}">
                <a16:creationId xmlns:a16="http://schemas.microsoft.com/office/drawing/2014/main" id="{54EC96E6-0826-4860-A019-E38C30FDF67F}"/>
              </a:ext>
            </a:extLst>
          </p:cNvPr>
          <p:cNvSpPr>
            <a:spLocks noGrp="1" noRot="1" noChangeAspect="1" noChangeArrowheads="1" noTextEdit="1"/>
          </p:cNvSpPr>
          <p:nvPr>
            <p:ph type="sldImg"/>
          </p:nvPr>
        </p:nvSpPr>
        <p:spPr>
          <a:ln/>
        </p:spPr>
      </p:sp>
      <p:sp>
        <p:nvSpPr>
          <p:cNvPr id="177156" name="Rectangle 3">
            <a:extLst>
              <a:ext uri="{FF2B5EF4-FFF2-40B4-BE49-F238E27FC236}">
                <a16:creationId xmlns:a16="http://schemas.microsoft.com/office/drawing/2014/main" id="{BE167F20-3A5B-4449-82BD-6ADC90F31E8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eaLnBrk="1" hangingPunct="1">
              <a:spcBef>
                <a:spcPts val="0"/>
              </a:spcBef>
              <a:spcAft>
                <a:spcPts val="600"/>
              </a:spcAft>
            </a:pPr>
            <a:r>
              <a:rPr lang="en-US" altLang="en-US" dirty="0">
                <a:latin typeface="Bell MT" panose="02020503060305020303" pitchFamily="18" charset="0"/>
              </a:rPr>
              <a:t>Photo: Sand shrimp or </a:t>
            </a:r>
            <a:r>
              <a:rPr lang="en-US" altLang="en-US" dirty="0" err="1">
                <a:latin typeface="Bell MT" panose="02020503060305020303" pitchFamily="18" charset="0"/>
              </a:rPr>
              <a:t>sevenspine</a:t>
            </a:r>
            <a:r>
              <a:rPr lang="en-US" altLang="en-US" dirty="0">
                <a:latin typeface="Bell MT" panose="02020503060305020303" pitchFamily="18" charset="0"/>
              </a:rPr>
              <a:t> bay shrimp, </a:t>
            </a:r>
            <a:r>
              <a:rPr lang="en-US" altLang="en-US" i="1" dirty="0" err="1">
                <a:latin typeface="Bell MT" panose="02020503060305020303" pitchFamily="18" charset="0"/>
              </a:rPr>
              <a:t>Crangon</a:t>
            </a:r>
            <a:r>
              <a:rPr lang="en-US" altLang="en-US" i="1" dirty="0">
                <a:latin typeface="Bell MT" panose="02020503060305020303" pitchFamily="18" charset="0"/>
              </a:rPr>
              <a:t> </a:t>
            </a:r>
            <a:r>
              <a:rPr lang="en-US" altLang="en-US" i="1" dirty="0" err="1">
                <a:latin typeface="Bell MT" panose="02020503060305020303" pitchFamily="18" charset="0"/>
              </a:rPr>
              <a:t>septemspinosa</a:t>
            </a:r>
            <a:r>
              <a:rPr lang="en-US" altLang="en-US" dirty="0">
                <a:latin typeface="Bell MT" panose="02020503060305020303" pitchFamily="18" charset="0"/>
              </a:rPr>
              <a:t>; courtesy of Peter Auster/Robert </a:t>
            </a:r>
            <a:r>
              <a:rPr lang="en-US" altLang="en-US" dirty="0" err="1">
                <a:latin typeface="Bell MT" panose="02020503060305020303" pitchFamily="18" charset="0"/>
              </a:rPr>
              <a:t>DeGoursey</a:t>
            </a:r>
            <a:endParaRPr lang="en-US" altLang="en-US" dirty="0">
              <a:latin typeface="Bell MT" panose="02020503060305020303" pitchFamily="18"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7">
            <a:extLst>
              <a:ext uri="{FF2B5EF4-FFF2-40B4-BE49-F238E27FC236}">
                <a16:creationId xmlns:a16="http://schemas.microsoft.com/office/drawing/2014/main" id="{38DB6F64-788C-4012-9DEF-B30719CBE75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4965EC9-17B4-4F8D-8E9F-1039818C3EC1}" type="slidenum">
              <a:rPr lang="en-US" altLang="en-US"/>
              <a:pPr eaLnBrk="1" hangingPunct="1"/>
              <a:t>41</a:t>
            </a:fld>
            <a:endParaRPr lang="en-US" altLang="en-US"/>
          </a:p>
        </p:txBody>
      </p:sp>
      <p:sp>
        <p:nvSpPr>
          <p:cNvPr id="178179" name="Rectangle 2">
            <a:extLst>
              <a:ext uri="{FF2B5EF4-FFF2-40B4-BE49-F238E27FC236}">
                <a16:creationId xmlns:a16="http://schemas.microsoft.com/office/drawing/2014/main" id="{1B6E98A6-6BFA-4A69-8A5B-85B3F64D5177}"/>
              </a:ext>
            </a:extLst>
          </p:cNvPr>
          <p:cNvSpPr>
            <a:spLocks noGrp="1" noRot="1" noChangeAspect="1" noChangeArrowheads="1" noTextEdit="1"/>
          </p:cNvSpPr>
          <p:nvPr>
            <p:ph type="sldImg"/>
          </p:nvPr>
        </p:nvSpPr>
        <p:spPr>
          <a:ln/>
        </p:spPr>
      </p:sp>
      <p:sp>
        <p:nvSpPr>
          <p:cNvPr id="178180" name="Rectangle 3">
            <a:extLst>
              <a:ext uri="{FF2B5EF4-FFF2-40B4-BE49-F238E27FC236}">
                <a16:creationId xmlns:a16="http://schemas.microsoft.com/office/drawing/2014/main" id="{DD6D1749-5082-4927-A111-2633E82DED1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Bell MT" panose="02020503060305020303" pitchFamily="18" charset="0"/>
              </a:rPr>
              <a:t>Photo: courtesy of Tessa Getchis</a:t>
            </a:r>
            <a:endParaRPr lang="en-US" altLang="en-US" dirty="0">
              <a:latin typeface="Arial" panose="020B0604020202020204"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7">
            <a:extLst>
              <a:ext uri="{FF2B5EF4-FFF2-40B4-BE49-F238E27FC236}">
                <a16:creationId xmlns:a16="http://schemas.microsoft.com/office/drawing/2014/main" id="{991986D7-C349-424F-9463-8000C91789E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3FE6CAA1-1D38-4024-8E7C-23597931F123}" type="slidenum">
              <a:rPr lang="en-US" altLang="en-US"/>
              <a:pPr eaLnBrk="1" hangingPunct="1"/>
              <a:t>42</a:t>
            </a:fld>
            <a:endParaRPr lang="en-US" altLang="en-US"/>
          </a:p>
        </p:txBody>
      </p:sp>
      <p:sp>
        <p:nvSpPr>
          <p:cNvPr id="179203" name="Rectangle 2">
            <a:extLst>
              <a:ext uri="{FF2B5EF4-FFF2-40B4-BE49-F238E27FC236}">
                <a16:creationId xmlns:a16="http://schemas.microsoft.com/office/drawing/2014/main" id="{457675AB-39DE-48CE-9BDE-8547A7781CE2}"/>
              </a:ext>
            </a:extLst>
          </p:cNvPr>
          <p:cNvSpPr>
            <a:spLocks noGrp="1" noRot="1" noChangeAspect="1" noChangeArrowheads="1" noTextEdit="1"/>
          </p:cNvSpPr>
          <p:nvPr>
            <p:ph type="sldImg"/>
          </p:nvPr>
        </p:nvSpPr>
        <p:spPr>
          <a:ln/>
        </p:spPr>
      </p:sp>
      <p:sp>
        <p:nvSpPr>
          <p:cNvPr id="179204" name="Rectangle 3">
            <a:extLst>
              <a:ext uri="{FF2B5EF4-FFF2-40B4-BE49-F238E27FC236}">
                <a16:creationId xmlns:a16="http://schemas.microsoft.com/office/drawing/2014/main" id="{1498D0FC-06D2-4C2A-AA96-C30CA147A68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eaLnBrk="1" hangingPunct="1">
              <a:spcBef>
                <a:spcPts val="0"/>
              </a:spcBef>
              <a:spcAft>
                <a:spcPts val="600"/>
              </a:spcAft>
              <a:buFontTx/>
              <a:buChar char="•"/>
            </a:pPr>
            <a:r>
              <a:rPr lang="en-US" altLang="en-US" dirty="0">
                <a:latin typeface="Bell MT" panose="02020503060305020303" pitchFamily="18" charset="0"/>
              </a:rPr>
              <a:t>Eelgrass and widgeon grass are the only completely submerged vascular plants (plants with true roots, stems, and seeds) occurring in Long Island Sound; they are sometimes referred to as submerged aquatic vegetation (SAV)</a:t>
            </a:r>
          </a:p>
          <a:p>
            <a:pPr marL="228600" indent="-228600" eaLnBrk="1" hangingPunct="1">
              <a:spcBef>
                <a:spcPts val="0"/>
              </a:spcBef>
              <a:spcAft>
                <a:spcPts val="600"/>
              </a:spcAft>
              <a:buFontTx/>
              <a:buChar char="•"/>
            </a:pPr>
            <a:r>
              <a:rPr lang="en-US" altLang="en-US" dirty="0">
                <a:latin typeface="Bell MT" panose="02020503060305020303" pitchFamily="18" charset="0"/>
              </a:rPr>
              <a:t>These plants stabilize soft sediments and are critical to many animals.</a:t>
            </a:r>
          </a:p>
          <a:p>
            <a:pPr marL="228600" indent="-228600" eaLnBrk="1" hangingPunct="1">
              <a:spcBef>
                <a:spcPts val="0"/>
              </a:spcBef>
              <a:spcAft>
                <a:spcPts val="600"/>
              </a:spcAft>
            </a:pPr>
            <a:r>
              <a:rPr lang="en-US" altLang="en-US" dirty="0">
                <a:latin typeface="Bell MT" panose="02020503060305020303" pitchFamily="18" charset="0"/>
              </a:rPr>
              <a:t>Photo: Eelgrass roots, </a:t>
            </a:r>
            <a:r>
              <a:rPr lang="en-US" altLang="en-US" i="1" dirty="0">
                <a:latin typeface="Bell MT" panose="02020503060305020303" pitchFamily="18" charset="0"/>
              </a:rPr>
              <a:t>Zostera marina</a:t>
            </a:r>
            <a:r>
              <a:rPr lang="en-US" altLang="en-US" dirty="0">
                <a:latin typeface="Bell MT" panose="02020503060305020303" pitchFamily="18" charset="0"/>
              </a:rPr>
              <a:t>; courtesy of Tessa Getchis</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7">
            <a:extLst>
              <a:ext uri="{FF2B5EF4-FFF2-40B4-BE49-F238E27FC236}">
                <a16:creationId xmlns:a16="http://schemas.microsoft.com/office/drawing/2014/main" id="{AF7E4EC4-97E9-4DF5-987C-401372ACCB0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B6F6CB7E-F5C7-467C-ACE5-168FE877884D}" type="slidenum">
              <a:rPr lang="en-US" altLang="en-US"/>
              <a:pPr eaLnBrk="1" hangingPunct="1"/>
              <a:t>43</a:t>
            </a:fld>
            <a:endParaRPr lang="en-US" altLang="en-US"/>
          </a:p>
        </p:txBody>
      </p:sp>
      <p:sp>
        <p:nvSpPr>
          <p:cNvPr id="180227" name="Rectangle 2">
            <a:extLst>
              <a:ext uri="{FF2B5EF4-FFF2-40B4-BE49-F238E27FC236}">
                <a16:creationId xmlns:a16="http://schemas.microsoft.com/office/drawing/2014/main" id="{98C2A954-E3D8-4C78-99E4-47991612F35A}"/>
              </a:ext>
            </a:extLst>
          </p:cNvPr>
          <p:cNvSpPr>
            <a:spLocks noGrp="1" noRot="1" noChangeAspect="1" noChangeArrowheads="1" noTextEdit="1"/>
          </p:cNvSpPr>
          <p:nvPr>
            <p:ph type="sldImg"/>
          </p:nvPr>
        </p:nvSpPr>
        <p:spPr>
          <a:ln/>
        </p:spPr>
      </p:sp>
      <p:sp>
        <p:nvSpPr>
          <p:cNvPr id="180228" name="Rectangle 3">
            <a:extLst>
              <a:ext uri="{FF2B5EF4-FFF2-40B4-BE49-F238E27FC236}">
                <a16:creationId xmlns:a16="http://schemas.microsoft.com/office/drawing/2014/main" id="{1D44EF14-34DC-42EA-B25B-719C0B977CB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eaLnBrk="1" hangingPunct="1">
              <a:spcBef>
                <a:spcPts val="0"/>
              </a:spcBef>
              <a:spcAft>
                <a:spcPts val="600"/>
              </a:spcAft>
            </a:pPr>
            <a:r>
              <a:rPr lang="en-US" altLang="en-US" dirty="0">
                <a:latin typeface="Bell MT" panose="02020503060305020303" pitchFamily="18" charset="0"/>
              </a:rPr>
              <a:t>Photos: (left) Juvenile bay scallops, </a:t>
            </a:r>
            <a:r>
              <a:rPr lang="en-US" altLang="en-US" i="1" dirty="0" err="1">
                <a:latin typeface="Bell MT" panose="02020503060305020303" pitchFamily="18" charset="0"/>
              </a:rPr>
              <a:t>Aequipecten</a:t>
            </a:r>
            <a:r>
              <a:rPr lang="en-US" altLang="en-US" i="1" dirty="0">
                <a:latin typeface="Bell MT" panose="02020503060305020303" pitchFamily="18" charset="0"/>
              </a:rPr>
              <a:t> </a:t>
            </a:r>
            <a:r>
              <a:rPr lang="en-US" altLang="en-US" i="1" dirty="0" err="1">
                <a:latin typeface="Bell MT" panose="02020503060305020303" pitchFamily="18" charset="0"/>
              </a:rPr>
              <a:t>irradians</a:t>
            </a:r>
            <a:r>
              <a:rPr lang="en-US" altLang="en-US" i="1" dirty="0">
                <a:latin typeface="Bell MT" panose="02020503060305020303" pitchFamily="18" charset="0"/>
              </a:rPr>
              <a:t>,</a:t>
            </a:r>
            <a:r>
              <a:rPr lang="en-US" altLang="en-US" dirty="0">
                <a:latin typeface="Bell MT" panose="02020503060305020303" pitchFamily="18" charset="0"/>
              </a:rPr>
              <a:t> on eelgrass blade, </a:t>
            </a:r>
            <a:r>
              <a:rPr lang="en-US" altLang="en-US" i="1" dirty="0">
                <a:latin typeface="Bell MT" panose="02020503060305020303" pitchFamily="18" charset="0"/>
              </a:rPr>
              <a:t>Zostera marina</a:t>
            </a:r>
            <a:r>
              <a:rPr lang="en-US" altLang="en-US" dirty="0">
                <a:latin typeface="Bell MT" panose="02020503060305020303" pitchFamily="18" charset="0"/>
              </a:rPr>
              <a:t>; courtesy of Peter Auster/Robert </a:t>
            </a:r>
            <a:r>
              <a:rPr lang="en-US" altLang="en-US" dirty="0" err="1">
                <a:latin typeface="Bell MT" panose="02020503060305020303" pitchFamily="18" charset="0"/>
              </a:rPr>
              <a:t>DeGoursey</a:t>
            </a:r>
            <a:r>
              <a:rPr lang="en-US" altLang="en-US" dirty="0">
                <a:latin typeface="Bell MT" panose="02020503060305020303" pitchFamily="18" charset="0"/>
              </a:rPr>
              <a:t>; (right) Bay scallop, </a:t>
            </a:r>
            <a:r>
              <a:rPr lang="en-US" altLang="en-US" i="1" dirty="0" err="1">
                <a:latin typeface="Bell MT" panose="02020503060305020303" pitchFamily="18" charset="0"/>
              </a:rPr>
              <a:t>Aequipecten</a:t>
            </a:r>
            <a:r>
              <a:rPr lang="en-US" altLang="en-US" i="1" dirty="0">
                <a:latin typeface="Bell MT" panose="02020503060305020303" pitchFamily="18" charset="0"/>
              </a:rPr>
              <a:t> </a:t>
            </a:r>
            <a:r>
              <a:rPr lang="en-US" altLang="en-US" i="1" dirty="0" err="1">
                <a:latin typeface="Bell MT" panose="02020503060305020303" pitchFamily="18" charset="0"/>
              </a:rPr>
              <a:t>irradians</a:t>
            </a:r>
            <a:r>
              <a:rPr lang="en-US" altLang="en-US" i="1" dirty="0">
                <a:latin typeface="Bell MT" panose="02020503060305020303" pitchFamily="18" charset="0"/>
              </a:rPr>
              <a:t>; </a:t>
            </a:r>
            <a:r>
              <a:rPr lang="en-US" altLang="en-US" i="0" dirty="0">
                <a:latin typeface="Bell MT" panose="02020503060305020303" pitchFamily="18" charset="0"/>
              </a:rPr>
              <a:t>courtesy of Robert </a:t>
            </a:r>
            <a:r>
              <a:rPr lang="en-US" altLang="en-US" i="0" dirty="0" err="1">
                <a:latin typeface="Bell MT" panose="02020503060305020303" pitchFamily="18" charset="0"/>
              </a:rPr>
              <a:t>Bachand</a:t>
            </a:r>
            <a:endParaRPr lang="en-US" altLang="en-US" i="0" dirty="0">
              <a:latin typeface="Bell MT" panose="02020503060305020303" pitchFamily="18"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7">
            <a:extLst>
              <a:ext uri="{FF2B5EF4-FFF2-40B4-BE49-F238E27FC236}">
                <a16:creationId xmlns:a16="http://schemas.microsoft.com/office/drawing/2014/main" id="{BCC8D0D9-34EF-47A1-996C-30803E2769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58AAE903-C9CB-4E93-8226-DB3D2FFD6DAB}" type="slidenum">
              <a:rPr lang="en-US" altLang="en-US"/>
              <a:pPr eaLnBrk="1" hangingPunct="1"/>
              <a:t>44</a:t>
            </a:fld>
            <a:endParaRPr lang="en-US" altLang="en-US"/>
          </a:p>
        </p:txBody>
      </p:sp>
      <p:sp>
        <p:nvSpPr>
          <p:cNvPr id="181251" name="Rectangle 2">
            <a:extLst>
              <a:ext uri="{FF2B5EF4-FFF2-40B4-BE49-F238E27FC236}">
                <a16:creationId xmlns:a16="http://schemas.microsoft.com/office/drawing/2014/main" id="{629F08F7-96EF-40F3-B5A2-506B2B81DCB2}"/>
              </a:ext>
            </a:extLst>
          </p:cNvPr>
          <p:cNvSpPr>
            <a:spLocks noGrp="1" noRot="1" noChangeAspect="1" noChangeArrowheads="1" noTextEdit="1"/>
          </p:cNvSpPr>
          <p:nvPr>
            <p:ph type="sldImg"/>
          </p:nvPr>
        </p:nvSpPr>
        <p:spPr>
          <a:ln/>
        </p:spPr>
      </p:sp>
      <p:sp>
        <p:nvSpPr>
          <p:cNvPr id="181252" name="Rectangle 3">
            <a:extLst>
              <a:ext uri="{FF2B5EF4-FFF2-40B4-BE49-F238E27FC236}">
                <a16:creationId xmlns:a16="http://schemas.microsoft.com/office/drawing/2014/main" id="{59AB82EC-6F14-407C-B7CB-58805A01B45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eaLnBrk="1" hangingPunct="1">
              <a:spcBef>
                <a:spcPts val="0"/>
              </a:spcBef>
              <a:spcAft>
                <a:spcPts val="600"/>
              </a:spcAft>
            </a:pPr>
            <a:r>
              <a:rPr lang="en-US" altLang="en-US" dirty="0">
                <a:latin typeface="Bell MT" panose="02020503060305020303" pitchFamily="18" charset="0"/>
              </a:rPr>
              <a:t>Photos: (left) </a:t>
            </a:r>
            <a:r>
              <a:rPr lang="en-US" altLang="en-US" dirty="0" err="1">
                <a:latin typeface="Bell MT" panose="02020503060305020303" pitchFamily="18" charset="0"/>
              </a:rPr>
              <a:t>Daggerblade</a:t>
            </a:r>
            <a:r>
              <a:rPr lang="en-US" altLang="en-US" dirty="0">
                <a:latin typeface="Bell MT" panose="02020503060305020303" pitchFamily="18" charset="0"/>
              </a:rPr>
              <a:t> shrimp carrying eggs, </a:t>
            </a:r>
            <a:r>
              <a:rPr lang="en-US" altLang="en-US" i="1" dirty="0" err="1">
                <a:latin typeface="Bell MT" panose="02020503060305020303" pitchFamily="18" charset="0"/>
              </a:rPr>
              <a:t>Palaemonetes</a:t>
            </a:r>
            <a:r>
              <a:rPr lang="en-US" altLang="en-US" i="1" dirty="0">
                <a:latin typeface="Bell MT" panose="02020503060305020303" pitchFamily="18" charset="0"/>
              </a:rPr>
              <a:t> pugio; </a:t>
            </a:r>
            <a:r>
              <a:rPr lang="en-US" altLang="en-US" i="0" dirty="0">
                <a:latin typeface="Bell MT" panose="02020503060305020303" pitchFamily="18" charset="0"/>
              </a:rPr>
              <a:t>(right) Grass shrimp, </a:t>
            </a:r>
            <a:r>
              <a:rPr lang="en-US" altLang="en-US" i="1" dirty="0" err="1">
                <a:latin typeface="Bell MT" panose="02020503060305020303" pitchFamily="18" charset="0"/>
              </a:rPr>
              <a:t>Palaemonetes</a:t>
            </a:r>
            <a:r>
              <a:rPr lang="en-US" altLang="en-US" i="1" dirty="0">
                <a:latin typeface="Bell MT" panose="02020503060305020303" pitchFamily="18" charset="0"/>
              </a:rPr>
              <a:t> vulgaris</a:t>
            </a:r>
            <a:r>
              <a:rPr lang="en-US" altLang="en-US" i="0" dirty="0">
                <a:latin typeface="Bell MT" panose="02020503060305020303" pitchFamily="18" charset="0"/>
              </a:rPr>
              <a:t>, courtesy of Robert </a:t>
            </a:r>
            <a:r>
              <a:rPr lang="en-US" altLang="en-US" i="0" dirty="0" err="1">
                <a:latin typeface="Bell MT" panose="02020503060305020303" pitchFamily="18" charset="0"/>
              </a:rPr>
              <a:t>Bachand</a:t>
            </a:r>
            <a:endParaRPr lang="en-US" altLang="en-US" dirty="0">
              <a:latin typeface="Bell MT" panose="02020503060305020303" pitchFamily="18"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a:extLst>
              <a:ext uri="{FF2B5EF4-FFF2-40B4-BE49-F238E27FC236}">
                <a16:creationId xmlns:a16="http://schemas.microsoft.com/office/drawing/2014/main" id="{7A58D5B6-5B6C-4F85-B80F-31C32E9E5C5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FDB37A55-F71D-4583-9967-4570257959A1}" type="slidenum">
              <a:rPr lang="en-US" altLang="en-US"/>
              <a:pPr eaLnBrk="1" hangingPunct="1"/>
              <a:t>45</a:t>
            </a:fld>
            <a:endParaRPr lang="en-US" altLang="en-US"/>
          </a:p>
        </p:txBody>
      </p:sp>
      <p:sp>
        <p:nvSpPr>
          <p:cNvPr id="182275" name="Rectangle 2">
            <a:extLst>
              <a:ext uri="{FF2B5EF4-FFF2-40B4-BE49-F238E27FC236}">
                <a16:creationId xmlns:a16="http://schemas.microsoft.com/office/drawing/2014/main" id="{DC490B57-5A06-4AEE-9518-F4613F15F645}"/>
              </a:ext>
            </a:extLst>
          </p:cNvPr>
          <p:cNvSpPr>
            <a:spLocks noGrp="1" noRot="1" noChangeAspect="1" noChangeArrowheads="1" noTextEdit="1"/>
          </p:cNvSpPr>
          <p:nvPr>
            <p:ph type="sldImg"/>
          </p:nvPr>
        </p:nvSpPr>
        <p:spPr>
          <a:ln/>
        </p:spPr>
      </p:sp>
      <p:sp>
        <p:nvSpPr>
          <p:cNvPr id="182276" name="Rectangle 3">
            <a:extLst>
              <a:ext uri="{FF2B5EF4-FFF2-40B4-BE49-F238E27FC236}">
                <a16:creationId xmlns:a16="http://schemas.microsoft.com/office/drawing/2014/main" id="{C1C3A0A8-DC55-4656-8159-E4B19AA3641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eaLnBrk="1" hangingPunct="1">
              <a:spcBef>
                <a:spcPts val="0"/>
              </a:spcBef>
              <a:spcAft>
                <a:spcPts val="600"/>
              </a:spcAft>
              <a:buFontTx/>
              <a:buChar char="•"/>
            </a:pPr>
            <a:r>
              <a:rPr lang="en-US" altLang="en-US" dirty="0">
                <a:latin typeface="Bell MT" panose="02020503060305020303" pitchFamily="18" charset="0"/>
              </a:rPr>
              <a:t>Many species of waterfowl feed directly on eelgrass, including the non-native mute swan, Canada geese, and brant (a close relative of Canada geese)</a:t>
            </a:r>
          </a:p>
          <a:p>
            <a:pPr marL="228600" indent="-228600" eaLnBrk="1" hangingPunct="1">
              <a:spcBef>
                <a:spcPts val="0"/>
              </a:spcBef>
              <a:spcAft>
                <a:spcPts val="600"/>
              </a:spcAft>
              <a:buFontTx/>
              <a:buChar char="•"/>
            </a:pPr>
            <a:r>
              <a:rPr lang="en-US" altLang="en-US" dirty="0">
                <a:latin typeface="Bell MT" panose="02020503060305020303" pitchFamily="18" charset="0"/>
              </a:rPr>
              <a:t>Mute swans were brought to Long Island, New York in 1912 from Europe, and are now extremely common </a:t>
            </a:r>
          </a:p>
          <a:p>
            <a:pPr marL="228600" indent="-228600" eaLnBrk="1" hangingPunct="1">
              <a:spcBef>
                <a:spcPts val="0"/>
              </a:spcBef>
              <a:spcAft>
                <a:spcPts val="600"/>
              </a:spcAft>
              <a:buFontTx/>
              <a:buChar char="•"/>
            </a:pPr>
            <a:r>
              <a:rPr lang="en-US" altLang="en-US" dirty="0">
                <a:latin typeface="Bell MT" panose="02020503060305020303" pitchFamily="18" charset="0"/>
              </a:rPr>
              <a:t>These swans are very strong, and territorial, protective of their nests and young; they can be distinguished from native swan species by their orange-yellow bill</a:t>
            </a:r>
          </a:p>
          <a:p>
            <a:pPr marL="228600" indent="-228600" eaLnBrk="1" hangingPunct="1">
              <a:spcBef>
                <a:spcPts val="0"/>
              </a:spcBef>
              <a:spcAft>
                <a:spcPts val="600"/>
              </a:spcAft>
            </a:pPr>
            <a:r>
              <a:rPr lang="en-US" altLang="en-US" dirty="0">
                <a:latin typeface="Bell MT" panose="02020503060305020303" pitchFamily="18" charset="0"/>
              </a:rPr>
              <a:t>Photo: Mute swan, </a:t>
            </a:r>
            <a:r>
              <a:rPr lang="en-US" altLang="en-US" i="1" dirty="0">
                <a:latin typeface="Bell MT" panose="02020503060305020303" pitchFamily="18" charset="0"/>
              </a:rPr>
              <a:t>Cygnus </a:t>
            </a:r>
            <a:r>
              <a:rPr lang="en-US" altLang="en-US" i="1" dirty="0" err="1">
                <a:latin typeface="Bell MT" panose="02020503060305020303" pitchFamily="18" charset="0"/>
              </a:rPr>
              <a:t>olor</a:t>
            </a:r>
            <a:r>
              <a:rPr lang="en-US" altLang="en-US" i="1" dirty="0">
                <a:latin typeface="Bell MT" panose="02020503060305020303" pitchFamily="18" charset="0"/>
              </a:rPr>
              <a:t>; </a:t>
            </a:r>
            <a:r>
              <a:rPr lang="en-US" altLang="en-US" dirty="0">
                <a:latin typeface="Bell MT" panose="02020503060305020303" pitchFamily="18" charset="0"/>
              </a:rPr>
              <a:t>courtesy of Tessa Getchis</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a:extLst>
              <a:ext uri="{FF2B5EF4-FFF2-40B4-BE49-F238E27FC236}">
                <a16:creationId xmlns:a16="http://schemas.microsoft.com/office/drawing/2014/main" id="{5AA713CD-3AE4-4745-9BEA-0DBF610822B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542FC767-81B3-48A4-85E2-6C72ADE122FB}" type="slidenum">
              <a:rPr lang="en-US" altLang="en-US"/>
              <a:pPr eaLnBrk="1" hangingPunct="1"/>
              <a:t>46</a:t>
            </a:fld>
            <a:endParaRPr lang="en-US" altLang="en-US"/>
          </a:p>
        </p:txBody>
      </p:sp>
      <p:sp>
        <p:nvSpPr>
          <p:cNvPr id="183299" name="Rectangle 2">
            <a:extLst>
              <a:ext uri="{FF2B5EF4-FFF2-40B4-BE49-F238E27FC236}">
                <a16:creationId xmlns:a16="http://schemas.microsoft.com/office/drawing/2014/main" id="{09979156-FA5B-4401-B3B7-8E8E1B490171}"/>
              </a:ext>
            </a:extLst>
          </p:cNvPr>
          <p:cNvSpPr>
            <a:spLocks noGrp="1" noRot="1" noChangeAspect="1" noChangeArrowheads="1" noTextEdit="1"/>
          </p:cNvSpPr>
          <p:nvPr>
            <p:ph type="sldImg"/>
          </p:nvPr>
        </p:nvSpPr>
        <p:spPr>
          <a:ln/>
        </p:spPr>
      </p:sp>
      <p:sp>
        <p:nvSpPr>
          <p:cNvPr id="183300" name="Rectangle 3">
            <a:extLst>
              <a:ext uri="{FF2B5EF4-FFF2-40B4-BE49-F238E27FC236}">
                <a16:creationId xmlns:a16="http://schemas.microsoft.com/office/drawing/2014/main" id="{C1BD2978-3A24-47D7-9B49-71C4D403CF7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eaLnBrk="1" hangingPunct="1">
              <a:spcBef>
                <a:spcPts val="0"/>
              </a:spcBef>
              <a:spcAft>
                <a:spcPts val="600"/>
              </a:spcAft>
              <a:buFontTx/>
              <a:buChar char="•"/>
            </a:pPr>
            <a:r>
              <a:rPr lang="en-US" altLang="en-US" dirty="0">
                <a:latin typeface="Bell MT" panose="02020503060305020303" pitchFamily="18" charset="0"/>
              </a:rPr>
              <a:t>There are both resident and migratory populations of Canada geese around the Sound</a:t>
            </a:r>
          </a:p>
          <a:p>
            <a:pPr marL="228600" indent="-228600" eaLnBrk="1" hangingPunct="1">
              <a:spcBef>
                <a:spcPts val="0"/>
              </a:spcBef>
              <a:spcAft>
                <a:spcPts val="600"/>
              </a:spcAft>
              <a:buFontTx/>
              <a:buChar char="•"/>
            </a:pPr>
            <a:r>
              <a:rPr lang="en-US" altLang="en-US" dirty="0">
                <a:latin typeface="Bell MT" panose="02020503060305020303" pitchFamily="18" charset="0"/>
              </a:rPr>
              <a:t>In some places, these waterfowl have become so numerous that they are a nuisance. Canada geese graze on seaweeds, eelgrass, golf courses, and lawns</a:t>
            </a:r>
          </a:p>
          <a:p>
            <a:pPr marL="228600" indent="-228600" eaLnBrk="1" hangingPunct="1">
              <a:spcBef>
                <a:spcPts val="0"/>
              </a:spcBef>
              <a:spcAft>
                <a:spcPts val="600"/>
              </a:spcAft>
              <a:buFontTx/>
              <a:buChar char="•"/>
            </a:pPr>
            <a:r>
              <a:rPr lang="en-US" altLang="en-US" dirty="0">
                <a:latin typeface="Bell MT" panose="02020503060305020303" pitchFamily="18" charset="0"/>
              </a:rPr>
              <a:t>Males and females look alike.</a:t>
            </a:r>
          </a:p>
          <a:p>
            <a:pPr marL="228600" indent="-228600" eaLnBrk="1" hangingPunct="1">
              <a:spcBef>
                <a:spcPts val="0"/>
              </a:spcBef>
              <a:spcAft>
                <a:spcPts val="600"/>
              </a:spcAft>
            </a:pPr>
            <a:r>
              <a:rPr lang="en-US" altLang="en-US" dirty="0">
                <a:latin typeface="Bell MT" panose="02020503060305020303" pitchFamily="18" charset="0"/>
              </a:rPr>
              <a:t>Photo: Canada goose, </a:t>
            </a:r>
            <a:r>
              <a:rPr lang="en-US" altLang="en-US" i="1" dirty="0">
                <a:latin typeface="Bell MT" panose="02020503060305020303" pitchFamily="18" charset="0"/>
              </a:rPr>
              <a:t>Branta canadensis</a:t>
            </a:r>
            <a:r>
              <a:rPr lang="en-US" altLang="en-US" dirty="0">
                <a:latin typeface="Bell MT" panose="02020503060305020303" pitchFamily="18" charset="0"/>
              </a:rPr>
              <a:t>; courtesy of Thomas Morris</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a:extLst>
              <a:ext uri="{FF2B5EF4-FFF2-40B4-BE49-F238E27FC236}">
                <a16:creationId xmlns:a16="http://schemas.microsoft.com/office/drawing/2014/main" id="{ABBF81AC-002B-4C36-AF2D-229E277751A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BD10FB34-7099-4B6F-89FB-518CD645A086}" type="slidenum">
              <a:rPr lang="en-US" altLang="en-US"/>
              <a:pPr eaLnBrk="1" hangingPunct="1"/>
              <a:t>47</a:t>
            </a:fld>
            <a:endParaRPr lang="en-US" altLang="en-US"/>
          </a:p>
        </p:txBody>
      </p:sp>
      <p:sp>
        <p:nvSpPr>
          <p:cNvPr id="153603" name="Rectangle 2">
            <a:extLst>
              <a:ext uri="{FF2B5EF4-FFF2-40B4-BE49-F238E27FC236}">
                <a16:creationId xmlns:a16="http://schemas.microsoft.com/office/drawing/2014/main" id="{7FC348F2-29A4-4B7E-A43E-22A7B0FC231B}"/>
              </a:ext>
            </a:extLst>
          </p:cNvPr>
          <p:cNvSpPr>
            <a:spLocks noGrp="1" noRot="1" noChangeAspect="1" noChangeArrowheads="1" noTextEdit="1"/>
          </p:cNvSpPr>
          <p:nvPr>
            <p:ph type="sldImg"/>
          </p:nvPr>
        </p:nvSpPr>
        <p:spPr>
          <a:ln/>
        </p:spPr>
      </p:sp>
      <p:sp>
        <p:nvSpPr>
          <p:cNvPr id="153604" name="Rectangle 3">
            <a:extLst>
              <a:ext uri="{FF2B5EF4-FFF2-40B4-BE49-F238E27FC236}">
                <a16:creationId xmlns:a16="http://schemas.microsoft.com/office/drawing/2014/main" id="{8C2388C1-D923-480D-AC1A-1802CD474F3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eaLnBrk="1" hangingPunct="1">
              <a:spcBef>
                <a:spcPts val="0"/>
              </a:spcBef>
              <a:spcAft>
                <a:spcPts val="600"/>
              </a:spcAft>
            </a:pPr>
            <a:r>
              <a:rPr lang="en-US" altLang="en-US" dirty="0">
                <a:latin typeface="Bell MT" panose="02020503060305020303" pitchFamily="18" charset="0"/>
              </a:rPr>
              <a:t>Photo: Sandy beach at </a:t>
            </a:r>
            <a:r>
              <a:rPr lang="en-US" altLang="en-US" dirty="0" err="1">
                <a:latin typeface="Bell MT" panose="02020503060305020303" pitchFamily="18" charset="0"/>
              </a:rPr>
              <a:t>Hammonassett</a:t>
            </a:r>
            <a:r>
              <a:rPr lang="en-US" altLang="en-US" dirty="0">
                <a:latin typeface="Bell MT" panose="02020503060305020303" pitchFamily="18" charset="0"/>
              </a:rPr>
              <a:t> State Park, Madison, CT: courtesy of Judy Benson</a:t>
            </a:r>
            <a:endParaRPr lang="en-US" altLang="en-US" dirty="0">
              <a:latin typeface="Arial" panose="020B0604020202020204" pitchFamily="34"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a:extLst>
              <a:ext uri="{FF2B5EF4-FFF2-40B4-BE49-F238E27FC236}">
                <a16:creationId xmlns:a16="http://schemas.microsoft.com/office/drawing/2014/main" id="{CC2B30C3-FDF3-4FB4-AFF9-EA7EAAFF5B1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35BCD1D8-3A90-47A4-97BC-3025BE1AE3EC}" type="slidenum">
              <a:rPr lang="en-US" altLang="en-US"/>
              <a:pPr eaLnBrk="1" hangingPunct="1"/>
              <a:t>48</a:t>
            </a:fld>
            <a:endParaRPr lang="en-US" altLang="en-US"/>
          </a:p>
        </p:txBody>
      </p:sp>
      <p:sp>
        <p:nvSpPr>
          <p:cNvPr id="154627" name="Rectangle 2">
            <a:extLst>
              <a:ext uri="{FF2B5EF4-FFF2-40B4-BE49-F238E27FC236}">
                <a16:creationId xmlns:a16="http://schemas.microsoft.com/office/drawing/2014/main" id="{72C9BCB8-E7FA-4FF2-80E1-5026CB0CCE73}"/>
              </a:ext>
            </a:extLst>
          </p:cNvPr>
          <p:cNvSpPr>
            <a:spLocks noGrp="1" noRot="1" noChangeAspect="1" noChangeArrowheads="1" noTextEdit="1"/>
          </p:cNvSpPr>
          <p:nvPr>
            <p:ph type="sldImg"/>
          </p:nvPr>
        </p:nvSpPr>
        <p:spPr>
          <a:ln/>
        </p:spPr>
      </p:sp>
      <p:sp>
        <p:nvSpPr>
          <p:cNvPr id="154628" name="Rectangle 3">
            <a:extLst>
              <a:ext uri="{FF2B5EF4-FFF2-40B4-BE49-F238E27FC236}">
                <a16:creationId xmlns:a16="http://schemas.microsoft.com/office/drawing/2014/main" id="{2C1F74CA-3389-428C-AFD7-43D68D66443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eaLnBrk="1" hangingPunct="1">
              <a:spcBef>
                <a:spcPts val="0"/>
              </a:spcBef>
              <a:spcAft>
                <a:spcPts val="600"/>
              </a:spcAft>
            </a:pPr>
            <a:r>
              <a:rPr lang="en-US" dirty="0">
                <a:solidFill>
                  <a:srgbClr val="0A0A0A"/>
                </a:solidFill>
                <a:latin typeface="Bell MT" panose="02020503060305020303" pitchFamily="18" charset="0"/>
              </a:rPr>
              <a:t>W</a:t>
            </a:r>
            <a:r>
              <a:rPr lang="en-US" b="0" i="0" dirty="0">
                <a:solidFill>
                  <a:srgbClr val="0A0A0A"/>
                </a:solidFill>
                <a:effectLst/>
                <a:latin typeface="Bell MT" panose="02020503060305020303" pitchFamily="18" charset="0"/>
              </a:rPr>
              <a:t>aves and wind sort the grains of beach sand by size. Where waves are larger, mostly pebbles or shells may be deposited, whereas smaller waves will deposit sand, largely comprised of quartz. Note the reddish band - the red sand is garnet. Sometimes you may see a black band of sand, which is magnetite, which will cling to a magnet.</a:t>
            </a:r>
          </a:p>
          <a:p>
            <a:pPr marL="228600" indent="-228600" eaLnBrk="1" hangingPunct="1">
              <a:spcBef>
                <a:spcPts val="0"/>
              </a:spcBef>
              <a:spcAft>
                <a:spcPts val="600"/>
              </a:spcAft>
            </a:pPr>
            <a:r>
              <a:rPr lang="en-US" altLang="en-US" dirty="0">
                <a:latin typeface="Bell MT" panose="02020503060305020303" pitchFamily="18" charset="0"/>
              </a:rPr>
              <a:t>Photo: Sandy beach, Fenwick, CT; courtesy of Nancy Balcom</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spcBef>
                <a:spcPts val="0"/>
              </a:spcBef>
              <a:spcAft>
                <a:spcPts val="600"/>
              </a:spcAft>
              <a:buFont typeface="Arial" panose="020B0604020202020204" pitchFamily="34" charset="0"/>
              <a:buChar char="•"/>
            </a:pPr>
            <a:r>
              <a:rPr lang="en-US" altLang="en-US" dirty="0">
                <a:latin typeface="Bell MT" panose="02020503060305020303" pitchFamily="18" charset="0"/>
              </a:rPr>
              <a:t>Atlantic </a:t>
            </a:r>
            <a:r>
              <a:rPr lang="en-US" altLang="en-US" dirty="0" err="1">
                <a:latin typeface="Bell MT" panose="02020503060305020303" pitchFamily="18" charset="0"/>
              </a:rPr>
              <a:t>slippersnails</a:t>
            </a:r>
            <a:r>
              <a:rPr lang="en-US" altLang="en-US" dirty="0">
                <a:latin typeface="Bell MT" panose="02020503060305020303" pitchFamily="18" charset="0"/>
              </a:rPr>
              <a:t> are hermaphroditic (they can change sex); they form stacks with females at the bottom, males at the top, and hermaphrodites in between</a:t>
            </a:r>
          </a:p>
          <a:p>
            <a:pPr marL="228600" indent="-228600">
              <a:spcBef>
                <a:spcPts val="0"/>
              </a:spcBef>
              <a:spcAft>
                <a:spcPts val="600"/>
              </a:spcAft>
            </a:pPr>
            <a:r>
              <a:rPr lang="en-US" dirty="0">
                <a:latin typeface="Bell MT" panose="02020503060305020303" pitchFamily="18" charset="0"/>
              </a:rPr>
              <a:t>Photos: red sand and slipper shells on sandy beaches; </a:t>
            </a:r>
            <a:r>
              <a:rPr lang="en-US" altLang="en-US" dirty="0">
                <a:latin typeface="Bell MT" panose="02020503060305020303" pitchFamily="18" charset="0"/>
              </a:rPr>
              <a:t>courtesy of </a:t>
            </a:r>
            <a:r>
              <a:rPr lang="en-US" dirty="0">
                <a:latin typeface="Bell MT" panose="02020503060305020303" pitchFamily="18" charset="0"/>
              </a:rPr>
              <a:t>Nancy Balcom</a:t>
            </a:r>
          </a:p>
          <a:p>
            <a:pPr marL="171450" indent="-171450">
              <a:buFont typeface="Arial" panose="020B0604020202020204" pitchFamily="34" charset="0"/>
              <a:buChar char="•"/>
            </a:pPr>
            <a:endParaRPr lang="en-US" altLang="en-US" dirty="0">
              <a:latin typeface="Bell MT" panose="02020503060305020303" pitchFamily="18" charset="0"/>
            </a:endParaRPr>
          </a:p>
          <a:p>
            <a:endParaRPr lang="en-US" dirty="0"/>
          </a:p>
        </p:txBody>
      </p:sp>
      <p:sp>
        <p:nvSpPr>
          <p:cNvPr id="4" name="Slide Number Placeholder 3"/>
          <p:cNvSpPr>
            <a:spLocks noGrp="1"/>
          </p:cNvSpPr>
          <p:nvPr>
            <p:ph type="sldNum" sz="quarter" idx="5"/>
          </p:nvPr>
        </p:nvSpPr>
        <p:spPr/>
        <p:txBody>
          <a:bodyPr/>
          <a:lstStyle/>
          <a:p>
            <a:fld id="{83E8300F-68FA-43EE-A1BA-BE6590B66252}" type="slidenum">
              <a:rPr lang="en-US" altLang="en-US" smtClean="0"/>
              <a:pPr/>
              <a:t>49</a:t>
            </a:fld>
            <a:endParaRPr lang="en-US" altLang="en-US"/>
          </a:p>
        </p:txBody>
      </p:sp>
    </p:spTree>
    <p:extLst>
      <p:ext uri="{BB962C8B-B14F-4D97-AF65-F5344CB8AC3E}">
        <p14:creationId xmlns:p14="http://schemas.microsoft.com/office/powerpoint/2010/main" val="27370693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a:extLst>
              <a:ext uri="{FF2B5EF4-FFF2-40B4-BE49-F238E27FC236}">
                <a16:creationId xmlns:a16="http://schemas.microsoft.com/office/drawing/2014/main" id="{D946B712-CAF3-422B-81CE-0FB063BDC23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111BC93B-2D68-4D29-8C9C-349163C09259}" type="slidenum">
              <a:rPr lang="en-US" altLang="en-US"/>
              <a:pPr eaLnBrk="1" hangingPunct="1"/>
              <a:t>5</a:t>
            </a:fld>
            <a:endParaRPr lang="en-US" altLang="en-US"/>
          </a:p>
        </p:txBody>
      </p:sp>
      <p:sp>
        <p:nvSpPr>
          <p:cNvPr id="130051" name="Rectangle 2">
            <a:extLst>
              <a:ext uri="{FF2B5EF4-FFF2-40B4-BE49-F238E27FC236}">
                <a16:creationId xmlns:a16="http://schemas.microsoft.com/office/drawing/2014/main" id="{1FE29571-725C-4755-B034-ECA14C5E9792}"/>
              </a:ext>
            </a:extLst>
          </p:cNvPr>
          <p:cNvSpPr>
            <a:spLocks noGrp="1" noRot="1" noChangeAspect="1" noChangeArrowheads="1" noTextEdit="1"/>
          </p:cNvSpPr>
          <p:nvPr>
            <p:ph type="sldImg"/>
          </p:nvPr>
        </p:nvSpPr>
        <p:spPr>
          <a:ln/>
        </p:spPr>
      </p:sp>
      <p:sp>
        <p:nvSpPr>
          <p:cNvPr id="130052" name="Rectangle 3">
            <a:extLst>
              <a:ext uri="{FF2B5EF4-FFF2-40B4-BE49-F238E27FC236}">
                <a16:creationId xmlns:a16="http://schemas.microsoft.com/office/drawing/2014/main" id="{F4DCCDC5-8FD9-4277-A320-DE3CE22B647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Bell MT" panose="02020503060305020303" pitchFamily="18" charset="0"/>
              </a:rPr>
              <a:t>Photo: Fairfield, Connecticut; 2003 Connecticut Coastal Oblique Photos; www.lisrc.uconn.edu</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a:extLst>
              <a:ext uri="{FF2B5EF4-FFF2-40B4-BE49-F238E27FC236}">
                <a16:creationId xmlns:a16="http://schemas.microsoft.com/office/drawing/2014/main" id="{351378D0-F8E0-4702-B92B-63BB2172D06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BB43865E-13F0-4A5E-A02E-E89518ECEE8C}" type="slidenum">
              <a:rPr lang="en-US" altLang="en-US"/>
              <a:pPr eaLnBrk="1" hangingPunct="1"/>
              <a:t>50</a:t>
            </a:fld>
            <a:endParaRPr lang="en-US" altLang="en-US"/>
          </a:p>
        </p:txBody>
      </p:sp>
      <p:sp>
        <p:nvSpPr>
          <p:cNvPr id="155651" name="Rectangle 2">
            <a:extLst>
              <a:ext uri="{FF2B5EF4-FFF2-40B4-BE49-F238E27FC236}">
                <a16:creationId xmlns:a16="http://schemas.microsoft.com/office/drawing/2014/main" id="{72A346D9-E9C8-4C85-9577-6D2E32FBCAD2}"/>
              </a:ext>
            </a:extLst>
          </p:cNvPr>
          <p:cNvSpPr>
            <a:spLocks noGrp="1" noRot="1" noChangeAspect="1" noChangeArrowheads="1" noTextEdit="1"/>
          </p:cNvSpPr>
          <p:nvPr>
            <p:ph type="sldImg"/>
          </p:nvPr>
        </p:nvSpPr>
        <p:spPr>
          <a:ln/>
        </p:spPr>
      </p:sp>
      <p:sp>
        <p:nvSpPr>
          <p:cNvPr id="155652" name="Rectangle 3">
            <a:extLst>
              <a:ext uri="{FF2B5EF4-FFF2-40B4-BE49-F238E27FC236}">
                <a16:creationId xmlns:a16="http://schemas.microsoft.com/office/drawing/2014/main" id="{DEE447C0-64A0-45D5-97D0-C3149D6F6A3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Bell MT" panose="02020503060305020303" pitchFamily="18" charset="0"/>
              </a:rPr>
              <a:t>Photo: Wrack lines; courtesy of Nancy Balcom</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a:extLst>
              <a:ext uri="{FF2B5EF4-FFF2-40B4-BE49-F238E27FC236}">
                <a16:creationId xmlns:a16="http://schemas.microsoft.com/office/drawing/2014/main" id="{3278AD5F-F608-411A-AB13-51039CDE0AD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8F8503EA-D96F-4519-ACBC-1DAA51F47D0E}" type="slidenum">
              <a:rPr lang="en-US" altLang="en-US"/>
              <a:pPr eaLnBrk="1" hangingPunct="1"/>
              <a:t>51</a:t>
            </a:fld>
            <a:endParaRPr lang="en-US" altLang="en-US"/>
          </a:p>
        </p:txBody>
      </p:sp>
      <p:sp>
        <p:nvSpPr>
          <p:cNvPr id="156675" name="Rectangle 2">
            <a:extLst>
              <a:ext uri="{FF2B5EF4-FFF2-40B4-BE49-F238E27FC236}">
                <a16:creationId xmlns:a16="http://schemas.microsoft.com/office/drawing/2014/main" id="{30C0B616-8C8B-4FD9-B139-E07B43F0D63E}"/>
              </a:ext>
            </a:extLst>
          </p:cNvPr>
          <p:cNvSpPr>
            <a:spLocks noGrp="1" noRot="1" noChangeAspect="1" noChangeArrowheads="1" noTextEdit="1"/>
          </p:cNvSpPr>
          <p:nvPr>
            <p:ph type="sldImg"/>
          </p:nvPr>
        </p:nvSpPr>
        <p:spPr>
          <a:ln/>
        </p:spPr>
      </p:sp>
      <p:sp>
        <p:nvSpPr>
          <p:cNvPr id="156676" name="Rectangle 3">
            <a:extLst>
              <a:ext uri="{FF2B5EF4-FFF2-40B4-BE49-F238E27FC236}">
                <a16:creationId xmlns:a16="http://schemas.microsoft.com/office/drawing/2014/main" id="{50E255A8-B2B6-48D5-8A08-0494B6286C0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eaLnBrk="1" hangingPunct="1">
              <a:spcBef>
                <a:spcPts val="0"/>
              </a:spcBef>
              <a:spcAft>
                <a:spcPts val="600"/>
              </a:spcAft>
              <a:buFontTx/>
              <a:buChar char="•"/>
            </a:pPr>
            <a:r>
              <a:rPr lang="en-US" altLang="en-US" dirty="0">
                <a:latin typeface="Bell MT" panose="02020503060305020303" pitchFamily="18" charset="0"/>
              </a:rPr>
              <a:t> Dune grass and other plants serve to anchor shifting sands in place and stabilize dune sands.  Walking on these plants destroys their fragile root systems, and can result in dune loss or erosion from winter storm winds</a:t>
            </a:r>
          </a:p>
          <a:p>
            <a:pPr marL="228600" indent="-228600" eaLnBrk="1" hangingPunct="1">
              <a:spcBef>
                <a:spcPts val="0"/>
              </a:spcBef>
              <a:spcAft>
                <a:spcPts val="600"/>
              </a:spcAft>
            </a:pPr>
            <a:r>
              <a:rPr lang="en-US" altLang="en-US" dirty="0">
                <a:latin typeface="Bell MT" panose="02020503060305020303" pitchFamily="18" charset="0"/>
              </a:rPr>
              <a:t>Photo: courtesy of </a:t>
            </a:r>
            <a:r>
              <a:rPr lang="en-US" altLang="en-US" i="0" dirty="0">
                <a:latin typeface="Bell MT" panose="02020503060305020303" pitchFamily="18" charset="0"/>
              </a:rPr>
              <a:t>Nancy Balcom</a:t>
            </a:r>
            <a:endParaRPr lang="en-US" altLang="en-US" i="1" dirty="0">
              <a:latin typeface="Bell MT" panose="02020503060305020303" pitchFamily="18"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a:extLst>
              <a:ext uri="{FF2B5EF4-FFF2-40B4-BE49-F238E27FC236}">
                <a16:creationId xmlns:a16="http://schemas.microsoft.com/office/drawing/2014/main" id="{D315E040-D256-4A99-ADEC-B93E352E454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8336677A-FB31-4A2B-991D-E96F2732A395}" type="slidenum">
              <a:rPr lang="en-US" altLang="en-US"/>
              <a:pPr eaLnBrk="1" hangingPunct="1"/>
              <a:t>52</a:t>
            </a:fld>
            <a:endParaRPr lang="en-US" altLang="en-US"/>
          </a:p>
        </p:txBody>
      </p:sp>
      <p:sp>
        <p:nvSpPr>
          <p:cNvPr id="157699" name="Rectangle 2">
            <a:extLst>
              <a:ext uri="{FF2B5EF4-FFF2-40B4-BE49-F238E27FC236}">
                <a16:creationId xmlns:a16="http://schemas.microsoft.com/office/drawing/2014/main" id="{EFF9E824-1DB9-41DA-A6F0-FBD3E7F2950E}"/>
              </a:ext>
            </a:extLst>
          </p:cNvPr>
          <p:cNvSpPr>
            <a:spLocks noGrp="1" noRot="1" noChangeAspect="1" noChangeArrowheads="1" noTextEdit="1"/>
          </p:cNvSpPr>
          <p:nvPr>
            <p:ph type="sldImg"/>
          </p:nvPr>
        </p:nvSpPr>
        <p:spPr>
          <a:ln/>
        </p:spPr>
      </p:sp>
      <p:sp>
        <p:nvSpPr>
          <p:cNvPr id="157700" name="Rectangle 3">
            <a:extLst>
              <a:ext uri="{FF2B5EF4-FFF2-40B4-BE49-F238E27FC236}">
                <a16:creationId xmlns:a16="http://schemas.microsoft.com/office/drawing/2014/main" id="{9CEE8BF5-D2C3-4CCE-8FA0-110E637CF11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eaLnBrk="1" hangingPunct="1">
              <a:spcBef>
                <a:spcPts val="0"/>
              </a:spcBef>
              <a:spcAft>
                <a:spcPts val="600"/>
              </a:spcAft>
              <a:buFontTx/>
              <a:buChar char="•"/>
            </a:pPr>
            <a:r>
              <a:rPr lang="en-US" altLang="en-US" dirty="0">
                <a:latin typeface="Bell MT" panose="02020503060305020303" pitchFamily="18" charset="0"/>
              </a:rPr>
              <a:t>The plants that live on sandy beaches are adapted to withstand the harsh conditions created by sun, wind, tides, and storms. </a:t>
            </a:r>
          </a:p>
          <a:p>
            <a:pPr marL="228600" indent="-228600" eaLnBrk="1" hangingPunct="1">
              <a:spcBef>
                <a:spcPts val="0"/>
              </a:spcBef>
              <a:spcAft>
                <a:spcPts val="600"/>
              </a:spcAft>
            </a:pPr>
            <a:r>
              <a:rPr lang="en-US" altLang="en-US" dirty="0">
                <a:latin typeface="Bell MT" panose="02020503060305020303" pitchFamily="18" charset="0"/>
              </a:rPr>
              <a:t>Photo: American beach grass, </a:t>
            </a:r>
            <a:r>
              <a:rPr lang="en-US" altLang="en-US" i="1" dirty="0" err="1">
                <a:latin typeface="Bell MT" panose="02020503060305020303" pitchFamily="18" charset="0"/>
              </a:rPr>
              <a:t>Ammophila</a:t>
            </a:r>
            <a:r>
              <a:rPr lang="en-US" altLang="en-US" i="1" dirty="0">
                <a:latin typeface="Bell MT" panose="02020503060305020303" pitchFamily="18" charset="0"/>
              </a:rPr>
              <a:t> </a:t>
            </a:r>
            <a:r>
              <a:rPr lang="en-US" altLang="en-US" i="1" dirty="0" err="1">
                <a:latin typeface="Bell MT" panose="02020503060305020303" pitchFamily="18" charset="0"/>
              </a:rPr>
              <a:t>breviligulata</a:t>
            </a:r>
            <a:r>
              <a:rPr lang="en-US" altLang="en-US" dirty="0">
                <a:latin typeface="Bell MT" panose="02020503060305020303" pitchFamily="18" charset="0"/>
              </a:rPr>
              <a:t>; courtesy of Nancy Balcom</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a:extLst>
              <a:ext uri="{FF2B5EF4-FFF2-40B4-BE49-F238E27FC236}">
                <a16:creationId xmlns:a16="http://schemas.microsoft.com/office/drawing/2014/main" id="{AF33F485-0FC1-41E1-8307-1C595025F5D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7935ACF5-19B3-4C50-B4AC-D7A56498F8AC}" type="slidenum">
              <a:rPr lang="en-US" altLang="en-US"/>
              <a:pPr eaLnBrk="1" hangingPunct="1"/>
              <a:t>53</a:t>
            </a:fld>
            <a:endParaRPr lang="en-US" altLang="en-US"/>
          </a:p>
        </p:txBody>
      </p:sp>
      <p:sp>
        <p:nvSpPr>
          <p:cNvPr id="158723" name="Rectangle 2">
            <a:extLst>
              <a:ext uri="{FF2B5EF4-FFF2-40B4-BE49-F238E27FC236}">
                <a16:creationId xmlns:a16="http://schemas.microsoft.com/office/drawing/2014/main" id="{F38B95FD-068D-43F6-A170-FB0BAB330FCC}"/>
              </a:ext>
            </a:extLst>
          </p:cNvPr>
          <p:cNvSpPr>
            <a:spLocks noGrp="1" noRot="1" noChangeAspect="1" noChangeArrowheads="1" noTextEdit="1"/>
          </p:cNvSpPr>
          <p:nvPr>
            <p:ph type="sldImg"/>
          </p:nvPr>
        </p:nvSpPr>
        <p:spPr>
          <a:ln/>
        </p:spPr>
      </p:sp>
      <p:sp>
        <p:nvSpPr>
          <p:cNvPr id="158724" name="Rectangle 3">
            <a:extLst>
              <a:ext uri="{FF2B5EF4-FFF2-40B4-BE49-F238E27FC236}">
                <a16:creationId xmlns:a16="http://schemas.microsoft.com/office/drawing/2014/main" id="{2DCCA8D3-AA83-4C63-B00D-5D84F201FCD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eaLnBrk="1" hangingPunct="1">
              <a:spcBef>
                <a:spcPts val="0"/>
              </a:spcBef>
              <a:spcAft>
                <a:spcPts val="600"/>
              </a:spcAft>
              <a:buFontTx/>
              <a:buChar char="•"/>
            </a:pPr>
            <a:r>
              <a:rPr lang="en-US" altLang="en-US" dirty="0">
                <a:latin typeface="Bell MT" panose="02020503060305020303" pitchFamily="18" charset="0"/>
              </a:rPr>
              <a:t>True (vascular) plants, meaning those with internal plumbing systems to transport water and nutrients, are more common in fringing habitats of the Sound, such as the dunes</a:t>
            </a:r>
          </a:p>
          <a:p>
            <a:pPr marL="228600" indent="-228600" eaLnBrk="1" hangingPunct="1">
              <a:spcBef>
                <a:spcPts val="0"/>
              </a:spcBef>
              <a:spcAft>
                <a:spcPts val="600"/>
              </a:spcAft>
              <a:buFontTx/>
              <a:buChar char="•"/>
            </a:pPr>
            <a:r>
              <a:rPr lang="en-US" altLang="en-US" dirty="0">
                <a:latin typeface="Bell MT" panose="02020503060305020303" pitchFamily="18" charset="0"/>
              </a:rPr>
              <a:t>Like other plants in the legume family, the flowering beach pea is a </a:t>
            </a:r>
            <a:r>
              <a:rPr lang="en-US" altLang="en-US" b="1" dirty="0">
                <a:latin typeface="Bell MT" panose="02020503060305020303" pitchFamily="18" charset="0"/>
              </a:rPr>
              <a:t>nitrogen-fixer: </a:t>
            </a:r>
            <a:r>
              <a:rPr lang="en-US" altLang="en-US" dirty="0">
                <a:latin typeface="Bell MT" panose="02020503060305020303" pitchFamily="18" charset="0"/>
              </a:rPr>
              <a:t>nitrogen-fixers are plants whose roots are colonized by bacteria with the capability to extract nitrogen from the air and convert or “fix” it into a form they can use for growth. Later this nitrogen becomes available to the plant as well.  </a:t>
            </a:r>
            <a:endParaRPr lang="en-US" altLang="en-US" b="1" dirty="0">
              <a:latin typeface="Bell MT" panose="02020503060305020303" pitchFamily="18" charset="0"/>
            </a:endParaRPr>
          </a:p>
          <a:p>
            <a:pPr marL="228600" indent="-228600" eaLnBrk="1" hangingPunct="1">
              <a:spcBef>
                <a:spcPts val="0"/>
              </a:spcBef>
              <a:spcAft>
                <a:spcPts val="600"/>
              </a:spcAft>
              <a:buFontTx/>
              <a:buChar char="•"/>
            </a:pPr>
            <a:r>
              <a:rPr lang="en-US" altLang="en-US" dirty="0">
                <a:latin typeface="Bell MT" panose="02020503060305020303" pitchFamily="18" charset="0"/>
              </a:rPr>
              <a:t>Beach peas primarily propagate by underground rhizomes (root system); they can be identified by their pink and purple flowers and coiling tendrils at the tips of the leaves</a:t>
            </a:r>
          </a:p>
          <a:p>
            <a:pPr marL="228600" indent="-228600" eaLnBrk="1" hangingPunct="1">
              <a:spcBef>
                <a:spcPts val="0"/>
              </a:spcBef>
              <a:spcAft>
                <a:spcPts val="600"/>
              </a:spcAft>
            </a:pPr>
            <a:r>
              <a:rPr lang="en-US" altLang="en-US" dirty="0">
                <a:latin typeface="Bell MT" panose="02020503060305020303" pitchFamily="18" charset="0"/>
              </a:rPr>
              <a:t>Photo: Beach pea plant and flower, </a:t>
            </a:r>
            <a:r>
              <a:rPr lang="en-US" altLang="en-US" i="1" dirty="0">
                <a:latin typeface="Bell MT" panose="02020503060305020303" pitchFamily="18" charset="0"/>
              </a:rPr>
              <a:t>Lathyrus japonicus</a:t>
            </a:r>
            <a:r>
              <a:rPr lang="en-US" altLang="en-US" dirty="0">
                <a:latin typeface="Bell MT" panose="02020503060305020303" pitchFamily="18" charset="0"/>
              </a:rPr>
              <a:t>; courtesy of Judy Preston</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a:extLst>
              <a:ext uri="{FF2B5EF4-FFF2-40B4-BE49-F238E27FC236}">
                <a16:creationId xmlns:a16="http://schemas.microsoft.com/office/drawing/2014/main" id="{9B7A2358-E4ED-42E6-80FC-60E5EDE823C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4D647DD5-C74A-4384-8CC3-B39878181307}" type="slidenum">
              <a:rPr lang="en-US" altLang="en-US"/>
              <a:pPr eaLnBrk="1" hangingPunct="1"/>
              <a:t>54</a:t>
            </a:fld>
            <a:endParaRPr lang="en-US" altLang="en-US"/>
          </a:p>
        </p:txBody>
      </p:sp>
      <p:sp>
        <p:nvSpPr>
          <p:cNvPr id="159747" name="Rectangle 2">
            <a:extLst>
              <a:ext uri="{FF2B5EF4-FFF2-40B4-BE49-F238E27FC236}">
                <a16:creationId xmlns:a16="http://schemas.microsoft.com/office/drawing/2014/main" id="{E9DD5785-1CE8-4969-ADF8-DF0D87B057CF}"/>
              </a:ext>
            </a:extLst>
          </p:cNvPr>
          <p:cNvSpPr>
            <a:spLocks noGrp="1" noRot="1" noChangeAspect="1" noChangeArrowheads="1" noTextEdit="1"/>
          </p:cNvSpPr>
          <p:nvPr>
            <p:ph type="sldImg"/>
          </p:nvPr>
        </p:nvSpPr>
        <p:spPr>
          <a:ln/>
        </p:spPr>
      </p:sp>
      <p:sp>
        <p:nvSpPr>
          <p:cNvPr id="159748" name="Rectangle 3">
            <a:extLst>
              <a:ext uri="{FF2B5EF4-FFF2-40B4-BE49-F238E27FC236}">
                <a16:creationId xmlns:a16="http://schemas.microsoft.com/office/drawing/2014/main" id="{1A802DA2-EF31-4E08-8B80-EA2D5C843FB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eaLnBrk="1" hangingPunct="1">
              <a:spcBef>
                <a:spcPts val="0"/>
              </a:spcBef>
              <a:spcAft>
                <a:spcPts val="600"/>
              </a:spcAft>
              <a:buFontTx/>
              <a:buChar char="•"/>
            </a:pPr>
            <a:r>
              <a:rPr lang="en-US" altLang="en-US" dirty="0">
                <a:latin typeface="Bell MT" panose="02020503060305020303" pitchFamily="18" charset="0"/>
              </a:rPr>
              <a:t>Seaside goldenrod also grows in the higher, drier, less saline parts of salt marshes</a:t>
            </a:r>
          </a:p>
          <a:p>
            <a:pPr marL="228600" indent="-228600" eaLnBrk="1" hangingPunct="1">
              <a:spcBef>
                <a:spcPts val="0"/>
              </a:spcBef>
              <a:spcAft>
                <a:spcPts val="600"/>
              </a:spcAft>
              <a:buFontTx/>
              <a:buChar char="•"/>
            </a:pPr>
            <a:r>
              <a:rPr lang="en-US" altLang="en-US" dirty="0">
                <a:latin typeface="Bell MT" panose="02020503060305020303" pitchFamily="18" charset="0"/>
              </a:rPr>
              <a:t>The prickly burs of the cocklebur are the fruits of this annual plant; each bur has two seeds inside. Based on difference in the seed coats, one seed will germinate the following year, the other one to two years later. The burrs also discourage predation.</a:t>
            </a:r>
          </a:p>
          <a:p>
            <a:pPr marL="228600" indent="-228600" eaLnBrk="1" hangingPunct="1">
              <a:spcBef>
                <a:spcPts val="0"/>
              </a:spcBef>
              <a:spcAft>
                <a:spcPts val="600"/>
              </a:spcAft>
              <a:buFontTx/>
              <a:buChar char="•"/>
            </a:pPr>
            <a:r>
              <a:rPr lang="en-US" altLang="en-US" dirty="0">
                <a:latin typeface="Bell MT" panose="02020503060305020303" pitchFamily="18" charset="0"/>
              </a:rPr>
              <a:t>Burs are easily transported as they readily attach to clothing or fur; this plant is not a strictly coastal species</a:t>
            </a:r>
          </a:p>
          <a:p>
            <a:pPr marL="228600" indent="-228600" eaLnBrk="1" hangingPunct="1">
              <a:spcBef>
                <a:spcPts val="0"/>
              </a:spcBef>
              <a:spcAft>
                <a:spcPts val="600"/>
              </a:spcAft>
            </a:pPr>
            <a:r>
              <a:rPr lang="en-US" altLang="en-US" dirty="0">
                <a:latin typeface="Bell MT" panose="02020503060305020303" pitchFamily="18" charset="0"/>
              </a:rPr>
              <a:t>Photos: (left) Rough cocklebur, </a:t>
            </a:r>
            <a:r>
              <a:rPr lang="en-US" altLang="en-US" i="1" dirty="0">
                <a:latin typeface="Bell MT" panose="02020503060305020303" pitchFamily="18" charset="0"/>
              </a:rPr>
              <a:t>Xanthium </a:t>
            </a:r>
            <a:r>
              <a:rPr lang="en-US" altLang="en-US" i="1" dirty="0" err="1">
                <a:latin typeface="Bell MT" panose="02020503060305020303" pitchFamily="18" charset="0"/>
              </a:rPr>
              <a:t>echinatum</a:t>
            </a:r>
            <a:r>
              <a:rPr lang="en-US" altLang="en-US" dirty="0">
                <a:latin typeface="Bell MT" panose="02020503060305020303" pitchFamily="18" charset="0"/>
              </a:rPr>
              <a:t>; (right) Northern seaside goldenrod, </a:t>
            </a:r>
            <a:r>
              <a:rPr lang="en-US" altLang="en-US" i="1" dirty="0">
                <a:latin typeface="Bell MT" panose="02020503060305020303" pitchFamily="18" charset="0"/>
              </a:rPr>
              <a:t>Solidago sempervirens</a:t>
            </a:r>
            <a:r>
              <a:rPr lang="en-US" altLang="en-US" dirty="0">
                <a:latin typeface="Bell MT" panose="02020503060305020303" pitchFamily="18" charset="0"/>
              </a:rPr>
              <a:t>; courtesy of Nancy Balcom</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spcBef>
                <a:spcPts val="0"/>
              </a:spcBef>
              <a:spcAft>
                <a:spcPts val="600"/>
              </a:spcAft>
            </a:pPr>
            <a:r>
              <a:rPr lang="en-US" dirty="0">
                <a:latin typeface="Bell MT" panose="02020503060305020303" pitchFamily="18" charset="0"/>
              </a:rPr>
              <a:t>Photos: (left) American </a:t>
            </a:r>
            <a:r>
              <a:rPr lang="en-US" dirty="0" err="1">
                <a:latin typeface="Bell MT" panose="02020503060305020303" pitchFamily="18" charset="0"/>
              </a:rPr>
              <a:t>searocket</a:t>
            </a:r>
            <a:r>
              <a:rPr lang="en-US" dirty="0">
                <a:latin typeface="Bell MT" panose="02020503060305020303" pitchFamily="18" charset="0"/>
              </a:rPr>
              <a:t>, </a:t>
            </a:r>
            <a:r>
              <a:rPr lang="en-US" i="1" dirty="0" err="1">
                <a:latin typeface="Bell MT" panose="02020503060305020303" pitchFamily="18" charset="0"/>
              </a:rPr>
              <a:t>Cakile</a:t>
            </a:r>
            <a:r>
              <a:rPr lang="en-US" i="1" dirty="0">
                <a:latin typeface="Bell MT" panose="02020503060305020303" pitchFamily="18" charset="0"/>
              </a:rPr>
              <a:t> </a:t>
            </a:r>
            <a:r>
              <a:rPr lang="en-US" i="1" dirty="0" err="1">
                <a:latin typeface="Bell MT" panose="02020503060305020303" pitchFamily="18" charset="0"/>
              </a:rPr>
              <a:t>edentula</a:t>
            </a:r>
            <a:r>
              <a:rPr lang="en-US" i="1" dirty="0">
                <a:latin typeface="Bell MT" panose="02020503060305020303" pitchFamily="18" charset="0"/>
              </a:rPr>
              <a:t> </a:t>
            </a:r>
            <a:r>
              <a:rPr lang="en-US" dirty="0">
                <a:latin typeface="Bell MT" panose="02020503060305020303" pitchFamily="18" charset="0"/>
              </a:rPr>
              <a:t>and (right) Saltwort, </a:t>
            </a:r>
            <a:r>
              <a:rPr lang="en-US" i="1" dirty="0">
                <a:effectLst/>
                <a:latin typeface="Bell MT" panose="02020503060305020303" pitchFamily="18" charset="0"/>
                <a:ea typeface="Calibri" panose="020F0502020204030204" pitchFamily="34" charset="0"/>
              </a:rPr>
              <a:t>Salsola kali</a:t>
            </a:r>
            <a:r>
              <a:rPr lang="en-US" dirty="0">
                <a:effectLst/>
                <a:latin typeface="Bell MT" panose="02020503060305020303" pitchFamily="18" charset="0"/>
                <a:ea typeface="Calibri" panose="020F0502020204030204" pitchFamily="34" charset="0"/>
              </a:rPr>
              <a:t>; </a:t>
            </a:r>
            <a:r>
              <a:rPr lang="en-US" altLang="en-US" dirty="0">
                <a:latin typeface="Bell MT" panose="02020503060305020303" pitchFamily="18" charset="0"/>
              </a:rPr>
              <a:t>courtesy of </a:t>
            </a:r>
            <a:r>
              <a:rPr lang="en-US" dirty="0">
                <a:effectLst/>
                <a:latin typeface="Bell MT" panose="02020503060305020303" pitchFamily="18" charset="0"/>
                <a:ea typeface="Calibri" panose="020F0502020204030204" pitchFamily="34" charset="0"/>
              </a:rPr>
              <a:t>Nancy Balcom</a:t>
            </a:r>
            <a:endParaRPr lang="en-US" dirty="0">
              <a:latin typeface="Bell MT" panose="02020503060305020303" pitchFamily="18" charset="0"/>
            </a:endParaRPr>
          </a:p>
        </p:txBody>
      </p:sp>
      <p:sp>
        <p:nvSpPr>
          <p:cNvPr id="4" name="Slide Number Placeholder 3"/>
          <p:cNvSpPr>
            <a:spLocks noGrp="1"/>
          </p:cNvSpPr>
          <p:nvPr>
            <p:ph type="sldNum" sz="quarter" idx="5"/>
          </p:nvPr>
        </p:nvSpPr>
        <p:spPr/>
        <p:txBody>
          <a:bodyPr/>
          <a:lstStyle/>
          <a:p>
            <a:fld id="{83E8300F-68FA-43EE-A1BA-BE6590B66252}" type="slidenum">
              <a:rPr lang="en-US" altLang="en-US" smtClean="0"/>
              <a:pPr/>
              <a:t>55</a:t>
            </a:fld>
            <a:endParaRPr lang="en-US" altLang="en-US"/>
          </a:p>
        </p:txBody>
      </p:sp>
    </p:spTree>
    <p:extLst>
      <p:ext uri="{BB962C8B-B14F-4D97-AF65-F5344CB8AC3E}">
        <p14:creationId xmlns:p14="http://schemas.microsoft.com/office/powerpoint/2010/main" val="184740183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a:extLst>
              <a:ext uri="{FF2B5EF4-FFF2-40B4-BE49-F238E27FC236}">
                <a16:creationId xmlns:a16="http://schemas.microsoft.com/office/drawing/2014/main" id="{2450B613-EC31-4588-872F-54D87C418A6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90A13B59-AD5E-4296-8F30-4295005DC258}" type="slidenum">
              <a:rPr lang="en-US" altLang="en-US"/>
              <a:pPr eaLnBrk="1" hangingPunct="1"/>
              <a:t>56</a:t>
            </a:fld>
            <a:endParaRPr lang="en-US" altLang="en-US"/>
          </a:p>
        </p:txBody>
      </p:sp>
      <p:sp>
        <p:nvSpPr>
          <p:cNvPr id="160771" name="Rectangle 2">
            <a:extLst>
              <a:ext uri="{FF2B5EF4-FFF2-40B4-BE49-F238E27FC236}">
                <a16:creationId xmlns:a16="http://schemas.microsoft.com/office/drawing/2014/main" id="{8BCB160F-4C92-43A7-BC58-D63FE538E220}"/>
              </a:ext>
            </a:extLst>
          </p:cNvPr>
          <p:cNvSpPr>
            <a:spLocks noGrp="1" noRot="1" noChangeAspect="1" noChangeArrowheads="1" noTextEdit="1"/>
          </p:cNvSpPr>
          <p:nvPr>
            <p:ph type="sldImg"/>
          </p:nvPr>
        </p:nvSpPr>
        <p:spPr>
          <a:ln/>
        </p:spPr>
      </p:sp>
      <p:sp>
        <p:nvSpPr>
          <p:cNvPr id="160772" name="Rectangle 3">
            <a:extLst>
              <a:ext uri="{FF2B5EF4-FFF2-40B4-BE49-F238E27FC236}">
                <a16:creationId xmlns:a16="http://schemas.microsoft.com/office/drawing/2014/main" id="{314152FB-D1FA-4723-8C04-D6CF4E28153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eaLnBrk="1" hangingPunct="1">
              <a:spcBef>
                <a:spcPts val="0"/>
              </a:spcBef>
              <a:spcAft>
                <a:spcPts val="600"/>
              </a:spcAft>
              <a:buFontTx/>
              <a:buChar char="•"/>
            </a:pPr>
            <a:r>
              <a:rPr lang="en-US" altLang="en-US" dirty="0">
                <a:latin typeface="Bell MT" panose="02020503060305020303" pitchFamily="18" charset="0"/>
              </a:rPr>
              <a:t>Although commonly found along the shore, salt-spray rose is not native to this region and is considered an invasive plant. A native of Asia, it was introduced to American rose growers from Japan in 1872.</a:t>
            </a:r>
          </a:p>
          <a:p>
            <a:pPr marL="228600" indent="-228600" eaLnBrk="1" hangingPunct="1">
              <a:spcBef>
                <a:spcPts val="0"/>
              </a:spcBef>
              <a:spcAft>
                <a:spcPts val="600"/>
              </a:spcAft>
            </a:pPr>
            <a:r>
              <a:rPr lang="en-US" altLang="en-US" dirty="0">
                <a:latin typeface="Bell MT" panose="02020503060305020303" pitchFamily="18" charset="0"/>
              </a:rPr>
              <a:t>Photo: Salt-spray rose, </a:t>
            </a:r>
            <a:r>
              <a:rPr lang="en-US" altLang="en-US" i="1" dirty="0">
                <a:latin typeface="Bell MT" panose="02020503060305020303" pitchFamily="18" charset="0"/>
              </a:rPr>
              <a:t>Rosa rugosa, </a:t>
            </a:r>
            <a:r>
              <a:rPr lang="en-US" altLang="en-US" dirty="0">
                <a:latin typeface="Bell MT" panose="02020503060305020303" pitchFamily="18" charset="0"/>
              </a:rPr>
              <a:t>and rose hips; courtesy of Nancy Balcom</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a:extLst>
              <a:ext uri="{FF2B5EF4-FFF2-40B4-BE49-F238E27FC236}">
                <a16:creationId xmlns:a16="http://schemas.microsoft.com/office/drawing/2014/main" id="{CE9502F3-211B-4D31-8BEB-5964CB5DB99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9CE2A933-7331-4DF0-AA5E-ED0508E28A6C}" type="slidenum">
              <a:rPr lang="en-US" altLang="en-US"/>
              <a:pPr eaLnBrk="1" hangingPunct="1"/>
              <a:t>57</a:t>
            </a:fld>
            <a:endParaRPr lang="en-US" altLang="en-US"/>
          </a:p>
        </p:txBody>
      </p:sp>
      <p:sp>
        <p:nvSpPr>
          <p:cNvPr id="161795" name="Rectangle 2">
            <a:extLst>
              <a:ext uri="{FF2B5EF4-FFF2-40B4-BE49-F238E27FC236}">
                <a16:creationId xmlns:a16="http://schemas.microsoft.com/office/drawing/2014/main" id="{A497CE10-159C-42CC-9DD9-1D4F5D02ACE1}"/>
              </a:ext>
            </a:extLst>
          </p:cNvPr>
          <p:cNvSpPr>
            <a:spLocks noGrp="1" noRot="1" noChangeAspect="1" noChangeArrowheads="1" noTextEdit="1"/>
          </p:cNvSpPr>
          <p:nvPr>
            <p:ph type="sldImg"/>
          </p:nvPr>
        </p:nvSpPr>
        <p:spPr>
          <a:ln/>
        </p:spPr>
      </p:sp>
      <p:sp>
        <p:nvSpPr>
          <p:cNvPr id="161796" name="Rectangle 3">
            <a:extLst>
              <a:ext uri="{FF2B5EF4-FFF2-40B4-BE49-F238E27FC236}">
                <a16:creationId xmlns:a16="http://schemas.microsoft.com/office/drawing/2014/main" id="{7BB9826B-B40F-471C-86A3-2D38446B8C5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eaLnBrk="1" hangingPunct="1">
              <a:spcBef>
                <a:spcPts val="0"/>
              </a:spcBef>
              <a:spcAft>
                <a:spcPts val="600"/>
              </a:spcAft>
              <a:buFontTx/>
              <a:buChar char="•"/>
            </a:pPr>
            <a:r>
              <a:rPr lang="en-US" altLang="en-US" dirty="0">
                <a:latin typeface="Bell MT" panose="02020503060305020303" pitchFamily="18" charset="0"/>
              </a:rPr>
              <a:t>Bayberry, a semi-evergreen shrub, is also found in the upland transition zone of salt marshes</a:t>
            </a:r>
          </a:p>
          <a:p>
            <a:pPr marL="228600" indent="-228600" eaLnBrk="1" hangingPunct="1">
              <a:spcBef>
                <a:spcPts val="0"/>
              </a:spcBef>
              <a:spcAft>
                <a:spcPts val="600"/>
              </a:spcAft>
            </a:pPr>
            <a:r>
              <a:rPr lang="en-US" altLang="en-US" dirty="0">
                <a:latin typeface="Bell MT" panose="02020503060305020303" pitchFamily="18" charset="0"/>
              </a:rPr>
              <a:t>Photo: Bayberry, </a:t>
            </a:r>
            <a:r>
              <a:rPr lang="en-US" altLang="en-US" i="1" dirty="0">
                <a:latin typeface="Bell MT" panose="02020503060305020303" pitchFamily="18" charset="0"/>
              </a:rPr>
              <a:t>Morella pensylvanica</a:t>
            </a:r>
            <a:r>
              <a:rPr lang="en-US" altLang="en-US" dirty="0">
                <a:latin typeface="Bell MT" panose="02020503060305020303" pitchFamily="18" charset="0"/>
              </a:rPr>
              <a:t>; courtesy of Nancy Balcom</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a:extLst>
              <a:ext uri="{FF2B5EF4-FFF2-40B4-BE49-F238E27FC236}">
                <a16:creationId xmlns:a16="http://schemas.microsoft.com/office/drawing/2014/main" id="{FC720DB7-C524-4833-ABFE-5CA1427B489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F3AEDEAD-5570-4E64-95DC-D2C05384FA55}" type="slidenum">
              <a:rPr lang="en-US" altLang="en-US"/>
              <a:pPr eaLnBrk="1" hangingPunct="1"/>
              <a:t>58</a:t>
            </a:fld>
            <a:endParaRPr lang="en-US" altLang="en-US"/>
          </a:p>
        </p:txBody>
      </p:sp>
      <p:sp>
        <p:nvSpPr>
          <p:cNvPr id="172035" name="Rectangle 2">
            <a:extLst>
              <a:ext uri="{FF2B5EF4-FFF2-40B4-BE49-F238E27FC236}">
                <a16:creationId xmlns:a16="http://schemas.microsoft.com/office/drawing/2014/main" id="{CA36E8E2-3FB8-4274-BDFD-6FFFB8A075A9}"/>
              </a:ext>
            </a:extLst>
          </p:cNvPr>
          <p:cNvSpPr>
            <a:spLocks noGrp="1" noRot="1" noChangeAspect="1" noChangeArrowheads="1" noTextEdit="1"/>
          </p:cNvSpPr>
          <p:nvPr>
            <p:ph type="sldImg"/>
          </p:nvPr>
        </p:nvSpPr>
        <p:spPr>
          <a:ln/>
        </p:spPr>
      </p:sp>
      <p:sp>
        <p:nvSpPr>
          <p:cNvPr id="172036" name="Rectangle 3">
            <a:extLst>
              <a:ext uri="{FF2B5EF4-FFF2-40B4-BE49-F238E27FC236}">
                <a16:creationId xmlns:a16="http://schemas.microsoft.com/office/drawing/2014/main" id="{5496706B-90C4-40F5-8AA2-9F2ADCCB7C6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eaLnBrk="1" hangingPunct="1">
              <a:spcBef>
                <a:spcPts val="0"/>
              </a:spcBef>
              <a:spcAft>
                <a:spcPts val="600"/>
              </a:spcAft>
              <a:buFontTx/>
              <a:buChar char="•"/>
            </a:pPr>
            <a:r>
              <a:rPr lang="en-US" altLang="en-US" dirty="0">
                <a:latin typeface="Bell MT" panose="02020503060305020303" pitchFamily="18" charset="0"/>
              </a:rPr>
              <a:t>The channeled and knobbed whelks are the largest snail species living in Long Island Sound (gastropod </a:t>
            </a:r>
            <a:r>
              <a:rPr lang="en-US" altLang="en-US" dirty="0" err="1">
                <a:latin typeface="Bell MT" panose="02020503060305020303" pitchFamily="18" charset="0"/>
              </a:rPr>
              <a:t>molluscs</a:t>
            </a:r>
            <a:r>
              <a:rPr lang="en-US" altLang="en-US" dirty="0">
                <a:latin typeface="Bell MT" panose="02020503060305020303" pitchFamily="18" charset="0"/>
              </a:rPr>
              <a:t>). </a:t>
            </a:r>
          </a:p>
          <a:p>
            <a:pPr marL="228600" indent="-228600" eaLnBrk="1" hangingPunct="1">
              <a:spcBef>
                <a:spcPts val="0"/>
              </a:spcBef>
              <a:spcAft>
                <a:spcPts val="600"/>
              </a:spcAft>
              <a:buFontTx/>
              <a:buChar char="•"/>
            </a:pPr>
            <a:r>
              <a:rPr lang="en-US" altLang="en-US" dirty="0">
                <a:latin typeface="Bell MT" panose="02020503060305020303" pitchFamily="18" charset="0"/>
              </a:rPr>
              <a:t>As carnivores, they use their large foot to hold a bivalve such as a hard clam and wedge the long edge of their shell in between the clam’s two shells.</a:t>
            </a:r>
          </a:p>
          <a:p>
            <a:pPr marL="228600" indent="-228600" eaLnBrk="1" hangingPunct="1">
              <a:spcBef>
                <a:spcPts val="0"/>
              </a:spcBef>
              <a:spcAft>
                <a:spcPts val="600"/>
              </a:spcAft>
              <a:buFontTx/>
              <a:buChar char="•"/>
            </a:pPr>
            <a:r>
              <a:rPr lang="en-US" altLang="en-US" dirty="0">
                <a:latin typeface="Bell MT" panose="02020503060305020303" pitchFamily="18" charset="0"/>
              </a:rPr>
              <a:t>The parchment egg cases of whelks are familiar to beachcombers. Each quarter-sized disk contains a number of miniature whelks. The tiny hole bored in the edge of each disk indicate the juvenile snails have left the disks.</a:t>
            </a:r>
          </a:p>
          <a:p>
            <a:pPr marL="228600" indent="-228600" eaLnBrk="1" hangingPunct="1">
              <a:spcBef>
                <a:spcPts val="0"/>
              </a:spcBef>
              <a:spcAft>
                <a:spcPts val="600"/>
              </a:spcAft>
              <a:buFontTx/>
              <a:buChar char="•"/>
            </a:pPr>
            <a:r>
              <a:rPr lang="en-US" altLang="en-US" dirty="0">
                <a:latin typeface="Bell MT" panose="02020503060305020303" pitchFamily="18" charset="0"/>
              </a:rPr>
              <a:t>A small piece of shell, called an operculum (arrow), is attached to the snail’s foot. When the snail body is drawn into the shell completely, the operculum serves as a door, protecting the tissues from predators and keeping the body moist</a:t>
            </a:r>
          </a:p>
          <a:p>
            <a:pPr marL="228600" indent="-228600" eaLnBrk="1" hangingPunct="1">
              <a:spcBef>
                <a:spcPts val="0"/>
              </a:spcBef>
              <a:spcAft>
                <a:spcPts val="600"/>
              </a:spcAft>
            </a:pPr>
            <a:r>
              <a:rPr lang="en-US" altLang="en-US" dirty="0">
                <a:latin typeface="Bell MT" panose="02020503060305020303" pitchFamily="18" charset="0"/>
              </a:rPr>
              <a:t>Photos: (left) channeled whelk, </a:t>
            </a:r>
            <a:r>
              <a:rPr lang="en-US" altLang="en-US" i="1" dirty="0" err="1">
                <a:latin typeface="Bell MT" panose="02020503060305020303" pitchFamily="18" charset="0"/>
              </a:rPr>
              <a:t>Busycotypus</a:t>
            </a:r>
            <a:r>
              <a:rPr lang="en-US" altLang="en-US" i="1" dirty="0">
                <a:latin typeface="Bell MT" panose="02020503060305020303" pitchFamily="18" charset="0"/>
              </a:rPr>
              <a:t> </a:t>
            </a:r>
            <a:r>
              <a:rPr lang="en-US" altLang="en-US" i="1" dirty="0" err="1">
                <a:latin typeface="Bell MT" panose="02020503060305020303" pitchFamily="18" charset="0"/>
              </a:rPr>
              <a:t>canaliculatus</a:t>
            </a:r>
            <a:r>
              <a:rPr lang="en-US" altLang="en-US" dirty="0">
                <a:latin typeface="Bell MT" panose="02020503060305020303" pitchFamily="18" charset="0"/>
              </a:rPr>
              <a:t>, courtesy of Tessa Getchis; (right) channeled whelk egg case, courtesy of Robert </a:t>
            </a:r>
            <a:r>
              <a:rPr lang="en-US" altLang="en-US" dirty="0" err="1">
                <a:latin typeface="Bell MT" panose="02020503060305020303" pitchFamily="18" charset="0"/>
              </a:rPr>
              <a:t>Bachand</a:t>
            </a:r>
            <a:endParaRPr lang="en-US" altLang="en-US" dirty="0">
              <a:latin typeface="Bell MT" panose="02020503060305020303" pitchFamily="18"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a:extLst>
              <a:ext uri="{FF2B5EF4-FFF2-40B4-BE49-F238E27FC236}">
                <a16:creationId xmlns:a16="http://schemas.microsoft.com/office/drawing/2014/main" id="{444F6B55-C7AB-40F4-B5F6-011BD9A3C04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A6C37C7D-5841-4BAD-9CA8-C0D1D24DFCB3}" type="slidenum">
              <a:rPr lang="en-US" altLang="en-US"/>
              <a:pPr eaLnBrk="1" hangingPunct="1"/>
              <a:t>59</a:t>
            </a:fld>
            <a:endParaRPr lang="en-US" altLang="en-US"/>
          </a:p>
        </p:txBody>
      </p:sp>
      <p:sp>
        <p:nvSpPr>
          <p:cNvPr id="162819" name="Rectangle 2">
            <a:extLst>
              <a:ext uri="{FF2B5EF4-FFF2-40B4-BE49-F238E27FC236}">
                <a16:creationId xmlns:a16="http://schemas.microsoft.com/office/drawing/2014/main" id="{3318A885-F126-4DFF-B8A1-81B50F0AB591}"/>
              </a:ext>
            </a:extLst>
          </p:cNvPr>
          <p:cNvSpPr>
            <a:spLocks noGrp="1" noRot="1" noChangeAspect="1" noChangeArrowheads="1" noTextEdit="1"/>
          </p:cNvSpPr>
          <p:nvPr>
            <p:ph type="sldImg"/>
          </p:nvPr>
        </p:nvSpPr>
        <p:spPr>
          <a:xfrm>
            <a:off x="990600" y="674688"/>
            <a:ext cx="4648200" cy="3486150"/>
          </a:xfrm>
          <a:ln/>
        </p:spPr>
      </p:sp>
      <p:sp>
        <p:nvSpPr>
          <p:cNvPr id="162820" name="Rectangle 3">
            <a:extLst>
              <a:ext uri="{FF2B5EF4-FFF2-40B4-BE49-F238E27FC236}">
                <a16:creationId xmlns:a16="http://schemas.microsoft.com/office/drawing/2014/main" id="{A6C0AD09-BE5B-4100-8ABD-C8BA9F62EFE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eaLnBrk="1" hangingPunct="1">
              <a:spcBef>
                <a:spcPts val="0"/>
              </a:spcBef>
              <a:spcAft>
                <a:spcPts val="600"/>
              </a:spcAft>
              <a:buFontTx/>
              <a:buChar char="•"/>
            </a:pPr>
            <a:r>
              <a:rPr lang="en-US" altLang="en-US" dirty="0">
                <a:latin typeface="Bell MT" panose="02020503060305020303" pitchFamily="18" charset="0"/>
              </a:rPr>
              <a:t>Horseshoe crabs must molt to grow – look at the rounded front rim of a dead horseshoe crab on the beach to determine if it is a “molt” rather than a dead animal: if the rim is split, then it is a molted shell</a:t>
            </a:r>
          </a:p>
          <a:p>
            <a:pPr marL="228600" indent="-228600" eaLnBrk="1" hangingPunct="1">
              <a:spcBef>
                <a:spcPts val="0"/>
              </a:spcBef>
              <a:spcAft>
                <a:spcPts val="600"/>
              </a:spcAft>
              <a:buFontTx/>
              <a:buChar char="•"/>
            </a:pPr>
            <a:r>
              <a:rPr lang="en-US" altLang="en-US" dirty="0">
                <a:latin typeface="Bell MT" panose="02020503060305020303" pitchFamily="18" charset="0"/>
              </a:rPr>
              <a:t>A horseshoe crab’s tail is called a telson; the tail is used to flip the animal over if a wave flips it on its back; the tail has no stinger and is not used in defense</a:t>
            </a:r>
          </a:p>
          <a:p>
            <a:pPr marL="228600" indent="-228600" eaLnBrk="1" hangingPunct="1">
              <a:spcBef>
                <a:spcPts val="0"/>
              </a:spcBef>
              <a:spcAft>
                <a:spcPts val="600"/>
              </a:spcAft>
              <a:buFontTx/>
              <a:buChar char="•"/>
            </a:pPr>
            <a:r>
              <a:rPr lang="en-US" altLang="en-US" dirty="0">
                <a:latin typeface="Bell MT" panose="02020503060305020303" pitchFamily="18" charset="0"/>
              </a:rPr>
              <a:t>Horseshoe crabs have two primitive compound eyes</a:t>
            </a:r>
          </a:p>
          <a:p>
            <a:pPr marL="228600" indent="-228600" eaLnBrk="1" hangingPunct="1">
              <a:spcBef>
                <a:spcPts val="0"/>
              </a:spcBef>
              <a:spcAft>
                <a:spcPts val="600"/>
              </a:spcAft>
              <a:buFontTx/>
              <a:buChar char="•"/>
            </a:pPr>
            <a:r>
              <a:rPr lang="en-US" altLang="en-US" dirty="0">
                <a:latin typeface="Bell MT" panose="02020503060305020303" pitchFamily="18" charset="0"/>
              </a:rPr>
              <a:t>The mouth parts of a horseshoe crab are found on the underside in the middle of its five pairs of legs; the bristles on the legs act as “teeth”</a:t>
            </a:r>
          </a:p>
          <a:p>
            <a:pPr marL="228600" indent="-228600" eaLnBrk="1" hangingPunct="1">
              <a:spcBef>
                <a:spcPts val="0"/>
              </a:spcBef>
              <a:spcAft>
                <a:spcPts val="600"/>
              </a:spcAft>
              <a:buFontTx/>
              <a:buChar char="•"/>
            </a:pPr>
            <a:r>
              <a:rPr lang="en-US" altLang="en-US" dirty="0">
                <a:latin typeface="Bell MT" panose="02020503060305020303" pitchFamily="18" charset="0"/>
              </a:rPr>
              <a:t>The first pair of walking legs indicate the horseshoe crab’s gender; if there is a hook-like claw on the first pair, it is a male</a:t>
            </a:r>
          </a:p>
          <a:p>
            <a:pPr marL="228600" indent="-228600" eaLnBrk="1" hangingPunct="1">
              <a:spcBef>
                <a:spcPts val="0"/>
              </a:spcBef>
              <a:spcAft>
                <a:spcPts val="600"/>
              </a:spcAft>
              <a:buFontTx/>
              <a:buChar char="•"/>
            </a:pPr>
            <a:r>
              <a:rPr lang="en-US" altLang="en-US" dirty="0">
                <a:latin typeface="Bell MT" panose="02020503060305020303" pitchFamily="18" charset="0"/>
              </a:rPr>
              <a:t>During spring tides in late spring and early summer, horseshoe crabs come ashore to the beach in large numbers to mate and deposit their eggs; the eggs are ready to hatch when the next spring tide occurs about two weeks later, and the baby horseshoe crabs are washed into the water</a:t>
            </a:r>
          </a:p>
          <a:p>
            <a:pPr marL="228600" indent="-228600" eaLnBrk="1" hangingPunct="1">
              <a:spcBef>
                <a:spcPts val="0"/>
              </a:spcBef>
              <a:spcAft>
                <a:spcPts val="600"/>
              </a:spcAft>
              <a:buFontTx/>
              <a:buChar char="•"/>
            </a:pPr>
            <a:r>
              <a:rPr lang="en-US" altLang="en-US" dirty="0">
                <a:latin typeface="Bell MT" panose="02020503060305020303" pitchFamily="18" charset="0"/>
              </a:rPr>
              <a:t>This picture shows two smaller males hooked onto a large female using their specialized front claws; the males fertilize the eggs as they are laid in a nest in the sand</a:t>
            </a:r>
          </a:p>
          <a:p>
            <a:pPr eaLnBrk="1" hangingPunct="1">
              <a:spcBef>
                <a:spcPts val="0"/>
              </a:spcBef>
              <a:spcAft>
                <a:spcPts val="600"/>
              </a:spcAft>
            </a:pPr>
            <a:r>
              <a:rPr lang="en-US" altLang="en-US" dirty="0">
                <a:latin typeface="Bell MT" panose="02020503060305020303" pitchFamily="18" charset="0"/>
              </a:rPr>
              <a:t>Photo: Horseshoe crab, </a:t>
            </a:r>
            <a:r>
              <a:rPr lang="en-US" altLang="en-US" i="1" dirty="0">
                <a:latin typeface="Bell MT" panose="02020503060305020303" pitchFamily="18" charset="0"/>
              </a:rPr>
              <a:t>Limulus polyphemus</a:t>
            </a:r>
            <a:r>
              <a:rPr lang="en-US" altLang="en-US" dirty="0">
                <a:latin typeface="Bell MT" panose="02020503060305020303" pitchFamily="18" charset="0"/>
              </a:rPr>
              <a:t>; courtesy of Robert </a:t>
            </a:r>
            <a:r>
              <a:rPr lang="en-US" altLang="en-US" dirty="0" err="1">
                <a:latin typeface="Bell MT" panose="02020503060305020303" pitchFamily="18" charset="0"/>
              </a:rPr>
              <a:t>Bachand</a:t>
            </a:r>
            <a:endParaRPr lang="en-US" altLang="en-US" dirty="0">
              <a:latin typeface="Bell MT" panose="02020503060305020303" pitchFamily="18"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a:extLst>
              <a:ext uri="{FF2B5EF4-FFF2-40B4-BE49-F238E27FC236}">
                <a16:creationId xmlns:a16="http://schemas.microsoft.com/office/drawing/2014/main" id="{D81DFCAD-4C09-4AFC-A1DD-D0B7D1F6D49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9FA4EB52-084D-41E3-A95A-7E1DBAD3FE93}" type="slidenum">
              <a:rPr lang="en-US" altLang="en-US"/>
              <a:pPr eaLnBrk="1" hangingPunct="1"/>
              <a:t>6</a:t>
            </a:fld>
            <a:endParaRPr lang="en-US" altLang="en-US"/>
          </a:p>
        </p:txBody>
      </p:sp>
      <p:sp>
        <p:nvSpPr>
          <p:cNvPr id="131075" name="Rectangle 2">
            <a:extLst>
              <a:ext uri="{FF2B5EF4-FFF2-40B4-BE49-F238E27FC236}">
                <a16:creationId xmlns:a16="http://schemas.microsoft.com/office/drawing/2014/main" id="{884EBEF6-3A0A-4FFE-A859-C998AA04CE92}"/>
              </a:ext>
            </a:extLst>
          </p:cNvPr>
          <p:cNvSpPr>
            <a:spLocks noGrp="1" noRot="1" noChangeAspect="1" noChangeArrowheads="1" noTextEdit="1"/>
          </p:cNvSpPr>
          <p:nvPr>
            <p:ph type="sldImg"/>
          </p:nvPr>
        </p:nvSpPr>
        <p:spPr>
          <a:ln/>
        </p:spPr>
      </p:sp>
      <p:sp>
        <p:nvSpPr>
          <p:cNvPr id="131076" name="Rectangle 3">
            <a:extLst>
              <a:ext uri="{FF2B5EF4-FFF2-40B4-BE49-F238E27FC236}">
                <a16:creationId xmlns:a16="http://schemas.microsoft.com/office/drawing/2014/main" id="{AD50223E-C020-4B36-8AB8-0BD8D9883CA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7">
            <a:extLst>
              <a:ext uri="{FF2B5EF4-FFF2-40B4-BE49-F238E27FC236}">
                <a16:creationId xmlns:a16="http://schemas.microsoft.com/office/drawing/2014/main" id="{B51BC73B-4468-4045-917B-C15D575A994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7523E098-9214-4652-AA17-B576C0213A66}" type="slidenum">
              <a:rPr lang="en-US" altLang="en-US"/>
              <a:pPr eaLnBrk="1" hangingPunct="1"/>
              <a:t>60</a:t>
            </a:fld>
            <a:endParaRPr lang="en-US" altLang="en-US"/>
          </a:p>
        </p:txBody>
      </p:sp>
      <p:sp>
        <p:nvSpPr>
          <p:cNvPr id="210947" name="Rectangle 2">
            <a:extLst>
              <a:ext uri="{FF2B5EF4-FFF2-40B4-BE49-F238E27FC236}">
                <a16:creationId xmlns:a16="http://schemas.microsoft.com/office/drawing/2014/main" id="{C55E75F7-F1F7-49F2-91AC-CB8B182D5E5D}"/>
              </a:ext>
            </a:extLst>
          </p:cNvPr>
          <p:cNvSpPr>
            <a:spLocks noGrp="1" noRot="1" noChangeAspect="1" noChangeArrowheads="1" noTextEdit="1"/>
          </p:cNvSpPr>
          <p:nvPr>
            <p:ph type="sldImg"/>
          </p:nvPr>
        </p:nvSpPr>
        <p:spPr>
          <a:ln/>
        </p:spPr>
      </p:sp>
      <p:sp>
        <p:nvSpPr>
          <p:cNvPr id="210948" name="Rectangle 3">
            <a:extLst>
              <a:ext uri="{FF2B5EF4-FFF2-40B4-BE49-F238E27FC236}">
                <a16:creationId xmlns:a16="http://schemas.microsoft.com/office/drawing/2014/main" id="{516845F6-EBC7-4186-B9CF-086BBCFA43F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eaLnBrk="1" hangingPunct="1">
              <a:spcBef>
                <a:spcPts val="0"/>
              </a:spcBef>
              <a:spcAft>
                <a:spcPts val="600"/>
              </a:spcAft>
              <a:buFontTx/>
              <a:buChar char="•"/>
            </a:pPr>
            <a:r>
              <a:rPr lang="en-US" altLang="en-US" dirty="0">
                <a:latin typeface="Bell MT" panose="02020503060305020303" pitchFamily="18" charset="0"/>
              </a:rPr>
              <a:t>Mantis shrimp stab with the spines at the end of their tail by quickly flipping their tail forward under their bodies</a:t>
            </a:r>
          </a:p>
          <a:p>
            <a:pPr marL="228600" indent="-228600" eaLnBrk="1" hangingPunct="1">
              <a:spcBef>
                <a:spcPts val="0"/>
              </a:spcBef>
              <a:spcAft>
                <a:spcPts val="600"/>
              </a:spcAft>
              <a:buFontTx/>
              <a:buChar char="•"/>
            </a:pPr>
            <a:r>
              <a:rPr lang="en-US" altLang="en-US" dirty="0">
                <a:latin typeface="Bell MT" panose="02020503060305020303" pitchFamily="18" charset="0"/>
              </a:rPr>
              <a:t>They can grow to 7.5” long and are more common in western Long Island Sound</a:t>
            </a:r>
          </a:p>
          <a:p>
            <a:pPr marL="228600" indent="-228600" eaLnBrk="1" hangingPunct="1">
              <a:spcBef>
                <a:spcPts val="0"/>
              </a:spcBef>
              <a:spcAft>
                <a:spcPts val="600"/>
              </a:spcAft>
            </a:pPr>
            <a:r>
              <a:rPr lang="en-US" altLang="en-US" dirty="0">
                <a:latin typeface="Bell MT" panose="02020503060305020303" pitchFamily="18" charset="0"/>
              </a:rPr>
              <a:t>Photo: Mantis shrimp, </a:t>
            </a:r>
            <a:r>
              <a:rPr lang="en-US" altLang="en-US" i="1" dirty="0">
                <a:latin typeface="Bell MT" panose="02020503060305020303" pitchFamily="18" charset="0"/>
              </a:rPr>
              <a:t>Squilla </a:t>
            </a:r>
            <a:r>
              <a:rPr lang="en-US" altLang="en-US" i="1" dirty="0" err="1">
                <a:latin typeface="Bell MT" panose="02020503060305020303" pitchFamily="18" charset="0"/>
              </a:rPr>
              <a:t>empusa</a:t>
            </a:r>
            <a:r>
              <a:rPr lang="en-US" altLang="en-US" dirty="0">
                <a:latin typeface="Bell MT" panose="02020503060305020303" pitchFamily="18" charset="0"/>
              </a:rPr>
              <a:t>; courtesy of Robert </a:t>
            </a:r>
            <a:r>
              <a:rPr lang="en-US" altLang="en-US" dirty="0" err="1">
                <a:latin typeface="Bell MT" panose="02020503060305020303" pitchFamily="18" charset="0"/>
              </a:rPr>
              <a:t>Bachand</a:t>
            </a:r>
            <a:endParaRPr lang="en-US" altLang="en-US" dirty="0">
              <a:latin typeface="Bell MT" panose="02020503060305020303" pitchFamily="18"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a:extLst>
              <a:ext uri="{FF2B5EF4-FFF2-40B4-BE49-F238E27FC236}">
                <a16:creationId xmlns:a16="http://schemas.microsoft.com/office/drawing/2014/main" id="{6834EADB-1933-431F-978F-54F4C6000E0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6A7D92EE-2BB8-4140-A041-12C05AB96C40}" type="slidenum">
              <a:rPr lang="en-US" altLang="en-US"/>
              <a:pPr eaLnBrk="1" hangingPunct="1"/>
              <a:t>61</a:t>
            </a:fld>
            <a:endParaRPr lang="en-US" altLang="en-US"/>
          </a:p>
        </p:txBody>
      </p:sp>
      <p:sp>
        <p:nvSpPr>
          <p:cNvPr id="163843" name="Rectangle 2">
            <a:extLst>
              <a:ext uri="{FF2B5EF4-FFF2-40B4-BE49-F238E27FC236}">
                <a16:creationId xmlns:a16="http://schemas.microsoft.com/office/drawing/2014/main" id="{7870EB7C-FB34-4558-A33C-BFC938090C42}"/>
              </a:ext>
            </a:extLst>
          </p:cNvPr>
          <p:cNvSpPr>
            <a:spLocks noGrp="1" noRot="1" noChangeAspect="1" noChangeArrowheads="1" noTextEdit="1"/>
          </p:cNvSpPr>
          <p:nvPr>
            <p:ph type="sldImg"/>
          </p:nvPr>
        </p:nvSpPr>
        <p:spPr>
          <a:ln/>
        </p:spPr>
      </p:sp>
      <p:sp>
        <p:nvSpPr>
          <p:cNvPr id="163844" name="Rectangle 3">
            <a:extLst>
              <a:ext uri="{FF2B5EF4-FFF2-40B4-BE49-F238E27FC236}">
                <a16:creationId xmlns:a16="http://schemas.microsoft.com/office/drawing/2014/main" id="{C4974B8B-362A-473C-B58B-BB51A8176A9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eaLnBrk="1" hangingPunct="1">
              <a:spcBef>
                <a:spcPts val="0"/>
              </a:spcBef>
              <a:spcAft>
                <a:spcPts val="600"/>
              </a:spcAft>
              <a:buFontTx/>
              <a:buChar char="•"/>
            </a:pPr>
            <a:r>
              <a:rPr lang="en-US" altLang="en-US" dirty="0">
                <a:latin typeface="Bell MT" panose="02020503060305020303" pitchFamily="18" charset="0"/>
              </a:rPr>
              <a:t>Piping plovers are the color of dry sand, enabling them to blend in and camouflage themselves when moving on the beach or sitting on their nests, built in shallow depressions in the sand, often lined with shells.  The single dark band around their necks is visible only during the breeding season.</a:t>
            </a:r>
          </a:p>
          <a:p>
            <a:pPr marL="228600" indent="-228600" eaLnBrk="1" hangingPunct="1">
              <a:spcBef>
                <a:spcPts val="0"/>
              </a:spcBef>
              <a:spcAft>
                <a:spcPts val="600"/>
              </a:spcAft>
              <a:buFontTx/>
              <a:buChar char="•"/>
            </a:pPr>
            <a:r>
              <a:rPr lang="en-US" altLang="en-US" dirty="0">
                <a:latin typeface="Bell MT" panose="02020503060305020303" pitchFamily="18" charset="0"/>
              </a:rPr>
              <a:t>Plovers arrive to the Long Island Sound region to nest in late March. Three to four eggs are laid by late April, and the eggs take almost a month to incubate and hatch. They are considered a “threatened” species in Connecticut, “endangered” in New York, and “threatened” federally, due to increased shoreline development, human disturbances and increased predation. Their nests are often fenced off on beaches, along with those of the least tern, to protect them.</a:t>
            </a:r>
          </a:p>
          <a:p>
            <a:pPr marL="228600" indent="-228600" eaLnBrk="1" hangingPunct="1">
              <a:spcBef>
                <a:spcPts val="0"/>
              </a:spcBef>
              <a:spcAft>
                <a:spcPts val="600"/>
              </a:spcAft>
              <a:buFontTx/>
              <a:buChar char="•"/>
            </a:pPr>
            <a:r>
              <a:rPr lang="en-US" altLang="en-US" dirty="0">
                <a:latin typeface="Bell MT" panose="02020503060305020303" pitchFamily="18" charset="0"/>
              </a:rPr>
              <a:t>Plovers have defined beachfront territory. When something comes too close to a nest, the adults will try to distract it by flapping around like a wounded bird, sometimes called the “broken wing” display.</a:t>
            </a:r>
          </a:p>
          <a:p>
            <a:pPr marL="228600" indent="-228600" algn="l">
              <a:spcBef>
                <a:spcPts val="0"/>
              </a:spcBef>
              <a:spcAft>
                <a:spcPts val="600"/>
              </a:spcAft>
              <a:buFont typeface="Arial" panose="020B0604020202020204" pitchFamily="34" charset="0"/>
              <a:buChar char="•"/>
            </a:pPr>
            <a:r>
              <a:rPr lang="en-US" b="0" i="0" dirty="0">
                <a:solidFill>
                  <a:srgbClr val="0A0A0A"/>
                </a:solidFill>
                <a:effectLst/>
                <a:latin typeface="Bell MT" panose="02020503060305020303" pitchFamily="18" charset="0"/>
              </a:rPr>
              <a:t>Sanderlings run back and forth on the beach, picking or probing for tiny prey in the wet sand. They are medium-sized sandpipers recognizable by their pale nonbreeding plumage, black legs and bill, and wave-chasing behavior. They breed only on High Arctic tundra, but during the winter they migrate long distances to sandy beaches worldwide. </a:t>
            </a:r>
          </a:p>
          <a:p>
            <a:pPr marL="228600" indent="-228600">
              <a:spcBef>
                <a:spcPts val="0"/>
              </a:spcBef>
              <a:spcAft>
                <a:spcPts val="600"/>
              </a:spcAft>
            </a:pPr>
            <a:r>
              <a:rPr lang="en-US" altLang="en-US" dirty="0">
                <a:latin typeface="Bell MT" panose="02020503060305020303" pitchFamily="18" charset="0"/>
              </a:rPr>
              <a:t>Photos: (top) Sanderlings, </a:t>
            </a:r>
            <a:r>
              <a:rPr lang="en-US" b="0" i="1" dirty="0">
                <a:solidFill>
                  <a:srgbClr val="000000"/>
                </a:solidFill>
                <a:effectLst/>
                <a:latin typeface="Bell MT" panose="02020503060305020303" pitchFamily="18" charset="0"/>
              </a:rPr>
              <a:t>Calidris alba, </a:t>
            </a:r>
            <a:r>
              <a:rPr lang="en-US" altLang="en-US" dirty="0">
                <a:latin typeface="Bell MT" panose="02020503060305020303" pitchFamily="18" charset="0"/>
              </a:rPr>
              <a:t>and (right) Piping plover, </a:t>
            </a:r>
            <a:r>
              <a:rPr lang="en-US" altLang="en-US" i="1" dirty="0">
                <a:latin typeface="Bell MT" panose="02020503060305020303" pitchFamily="18" charset="0"/>
              </a:rPr>
              <a:t>Charadrius </a:t>
            </a:r>
            <a:r>
              <a:rPr lang="en-US" altLang="en-US" i="1" dirty="0" err="1">
                <a:latin typeface="Bell MT" panose="02020503060305020303" pitchFamily="18" charset="0"/>
              </a:rPr>
              <a:t>melodus</a:t>
            </a:r>
            <a:r>
              <a:rPr lang="en-US" altLang="en-US" i="1" dirty="0">
                <a:latin typeface="Bell MT" panose="02020503060305020303" pitchFamily="18" charset="0"/>
              </a:rPr>
              <a:t>; </a:t>
            </a:r>
            <a:r>
              <a:rPr lang="en-US" altLang="en-US" i="0" dirty="0">
                <a:latin typeface="Bell MT" panose="02020503060305020303" pitchFamily="18" charset="0"/>
              </a:rPr>
              <a:t>courtesy of Thomas Morris</a:t>
            </a:r>
            <a:endParaRPr lang="en-US" altLang="en-US" dirty="0">
              <a:latin typeface="Bell MT" panose="02020503060305020303" pitchFamily="18" charset="0"/>
            </a:endParaRPr>
          </a:p>
          <a:p>
            <a:pPr marL="171450" indent="-171450" algn="l">
              <a:buFont typeface="Arial" panose="020B0604020202020204" pitchFamily="34" charset="0"/>
              <a:buChar char="•"/>
            </a:pPr>
            <a:endParaRPr lang="en-US" b="0" i="0" dirty="0">
              <a:solidFill>
                <a:srgbClr val="0A0A0A"/>
              </a:solidFill>
              <a:effectLst/>
              <a:latin typeface="Helvetica Neue"/>
            </a:endParaRPr>
          </a:p>
          <a:p>
            <a:br>
              <a:rPr lang="en-US" b="0" i="0" u="sng" dirty="0">
                <a:solidFill>
                  <a:srgbClr val="FFFFFF"/>
                </a:solidFill>
                <a:effectLst/>
                <a:latin typeface="Helvetica Neue"/>
                <a:hlinkClick r:id="rId3"/>
              </a:rPr>
            </a:br>
            <a:endParaRPr lang="en-US" altLang="en-US" dirty="0">
              <a:latin typeface="Arial" panose="020B0604020202020204" pitchFamily="34"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spcBef>
                <a:spcPts val="0"/>
              </a:spcBef>
              <a:spcAft>
                <a:spcPts val="600"/>
              </a:spcAft>
            </a:pPr>
            <a:r>
              <a:rPr lang="en-US" dirty="0">
                <a:latin typeface="Bell MT" panose="02020503060305020303" pitchFamily="18" charset="0"/>
              </a:rPr>
              <a:t>Photo: Black-bellied plover, </a:t>
            </a:r>
            <a:r>
              <a:rPr lang="en-US" b="0" i="1" dirty="0" err="1">
                <a:solidFill>
                  <a:srgbClr val="000000"/>
                </a:solidFill>
                <a:effectLst/>
                <a:latin typeface="Bell MT" panose="02020503060305020303" pitchFamily="18" charset="0"/>
              </a:rPr>
              <a:t>Pluvialis</a:t>
            </a:r>
            <a:r>
              <a:rPr lang="en-US" b="0" i="1" dirty="0">
                <a:solidFill>
                  <a:srgbClr val="000000"/>
                </a:solidFill>
                <a:effectLst/>
                <a:latin typeface="Bell MT" panose="02020503060305020303" pitchFamily="18" charset="0"/>
              </a:rPr>
              <a:t> </a:t>
            </a:r>
            <a:r>
              <a:rPr lang="en-US" b="0" i="1" dirty="0" err="1">
                <a:solidFill>
                  <a:srgbClr val="000000"/>
                </a:solidFill>
                <a:effectLst/>
                <a:latin typeface="Bell MT" panose="02020503060305020303" pitchFamily="18" charset="0"/>
              </a:rPr>
              <a:t>squatarola</a:t>
            </a:r>
            <a:r>
              <a:rPr lang="en-US" b="0" i="1" dirty="0">
                <a:solidFill>
                  <a:srgbClr val="000000"/>
                </a:solidFill>
                <a:effectLst/>
                <a:latin typeface="Bell MT" panose="02020503060305020303" pitchFamily="18" charset="0"/>
              </a:rPr>
              <a:t>; </a:t>
            </a:r>
            <a:r>
              <a:rPr lang="en-US" b="0" i="0" dirty="0">
                <a:solidFill>
                  <a:srgbClr val="000000"/>
                </a:solidFill>
                <a:effectLst/>
                <a:latin typeface="Bell MT" panose="02020503060305020303" pitchFamily="18" charset="0"/>
              </a:rPr>
              <a:t>courtesy of Thomas Morris</a:t>
            </a:r>
            <a:endParaRPr lang="en-US" dirty="0">
              <a:latin typeface="Bell MT" panose="02020503060305020303" pitchFamily="18" charset="0"/>
            </a:endParaRPr>
          </a:p>
        </p:txBody>
      </p:sp>
      <p:sp>
        <p:nvSpPr>
          <p:cNvPr id="4" name="Slide Number Placeholder 3"/>
          <p:cNvSpPr>
            <a:spLocks noGrp="1"/>
          </p:cNvSpPr>
          <p:nvPr>
            <p:ph type="sldNum" sz="quarter" idx="5"/>
          </p:nvPr>
        </p:nvSpPr>
        <p:spPr/>
        <p:txBody>
          <a:bodyPr/>
          <a:lstStyle/>
          <a:p>
            <a:fld id="{83E8300F-68FA-43EE-A1BA-BE6590B66252}" type="slidenum">
              <a:rPr lang="en-US" altLang="en-US" smtClean="0"/>
              <a:pPr/>
              <a:t>62</a:t>
            </a:fld>
            <a:endParaRPr lang="en-US" altLang="en-US"/>
          </a:p>
        </p:txBody>
      </p:sp>
    </p:spTree>
    <p:extLst>
      <p:ext uri="{BB962C8B-B14F-4D97-AF65-F5344CB8AC3E}">
        <p14:creationId xmlns:p14="http://schemas.microsoft.com/office/powerpoint/2010/main" val="105588632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spcBef>
                <a:spcPts val="0"/>
              </a:spcBef>
              <a:spcAft>
                <a:spcPts val="600"/>
              </a:spcAft>
            </a:pPr>
            <a:r>
              <a:rPr lang="en-US" dirty="0">
                <a:latin typeface="Bell MT" panose="02020503060305020303" pitchFamily="18" charset="0"/>
              </a:rPr>
              <a:t>Photo: </a:t>
            </a:r>
            <a:r>
              <a:rPr lang="en-US" b="0" i="0" dirty="0">
                <a:solidFill>
                  <a:srgbClr val="000000"/>
                </a:solidFill>
                <a:effectLst/>
                <a:latin typeface="Bell MT" panose="02020503060305020303" pitchFamily="18" charset="0"/>
              </a:rPr>
              <a:t>American Oystercatchers</a:t>
            </a:r>
            <a:r>
              <a:rPr lang="en-US" b="0" i="0" dirty="0">
                <a:effectLst/>
                <a:latin typeface="Bell MT" panose="02020503060305020303" pitchFamily="18" charset="0"/>
                <a:cs typeface="Arial" panose="020B0604020202020204" pitchFamily="34" charset="0"/>
              </a:rPr>
              <a:t>, </a:t>
            </a:r>
            <a:r>
              <a:rPr lang="en-US" b="0" i="1" dirty="0" err="1">
                <a:effectLst/>
                <a:latin typeface="Bell MT" panose="02020503060305020303" pitchFamily="18" charset="0"/>
                <a:cs typeface="Arial" panose="020B0604020202020204" pitchFamily="34" charset="0"/>
              </a:rPr>
              <a:t>Haematopus</a:t>
            </a:r>
            <a:r>
              <a:rPr lang="en-US" b="0" i="1" dirty="0">
                <a:effectLst/>
                <a:latin typeface="Bell MT" panose="02020503060305020303" pitchFamily="18" charset="0"/>
                <a:cs typeface="Arial" panose="020B0604020202020204" pitchFamily="34" charset="0"/>
              </a:rPr>
              <a:t> palliates</a:t>
            </a:r>
            <a:r>
              <a:rPr lang="en-US" b="0" i="1" dirty="0">
                <a:solidFill>
                  <a:srgbClr val="404040"/>
                </a:solidFill>
                <a:effectLst/>
                <a:latin typeface="Bell MT" panose="02020503060305020303" pitchFamily="18" charset="0"/>
              </a:rPr>
              <a:t>;</a:t>
            </a:r>
            <a:r>
              <a:rPr lang="en-US" b="0" i="1" dirty="0">
                <a:solidFill>
                  <a:srgbClr val="000000"/>
                </a:solidFill>
                <a:effectLst/>
                <a:latin typeface="Bell MT" panose="02020503060305020303" pitchFamily="18" charset="0"/>
              </a:rPr>
              <a:t> </a:t>
            </a:r>
            <a:r>
              <a:rPr lang="en-US" b="0" i="0" dirty="0">
                <a:solidFill>
                  <a:srgbClr val="000000"/>
                </a:solidFill>
                <a:effectLst/>
                <a:latin typeface="Bell MT" panose="02020503060305020303" pitchFamily="18" charset="0"/>
              </a:rPr>
              <a:t>courtesy of Thomas Morris</a:t>
            </a:r>
            <a:endParaRPr lang="en-US" dirty="0">
              <a:latin typeface="Bell MT" panose="02020503060305020303" pitchFamily="18" charset="0"/>
            </a:endParaRPr>
          </a:p>
        </p:txBody>
      </p:sp>
      <p:sp>
        <p:nvSpPr>
          <p:cNvPr id="4" name="Slide Number Placeholder 3"/>
          <p:cNvSpPr>
            <a:spLocks noGrp="1"/>
          </p:cNvSpPr>
          <p:nvPr>
            <p:ph type="sldNum" sz="quarter" idx="5"/>
          </p:nvPr>
        </p:nvSpPr>
        <p:spPr/>
        <p:txBody>
          <a:bodyPr/>
          <a:lstStyle/>
          <a:p>
            <a:fld id="{83E8300F-68FA-43EE-A1BA-BE6590B66252}" type="slidenum">
              <a:rPr lang="en-US" altLang="en-US" smtClean="0"/>
              <a:pPr/>
              <a:t>63</a:t>
            </a:fld>
            <a:endParaRPr lang="en-US" altLang="en-US"/>
          </a:p>
        </p:txBody>
      </p:sp>
    </p:spTree>
    <p:extLst>
      <p:ext uri="{BB962C8B-B14F-4D97-AF65-F5344CB8AC3E}">
        <p14:creationId xmlns:p14="http://schemas.microsoft.com/office/powerpoint/2010/main" val="88986021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a:extLst>
              <a:ext uri="{FF2B5EF4-FFF2-40B4-BE49-F238E27FC236}">
                <a16:creationId xmlns:a16="http://schemas.microsoft.com/office/drawing/2014/main" id="{550B3199-B1E9-4645-BE6E-B2D661959D7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8DD62213-4B19-4FA8-BE90-97723CF7C1DB}" type="slidenum">
              <a:rPr lang="en-US" altLang="en-US"/>
              <a:pPr eaLnBrk="1" hangingPunct="1"/>
              <a:t>64</a:t>
            </a:fld>
            <a:endParaRPr lang="en-US" altLang="en-US"/>
          </a:p>
        </p:txBody>
      </p:sp>
      <p:sp>
        <p:nvSpPr>
          <p:cNvPr id="164867" name="Rectangle 2">
            <a:extLst>
              <a:ext uri="{FF2B5EF4-FFF2-40B4-BE49-F238E27FC236}">
                <a16:creationId xmlns:a16="http://schemas.microsoft.com/office/drawing/2014/main" id="{A440054E-7F40-422B-9B59-72C574BB008F}"/>
              </a:ext>
            </a:extLst>
          </p:cNvPr>
          <p:cNvSpPr>
            <a:spLocks noGrp="1" noRot="1" noChangeAspect="1" noChangeArrowheads="1" noTextEdit="1"/>
          </p:cNvSpPr>
          <p:nvPr>
            <p:ph type="sldImg"/>
          </p:nvPr>
        </p:nvSpPr>
        <p:spPr>
          <a:ln/>
        </p:spPr>
      </p:sp>
      <p:sp>
        <p:nvSpPr>
          <p:cNvPr id="164868" name="Rectangle 3">
            <a:extLst>
              <a:ext uri="{FF2B5EF4-FFF2-40B4-BE49-F238E27FC236}">
                <a16:creationId xmlns:a16="http://schemas.microsoft.com/office/drawing/2014/main" id="{5792135A-B976-40A4-B8A3-6C4BFAE4DC5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eaLnBrk="1" hangingPunct="1">
              <a:spcBef>
                <a:spcPts val="0"/>
              </a:spcBef>
              <a:spcAft>
                <a:spcPts val="600"/>
              </a:spcAft>
              <a:buFontTx/>
              <a:buChar char="•"/>
            </a:pPr>
            <a:r>
              <a:rPr lang="en-US" altLang="en-US" dirty="0">
                <a:latin typeface="Bell MT" panose="02020503060305020303" pitchFamily="18" charset="0"/>
              </a:rPr>
              <a:t>Common terns are small, gull-like birds with long, pointed wings and a forked tail, black cap, black tipped red bill and red legs. </a:t>
            </a:r>
          </a:p>
          <a:p>
            <a:pPr marL="228600" indent="-228600" eaLnBrk="1" hangingPunct="1">
              <a:spcBef>
                <a:spcPts val="0"/>
              </a:spcBef>
              <a:spcAft>
                <a:spcPts val="600"/>
              </a:spcAft>
              <a:buFontTx/>
              <a:buChar char="•"/>
            </a:pPr>
            <a:r>
              <a:rPr lang="en-US" b="0" i="0" dirty="0">
                <a:solidFill>
                  <a:srgbClr val="0A0A0A"/>
                </a:solidFill>
                <a:effectLst/>
                <a:latin typeface="Bell MT" panose="02020503060305020303" pitchFamily="18" charset="0"/>
              </a:rPr>
              <a:t>Breeding pairs nest in small depressions on the ground to which they add dead vegetation, shell fragments, bones and stones. </a:t>
            </a:r>
            <a:r>
              <a:rPr lang="en-US" dirty="0">
                <a:solidFill>
                  <a:srgbClr val="0A0A0A"/>
                </a:solidFill>
                <a:latin typeface="Bell MT" panose="02020503060305020303" pitchFamily="18" charset="0"/>
              </a:rPr>
              <a:t>They lay 1-4 eggs per clutch and brood 1-2 times per year. </a:t>
            </a:r>
          </a:p>
          <a:p>
            <a:pPr marL="228600" indent="-228600" eaLnBrk="1" hangingPunct="1">
              <a:spcBef>
                <a:spcPts val="0"/>
              </a:spcBef>
              <a:spcAft>
                <a:spcPts val="600"/>
              </a:spcAft>
              <a:buFontTx/>
              <a:buChar char="•"/>
            </a:pPr>
            <a:r>
              <a:rPr lang="en-US" altLang="en-US" dirty="0">
                <a:latin typeface="Bell MT" panose="02020503060305020303" pitchFamily="18" charset="0"/>
              </a:rPr>
              <a:t>They aggressively defend their territory from intruders through posturing first, then wrestling and fencing with their bills. Humans entering nesting areas will be dived bombed by adults, pecked and defecated on. </a:t>
            </a:r>
          </a:p>
          <a:p>
            <a:pPr marL="228600" indent="-228600" eaLnBrk="1" hangingPunct="1">
              <a:spcBef>
                <a:spcPts val="0"/>
              </a:spcBef>
              <a:spcAft>
                <a:spcPts val="600"/>
              </a:spcAft>
            </a:pPr>
            <a:r>
              <a:rPr lang="en-US" altLang="en-US" dirty="0">
                <a:latin typeface="Bell MT" panose="02020503060305020303" pitchFamily="18" charset="0"/>
              </a:rPr>
              <a:t>Photos: Common tern adult and chick, </a:t>
            </a:r>
            <a:r>
              <a:rPr lang="en-US" b="0" i="1" dirty="0">
                <a:solidFill>
                  <a:srgbClr val="000000"/>
                </a:solidFill>
                <a:effectLst/>
                <a:latin typeface="Bell MT" panose="02020503060305020303" pitchFamily="18" charset="0"/>
              </a:rPr>
              <a:t>Sterna </a:t>
            </a:r>
            <a:r>
              <a:rPr lang="en-US" b="0" i="1" dirty="0" err="1">
                <a:solidFill>
                  <a:srgbClr val="000000"/>
                </a:solidFill>
                <a:effectLst/>
                <a:latin typeface="Bell MT" panose="02020503060305020303" pitchFamily="18" charset="0"/>
              </a:rPr>
              <a:t>hirundo</a:t>
            </a:r>
            <a:r>
              <a:rPr lang="en-US" b="0" i="1" dirty="0">
                <a:solidFill>
                  <a:srgbClr val="000000"/>
                </a:solidFill>
                <a:effectLst/>
                <a:latin typeface="Bell MT" panose="02020503060305020303" pitchFamily="18" charset="0"/>
              </a:rPr>
              <a:t> – </a:t>
            </a:r>
            <a:r>
              <a:rPr lang="en-US" b="0" dirty="0">
                <a:solidFill>
                  <a:srgbClr val="000000"/>
                </a:solidFill>
                <a:effectLst/>
                <a:latin typeface="Bell MT" panose="02020503060305020303" pitchFamily="18" charset="0"/>
              </a:rPr>
              <a:t>Great Gull Island , NY</a:t>
            </a:r>
            <a:r>
              <a:rPr lang="en-US" altLang="en-US" dirty="0">
                <a:latin typeface="Bell MT" panose="02020503060305020303" pitchFamily="18" charset="0"/>
              </a:rPr>
              <a:t>; courtesy of Nancy Balcom</a:t>
            </a: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7">
            <a:extLst>
              <a:ext uri="{FF2B5EF4-FFF2-40B4-BE49-F238E27FC236}">
                <a16:creationId xmlns:a16="http://schemas.microsoft.com/office/drawing/2014/main" id="{BC0FA9F3-150C-4B8C-80FA-296B2342741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84592706-6225-4BBF-A121-3D21B0B4767F}" type="slidenum">
              <a:rPr lang="en-US" altLang="en-US"/>
              <a:pPr eaLnBrk="1" hangingPunct="1"/>
              <a:t>65</a:t>
            </a:fld>
            <a:endParaRPr lang="en-US" altLang="en-US"/>
          </a:p>
        </p:txBody>
      </p:sp>
      <p:sp>
        <p:nvSpPr>
          <p:cNvPr id="184323" name="Rectangle 2">
            <a:extLst>
              <a:ext uri="{FF2B5EF4-FFF2-40B4-BE49-F238E27FC236}">
                <a16:creationId xmlns:a16="http://schemas.microsoft.com/office/drawing/2014/main" id="{20D3F791-34EB-47BC-AB9C-7BDEAE201A37}"/>
              </a:ext>
            </a:extLst>
          </p:cNvPr>
          <p:cNvSpPr>
            <a:spLocks noGrp="1" noRot="1" noChangeAspect="1" noChangeArrowheads="1" noTextEdit="1"/>
          </p:cNvSpPr>
          <p:nvPr>
            <p:ph type="sldImg"/>
          </p:nvPr>
        </p:nvSpPr>
        <p:spPr>
          <a:ln/>
        </p:spPr>
      </p:sp>
      <p:sp>
        <p:nvSpPr>
          <p:cNvPr id="184324" name="Rectangle 3">
            <a:extLst>
              <a:ext uri="{FF2B5EF4-FFF2-40B4-BE49-F238E27FC236}">
                <a16:creationId xmlns:a16="http://schemas.microsoft.com/office/drawing/2014/main" id="{FE1A8BB1-37E7-49F7-966C-E8A3376A267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eaLnBrk="1" hangingPunct="1">
              <a:spcBef>
                <a:spcPts val="0"/>
              </a:spcBef>
              <a:spcAft>
                <a:spcPts val="600"/>
              </a:spcAft>
              <a:buFontTx/>
              <a:buChar char="•"/>
            </a:pPr>
            <a:r>
              <a:rPr lang="en-US" altLang="en-US" dirty="0">
                <a:latin typeface="Bell MT" panose="02020503060305020303" pitchFamily="18" charset="0"/>
              </a:rPr>
              <a:t>The </a:t>
            </a:r>
            <a:r>
              <a:rPr lang="en-US" altLang="en-US" b="1" dirty="0">
                <a:latin typeface="Bell MT" panose="02020503060305020303" pitchFamily="18" charset="0"/>
              </a:rPr>
              <a:t>intertidal zone</a:t>
            </a:r>
            <a:r>
              <a:rPr lang="en-US" altLang="en-US" dirty="0">
                <a:latin typeface="Bell MT" panose="02020503060305020303" pitchFamily="18" charset="0"/>
              </a:rPr>
              <a:t> is the area between the reaches of the high and low tides – probably the harshest of the Sound’s habitats</a:t>
            </a:r>
          </a:p>
          <a:p>
            <a:pPr marL="228600" indent="-228600" eaLnBrk="1" hangingPunct="1">
              <a:spcBef>
                <a:spcPts val="0"/>
              </a:spcBef>
              <a:spcAft>
                <a:spcPts val="600"/>
              </a:spcAft>
              <a:buFontTx/>
              <a:buChar char="•"/>
            </a:pPr>
            <a:r>
              <a:rPr lang="en-US" altLang="en-US" dirty="0">
                <a:latin typeface="Bell MT" panose="02020503060305020303" pitchFamily="18" charset="0"/>
              </a:rPr>
              <a:t>Being able to “hang on” despite the intense wave action is an important characteristic of many organisms that live in the high energy, rocky intertidal zone. Barnacles cement themselves to the rocks, blue mussels attach to the rocks with amazingly strong threads (</a:t>
            </a:r>
            <a:r>
              <a:rPr lang="en-US" altLang="en-US" b="1" dirty="0">
                <a:latin typeface="Bell MT" panose="02020503060305020303" pitchFamily="18" charset="0"/>
              </a:rPr>
              <a:t>byssus</a:t>
            </a:r>
            <a:r>
              <a:rPr lang="en-US" altLang="en-US" dirty="0">
                <a:latin typeface="Bell MT" panose="02020503060305020303" pitchFamily="18" charset="0"/>
              </a:rPr>
              <a:t>), snails use suction to hang on, and seaweeds attach to the rocks with holdfasts.</a:t>
            </a:r>
          </a:p>
          <a:p>
            <a:pPr marL="228600" indent="-228600" eaLnBrk="1" hangingPunct="1">
              <a:spcBef>
                <a:spcPts val="0"/>
              </a:spcBef>
              <a:spcAft>
                <a:spcPts val="600"/>
              </a:spcAft>
              <a:buFontTx/>
              <a:buChar char="•"/>
            </a:pPr>
            <a:r>
              <a:rPr lang="en-US" altLang="en-US" dirty="0">
                <a:latin typeface="Bell MT" panose="02020503060305020303" pitchFamily="18" charset="0"/>
              </a:rPr>
              <a:t>Organisms living in the intertidal zone must also survive exposure to drying air during low tide, extreme heat during the summer and freezing temperatures in the winter, rainfall and freshwater runoff, and predation by terrestrial and aquatic organisms</a:t>
            </a:r>
          </a:p>
          <a:p>
            <a:pPr marL="228600" indent="-228600" eaLnBrk="1" hangingPunct="1">
              <a:spcBef>
                <a:spcPts val="0"/>
              </a:spcBef>
              <a:spcAft>
                <a:spcPts val="600"/>
              </a:spcAft>
              <a:buFontTx/>
              <a:buChar char="•"/>
            </a:pPr>
            <a:r>
              <a:rPr lang="en-US" altLang="en-US" dirty="0">
                <a:latin typeface="Bell MT" panose="02020503060305020303" pitchFamily="18" charset="0"/>
              </a:rPr>
              <a:t>There is intense competition for space in the intertidal zone</a:t>
            </a:r>
          </a:p>
          <a:p>
            <a:pPr marL="228600" indent="-228600" eaLnBrk="1" hangingPunct="1">
              <a:spcBef>
                <a:spcPts val="0"/>
              </a:spcBef>
              <a:spcAft>
                <a:spcPts val="600"/>
              </a:spcAft>
            </a:pPr>
            <a:r>
              <a:rPr lang="en-US" altLang="en-US" dirty="0">
                <a:latin typeface="Bell MT" panose="02020503060305020303" pitchFamily="18" charset="0"/>
              </a:rPr>
              <a:t>Photo: Rocky intertidal zone, </a:t>
            </a:r>
            <a:r>
              <a:rPr lang="en-US" altLang="en-US" dirty="0" err="1">
                <a:latin typeface="Bell MT" panose="02020503060305020303" pitchFamily="18" charset="0"/>
              </a:rPr>
              <a:t>Hammonassett</a:t>
            </a:r>
            <a:r>
              <a:rPr lang="en-US" altLang="en-US" dirty="0">
                <a:latin typeface="Bell MT" panose="02020503060305020303" pitchFamily="18" charset="0"/>
              </a:rPr>
              <a:t> Beach State Park, Madison CT; courtesy of Judy Benson</a:t>
            </a: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7">
            <a:extLst>
              <a:ext uri="{FF2B5EF4-FFF2-40B4-BE49-F238E27FC236}">
                <a16:creationId xmlns:a16="http://schemas.microsoft.com/office/drawing/2014/main" id="{8D40AD28-F319-4285-AA13-57ADF21BCAC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5EC3797F-BA4E-4B8A-95A3-FE3CF35CA226}" type="slidenum">
              <a:rPr lang="en-US" altLang="en-US"/>
              <a:pPr eaLnBrk="1" hangingPunct="1"/>
              <a:t>66</a:t>
            </a:fld>
            <a:endParaRPr lang="en-US" altLang="en-US"/>
          </a:p>
        </p:txBody>
      </p:sp>
      <p:sp>
        <p:nvSpPr>
          <p:cNvPr id="185347" name="Rectangle 2">
            <a:extLst>
              <a:ext uri="{FF2B5EF4-FFF2-40B4-BE49-F238E27FC236}">
                <a16:creationId xmlns:a16="http://schemas.microsoft.com/office/drawing/2014/main" id="{6016E136-8D95-422C-8FF4-B6994AE7B217}"/>
              </a:ext>
            </a:extLst>
          </p:cNvPr>
          <p:cNvSpPr>
            <a:spLocks noGrp="1" noRot="1" noChangeAspect="1" noChangeArrowheads="1" noTextEdit="1"/>
          </p:cNvSpPr>
          <p:nvPr>
            <p:ph type="sldImg"/>
          </p:nvPr>
        </p:nvSpPr>
        <p:spPr>
          <a:ln/>
        </p:spPr>
      </p:sp>
      <p:sp>
        <p:nvSpPr>
          <p:cNvPr id="185348" name="Rectangle 3">
            <a:extLst>
              <a:ext uri="{FF2B5EF4-FFF2-40B4-BE49-F238E27FC236}">
                <a16:creationId xmlns:a16="http://schemas.microsoft.com/office/drawing/2014/main" id="{D550DB50-0C52-4ACC-BB92-A1D5788DF8C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eaLnBrk="1" hangingPunct="1">
              <a:spcBef>
                <a:spcPts val="0"/>
              </a:spcBef>
              <a:spcAft>
                <a:spcPts val="600"/>
              </a:spcAft>
            </a:pPr>
            <a:r>
              <a:rPr lang="en-US" altLang="en-US" dirty="0">
                <a:latin typeface="Bell MT" panose="02020503060305020303" pitchFamily="18" charset="0"/>
              </a:rPr>
              <a:t>Photo: (left) Rocky intertidal zone; courtesy of Nancy Balcom; (right) courtesy of Judy Benson</a:t>
            </a: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7">
            <a:extLst>
              <a:ext uri="{FF2B5EF4-FFF2-40B4-BE49-F238E27FC236}">
                <a16:creationId xmlns:a16="http://schemas.microsoft.com/office/drawing/2014/main" id="{2A396A26-C2A6-49D5-B68C-77A22296BDE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3C105528-4C35-4F9A-ACE3-BC5D874ABF29}" type="slidenum">
              <a:rPr lang="en-US" altLang="en-US"/>
              <a:pPr eaLnBrk="1" hangingPunct="1"/>
              <a:t>67</a:t>
            </a:fld>
            <a:endParaRPr lang="en-US" altLang="en-US"/>
          </a:p>
        </p:txBody>
      </p:sp>
      <p:sp>
        <p:nvSpPr>
          <p:cNvPr id="186371" name="Rectangle 2">
            <a:extLst>
              <a:ext uri="{FF2B5EF4-FFF2-40B4-BE49-F238E27FC236}">
                <a16:creationId xmlns:a16="http://schemas.microsoft.com/office/drawing/2014/main" id="{2130CF2C-B129-4985-A9C8-6C0B6B4DB498}"/>
              </a:ext>
            </a:extLst>
          </p:cNvPr>
          <p:cNvSpPr>
            <a:spLocks noGrp="1" noRot="1" noChangeAspect="1" noChangeArrowheads="1" noTextEdit="1"/>
          </p:cNvSpPr>
          <p:nvPr>
            <p:ph type="sldImg"/>
          </p:nvPr>
        </p:nvSpPr>
        <p:spPr>
          <a:ln/>
        </p:spPr>
      </p:sp>
      <p:sp>
        <p:nvSpPr>
          <p:cNvPr id="186372" name="Rectangle 3">
            <a:extLst>
              <a:ext uri="{FF2B5EF4-FFF2-40B4-BE49-F238E27FC236}">
                <a16:creationId xmlns:a16="http://schemas.microsoft.com/office/drawing/2014/main" id="{8A866A19-1739-4BB2-9A32-330E2980424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eaLnBrk="1" hangingPunct="1">
              <a:spcBef>
                <a:spcPts val="0"/>
              </a:spcBef>
              <a:spcAft>
                <a:spcPts val="600"/>
              </a:spcAft>
              <a:buFontTx/>
              <a:buChar char="•"/>
            </a:pPr>
            <a:r>
              <a:rPr lang="en-US" altLang="en-US" dirty="0">
                <a:latin typeface="Bell MT" panose="02020503060305020303" pitchFamily="18" charset="0"/>
              </a:rPr>
              <a:t>The upper intertidal zone is nearly terrestrial and is affected primarily by splash and spring tides</a:t>
            </a:r>
          </a:p>
          <a:p>
            <a:pPr marL="228600" indent="-228600" eaLnBrk="1" hangingPunct="1">
              <a:spcBef>
                <a:spcPts val="0"/>
              </a:spcBef>
              <a:spcAft>
                <a:spcPts val="600"/>
              </a:spcAft>
              <a:buFontTx/>
              <a:buChar char="•"/>
            </a:pPr>
            <a:r>
              <a:rPr lang="en-US" altLang="en-US" dirty="0">
                <a:latin typeface="Bell MT" panose="02020503060305020303" pitchFamily="18" charset="0"/>
              </a:rPr>
              <a:t>The middle intertidal zone is inundated twice daily by the tides and is home to barnacles, macroalgae (seaweeds), and mollusks such as periwinkle snails, slipper shells, and blue mussels competing with each other for surface space</a:t>
            </a:r>
          </a:p>
          <a:p>
            <a:pPr marL="228600" indent="-228600" eaLnBrk="1" hangingPunct="1">
              <a:spcBef>
                <a:spcPts val="0"/>
              </a:spcBef>
              <a:spcAft>
                <a:spcPts val="600"/>
              </a:spcAft>
              <a:buFontTx/>
              <a:buChar char="•"/>
            </a:pPr>
            <a:r>
              <a:rPr lang="en-US" altLang="en-US" dirty="0">
                <a:latin typeface="Bell MT" panose="02020503060305020303" pitchFamily="18" charset="0"/>
              </a:rPr>
              <a:t>The lower intertidal zone is nearly always inundated and abounds with rockweed and other macroalgae, sea stars and other spiny-skinned echinoderms, like sea urchins, and cnidarians like sea anemones</a:t>
            </a:r>
          </a:p>
          <a:p>
            <a:pPr marL="228600" indent="-228600" eaLnBrk="1" hangingPunct="1">
              <a:spcBef>
                <a:spcPts val="0"/>
              </a:spcBef>
              <a:spcAft>
                <a:spcPts val="600"/>
              </a:spcAft>
              <a:buFontTx/>
              <a:buChar char="•"/>
            </a:pPr>
            <a:r>
              <a:rPr lang="en-US" altLang="en-US" dirty="0">
                <a:latin typeface="Bell MT" panose="02020503060305020303" pitchFamily="18" charset="0"/>
              </a:rPr>
              <a:t>Macroalgae also grow </a:t>
            </a:r>
            <a:r>
              <a:rPr lang="en-US" altLang="en-US" dirty="0" err="1">
                <a:latin typeface="Bell MT" panose="02020503060305020303" pitchFamily="18" charset="0"/>
              </a:rPr>
              <a:t>subtidally</a:t>
            </a:r>
            <a:endParaRPr lang="en-US" altLang="en-US" dirty="0">
              <a:latin typeface="Bell MT" panose="02020503060305020303" pitchFamily="18" charset="0"/>
            </a:endParaRPr>
          </a:p>
          <a:p>
            <a:pPr marL="228600" indent="-228600" eaLnBrk="1" hangingPunct="1">
              <a:spcBef>
                <a:spcPts val="0"/>
              </a:spcBef>
              <a:spcAft>
                <a:spcPts val="600"/>
              </a:spcAft>
            </a:pPr>
            <a:r>
              <a:rPr lang="en-US" altLang="en-US" dirty="0">
                <a:latin typeface="Bell MT" panose="02020503060305020303" pitchFamily="18" charset="0"/>
              </a:rPr>
              <a:t>Photo: Zonation patterns in rocky intertidal zone; courtesy of Nancy Balcom</a:t>
            </a: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eaLnBrk="1" hangingPunct="1">
              <a:spcBef>
                <a:spcPts val="0"/>
              </a:spcBef>
              <a:spcAft>
                <a:spcPts val="600"/>
              </a:spcAft>
              <a:buFontTx/>
              <a:buChar char="•"/>
            </a:pPr>
            <a:r>
              <a:rPr lang="en-US" altLang="en-US" dirty="0">
                <a:latin typeface="Bell MT" panose="02020503060305020303" pitchFamily="18" charset="0"/>
              </a:rPr>
              <a:t>Seaweeds, or marine macroalgae, provide habitat, food, and shelter for a number of aquatic organisms; there are more than 200 species in Long Island Sound</a:t>
            </a:r>
          </a:p>
          <a:p>
            <a:pPr marL="228600" indent="-228600" eaLnBrk="1" hangingPunct="1">
              <a:spcBef>
                <a:spcPts val="0"/>
              </a:spcBef>
              <a:spcAft>
                <a:spcPts val="600"/>
              </a:spcAft>
              <a:buFontTx/>
              <a:buChar char="•"/>
            </a:pPr>
            <a:r>
              <a:rPr lang="en-US" altLang="en-US" dirty="0">
                <a:latin typeface="Bell MT" panose="02020503060305020303" pitchFamily="18" charset="0"/>
              </a:rPr>
              <a:t>This particular species of seaweed is often used in Maine as packing material for live marine worms sold by bait dealers; other organisms may be living in the seaweed and therefore, fishermen should dispose of this packing material  in the trash rather than dumping it into the Sound, to avoid introducing new species </a:t>
            </a:r>
          </a:p>
          <a:p>
            <a:pPr marL="228600" indent="-228600" eaLnBrk="1" hangingPunct="1">
              <a:spcBef>
                <a:spcPts val="0"/>
              </a:spcBef>
              <a:spcAft>
                <a:spcPts val="600"/>
              </a:spcAft>
              <a:buFontTx/>
              <a:buChar char="•"/>
            </a:pPr>
            <a:r>
              <a:rPr lang="en-US" altLang="en-US" dirty="0">
                <a:latin typeface="Bell MT" panose="02020503060305020303" pitchFamily="18" charset="0"/>
              </a:rPr>
              <a:t>Alginate from rockweed and brown kelp is used in syrups and as coatings for paper, film, medications, and fabric</a:t>
            </a:r>
            <a:endParaRPr lang="en-US" altLang="en-US" b="1" dirty="0">
              <a:latin typeface="Bell MT" panose="02020503060305020303" pitchFamily="18" charset="0"/>
            </a:endParaRPr>
          </a:p>
          <a:p>
            <a:pPr marL="228600" indent="-228600" eaLnBrk="1" hangingPunct="1">
              <a:spcBef>
                <a:spcPts val="0"/>
              </a:spcBef>
              <a:spcAft>
                <a:spcPts val="600"/>
              </a:spcAft>
            </a:pPr>
            <a:r>
              <a:rPr lang="en-US" altLang="en-US" dirty="0">
                <a:latin typeface="Bell MT" panose="02020503060305020303" pitchFamily="18" charset="0"/>
              </a:rPr>
              <a:t>Photo: Knotted wrack, </a:t>
            </a:r>
            <a:r>
              <a:rPr lang="en-US" altLang="en-US" i="1" dirty="0">
                <a:latin typeface="Bell MT" panose="02020503060305020303" pitchFamily="18" charset="0"/>
              </a:rPr>
              <a:t>Ascophyllum nodosum</a:t>
            </a:r>
            <a:r>
              <a:rPr lang="en-US" altLang="en-US" dirty="0">
                <a:latin typeface="Bell MT" panose="02020503060305020303" pitchFamily="18" charset="0"/>
              </a:rPr>
              <a:t>; courtesy of Nancy Balcom</a:t>
            </a:r>
          </a:p>
          <a:p>
            <a:endParaRPr lang="en-US" dirty="0"/>
          </a:p>
        </p:txBody>
      </p:sp>
      <p:sp>
        <p:nvSpPr>
          <p:cNvPr id="4" name="Slide Number Placeholder 3"/>
          <p:cNvSpPr>
            <a:spLocks noGrp="1"/>
          </p:cNvSpPr>
          <p:nvPr>
            <p:ph type="sldNum" sz="quarter" idx="5"/>
          </p:nvPr>
        </p:nvSpPr>
        <p:spPr/>
        <p:txBody>
          <a:bodyPr/>
          <a:lstStyle/>
          <a:p>
            <a:fld id="{83E8300F-68FA-43EE-A1BA-BE6590B66252}" type="slidenum">
              <a:rPr lang="en-US" altLang="en-US" smtClean="0"/>
              <a:pPr/>
              <a:t>68</a:t>
            </a:fld>
            <a:endParaRPr lang="en-US" altLang="en-US"/>
          </a:p>
        </p:txBody>
      </p:sp>
    </p:spTree>
    <p:extLst>
      <p:ext uri="{BB962C8B-B14F-4D97-AF65-F5344CB8AC3E}">
        <p14:creationId xmlns:p14="http://schemas.microsoft.com/office/powerpoint/2010/main" val="34747691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a:extLst>
              <a:ext uri="{FF2B5EF4-FFF2-40B4-BE49-F238E27FC236}">
                <a16:creationId xmlns:a16="http://schemas.microsoft.com/office/drawing/2014/main" id="{2D2006E1-6D9C-49A0-AB2A-21D452A459B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0B71FA15-BC71-4234-AADE-8ECC64754F7A}" type="slidenum">
              <a:rPr lang="en-US" altLang="en-US"/>
              <a:pPr eaLnBrk="1" hangingPunct="1"/>
              <a:t>69</a:t>
            </a:fld>
            <a:endParaRPr lang="en-US" altLang="en-US"/>
          </a:p>
        </p:txBody>
      </p:sp>
      <p:sp>
        <p:nvSpPr>
          <p:cNvPr id="188419" name="Rectangle 2">
            <a:extLst>
              <a:ext uri="{FF2B5EF4-FFF2-40B4-BE49-F238E27FC236}">
                <a16:creationId xmlns:a16="http://schemas.microsoft.com/office/drawing/2014/main" id="{1BDD7475-BCE9-4E42-AA6B-6BD0CBED6D69}"/>
              </a:ext>
            </a:extLst>
          </p:cNvPr>
          <p:cNvSpPr>
            <a:spLocks noGrp="1" noRot="1" noChangeAspect="1" noChangeArrowheads="1" noTextEdit="1"/>
          </p:cNvSpPr>
          <p:nvPr>
            <p:ph type="sldImg"/>
          </p:nvPr>
        </p:nvSpPr>
        <p:spPr>
          <a:ln/>
        </p:spPr>
      </p:sp>
      <p:sp>
        <p:nvSpPr>
          <p:cNvPr id="188420" name="Rectangle 3">
            <a:extLst>
              <a:ext uri="{FF2B5EF4-FFF2-40B4-BE49-F238E27FC236}">
                <a16:creationId xmlns:a16="http://schemas.microsoft.com/office/drawing/2014/main" id="{98378D4C-20C6-473B-971B-D05B6279EBD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eaLnBrk="1" hangingPunct="1">
              <a:spcBef>
                <a:spcPts val="0"/>
              </a:spcBef>
              <a:spcAft>
                <a:spcPts val="600"/>
              </a:spcAft>
              <a:buFontTx/>
              <a:buChar char="•"/>
            </a:pPr>
            <a:r>
              <a:rPr lang="en-US" altLang="en-US" dirty="0">
                <a:latin typeface="Bell MT" panose="02020503060305020303" pitchFamily="18" charset="0"/>
              </a:rPr>
              <a:t>Sea lettuce is a source of food for mute swans, diving ducks and other waterfowl</a:t>
            </a:r>
          </a:p>
          <a:p>
            <a:pPr marL="228600" indent="-228600" eaLnBrk="1" hangingPunct="1">
              <a:spcBef>
                <a:spcPts val="0"/>
              </a:spcBef>
              <a:spcAft>
                <a:spcPts val="600"/>
              </a:spcAft>
            </a:pPr>
            <a:r>
              <a:rPr lang="en-US" altLang="en-US" dirty="0">
                <a:latin typeface="Bell MT" panose="02020503060305020303" pitchFamily="18" charset="0"/>
              </a:rPr>
              <a:t>Photo: Sea lettuce, </a:t>
            </a:r>
            <a:r>
              <a:rPr lang="en-US" altLang="en-US" i="1" dirty="0">
                <a:latin typeface="Bell MT" panose="02020503060305020303" pitchFamily="18" charset="0"/>
              </a:rPr>
              <a:t>Ulva </a:t>
            </a:r>
            <a:r>
              <a:rPr lang="en-US" altLang="en-US" i="1" dirty="0" err="1">
                <a:latin typeface="Bell MT" panose="02020503060305020303" pitchFamily="18" charset="0"/>
              </a:rPr>
              <a:t>lactuca</a:t>
            </a:r>
            <a:r>
              <a:rPr lang="en-US" altLang="en-US" dirty="0">
                <a:latin typeface="Bell MT" panose="02020503060305020303" pitchFamily="18" charset="0"/>
              </a:rPr>
              <a:t>; courtesy of Nancy Balcom</a:t>
            </a:r>
            <a:endParaRPr lang="en-US" altLang="en-US" dirty="0">
              <a:latin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a:extLst>
              <a:ext uri="{FF2B5EF4-FFF2-40B4-BE49-F238E27FC236}">
                <a16:creationId xmlns:a16="http://schemas.microsoft.com/office/drawing/2014/main" id="{62FB965D-770F-40BD-88AB-6FE5AF7CB1F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93FAB58A-250E-489C-82EE-765C23B902FA}" type="slidenum">
              <a:rPr lang="en-US" altLang="en-US"/>
              <a:pPr eaLnBrk="1" hangingPunct="1"/>
              <a:t>7</a:t>
            </a:fld>
            <a:endParaRPr lang="en-US" altLang="en-US"/>
          </a:p>
        </p:txBody>
      </p:sp>
      <p:sp>
        <p:nvSpPr>
          <p:cNvPr id="132099" name="Rectangle 2">
            <a:extLst>
              <a:ext uri="{FF2B5EF4-FFF2-40B4-BE49-F238E27FC236}">
                <a16:creationId xmlns:a16="http://schemas.microsoft.com/office/drawing/2014/main" id="{42CA3B5D-B637-41E5-92E9-FA2E3C29AAD7}"/>
              </a:ext>
            </a:extLst>
          </p:cNvPr>
          <p:cNvSpPr>
            <a:spLocks noGrp="1" noRot="1" noChangeAspect="1" noChangeArrowheads="1" noTextEdit="1"/>
          </p:cNvSpPr>
          <p:nvPr>
            <p:ph type="sldImg"/>
          </p:nvPr>
        </p:nvSpPr>
        <p:spPr>
          <a:ln/>
        </p:spPr>
      </p:sp>
      <p:sp>
        <p:nvSpPr>
          <p:cNvPr id="132100" name="Rectangle 3">
            <a:extLst>
              <a:ext uri="{FF2B5EF4-FFF2-40B4-BE49-F238E27FC236}">
                <a16:creationId xmlns:a16="http://schemas.microsoft.com/office/drawing/2014/main" id="{B2B10146-C476-48BD-B83C-A0B4A968A0C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Bell MT" panose="02020503060305020303" pitchFamily="18" charset="0"/>
              </a:rPr>
              <a:t>Photo: Salt marsh; courtesy of Nancy Balcom</a:t>
            </a: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7">
            <a:extLst>
              <a:ext uri="{FF2B5EF4-FFF2-40B4-BE49-F238E27FC236}">
                <a16:creationId xmlns:a16="http://schemas.microsoft.com/office/drawing/2014/main" id="{7C73C338-102C-4DD7-9E20-747902D8AA4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47D5502D-78F9-436F-9764-F0FF41DA3CAA}" type="slidenum">
              <a:rPr lang="en-US" altLang="en-US"/>
              <a:pPr eaLnBrk="1" hangingPunct="1"/>
              <a:t>70</a:t>
            </a:fld>
            <a:endParaRPr lang="en-US" altLang="en-US"/>
          </a:p>
        </p:txBody>
      </p:sp>
      <p:sp>
        <p:nvSpPr>
          <p:cNvPr id="189443" name="Rectangle 2">
            <a:extLst>
              <a:ext uri="{FF2B5EF4-FFF2-40B4-BE49-F238E27FC236}">
                <a16:creationId xmlns:a16="http://schemas.microsoft.com/office/drawing/2014/main" id="{308FA98C-6118-4FDD-9A26-8633FEDD0B82}"/>
              </a:ext>
            </a:extLst>
          </p:cNvPr>
          <p:cNvSpPr>
            <a:spLocks noGrp="1" noRot="1" noChangeAspect="1" noChangeArrowheads="1" noTextEdit="1"/>
          </p:cNvSpPr>
          <p:nvPr>
            <p:ph type="sldImg"/>
          </p:nvPr>
        </p:nvSpPr>
        <p:spPr>
          <a:ln/>
        </p:spPr>
      </p:sp>
      <p:sp>
        <p:nvSpPr>
          <p:cNvPr id="189444" name="Rectangle 3">
            <a:extLst>
              <a:ext uri="{FF2B5EF4-FFF2-40B4-BE49-F238E27FC236}">
                <a16:creationId xmlns:a16="http://schemas.microsoft.com/office/drawing/2014/main" id="{D67B1DC5-10D1-4EE1-90D7-033E6299ABE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eaLnBrk="1" hangingPunct="1">
              <a:spcBef>
                <a:spcPts val="0"/>
              </a:spcBef>
              <a:spcAft>
                <a:spcPts val="600"/>
              </a:spcAft>
              <a:buFontTx/>
              <a:buChar char="•"/>
            </a:pPr>
            <a:r>
              <a:rPr lang="en-US" altLang="en-US" dirty="0">
                <a:latin typeface="Bell MT" panose="02020503060305020303" pitchFamily="18" charset="0"/>
              </a:rPr>
              <a:t>Marine algae, or seaweeds, are classified as brown, green, or red algae based on structure, reproductive methods, and pigments (coloration)</a:t>
            </a:r>
          </a:p>
          <a:p>
            <a:pPr marL="228600" indent="-228600" eaLnBrk="1" hangingPunct="1">
              <a:spcBef>
                <a:spcPts val="0"/>
              </a:spcBef>
              <a:spcAft>
                <a:spcPts val="600"/>
              </a:spcAft>
              <a:buFontTx/>
              <a:buChar char="•"/>
            </a:pPr>
            <a:r>
              <a:rPr lang="en-US" altLang="en-US" dirty="0">
                <a:latin typeface="Bell MT" panose="02020503060305020303" pitchFamily="18" charset="0"/>
              </a:rPr>
              <a:t>These pigments absorb various frequencies of light, and the limited light available in coastal waters determines the depth to which the algae can grow</a:t>
            </a:r>
          </a:p>
          <a:p>
            <a:pPr marL="228600" indent="-228600" eaLnBrk="1" hangingPunct="1">
              <a:spcBef>
                <a:spcPts val="0"/>
              </a:spcBef>
              <a:spcAft>
                <a:spcPts val="600"/>
              </a:spcAft>
              <a:buFontTx/>
              <a:buChar char="•"/>
            </a:pPr>
            <a:r>
              <a:rPr lang="en-US" altLang="en-US" dirty="0">
                <a:latin typeface="Bell MT" panose="02020503060305020303" pitchFamily="18" charset="0"/>
              </a:rPr>
              <a:t>Green algae, such as </a:t>
            </a:r>
            <a:r>
              <a:rPr lang="en-US" altLang="en-US" dirty="0" err="1">
                <a:latin typeface="Bell MT" panose="02020503060305020303" pitchFamily="18" charset="0"/>
              </a:rPr>
              <a:t>deadman’s</a:t>
            </a:r>
            <a:r>
              <a:rPr lang="en-US" altLang="en-US" dirty="0">
                <a:latin typeface="Bell MT" panose="02020503060305020303" pitchFamily="18" charset="0"/>
              </a:rPr>
              <a:t> fingers or sea lettuce, have the same pigments as higher plants and are typically found closest to shore</a:t>
            </a:r>
          </a:p>
          <a:p>
            <a:pPr marL="228600" indent="-228600" eaLnBrk="1" hangingPunct="1">
              <a:spcBef>
                <a:spcPts val="0"/>
              </a:spcBef>
              <a:spcAft>
                <a:spcPts val="600"/>
              </a:spcAft>
              <a:buFontTx/>
              <a:buChar char="•"/>
            </a:pPr>
            <a:r>
              <a:rPr lang="en-US" altLang="en-US" dirty="0">
                <a:latin typeface="Bell MT" panose="02020503060305020303" pitchFamily="18" charset="0"/>
              </a:rPr>
              <a:t>Brown algae vary in color from olive brown to yellow brown; the brown pigments mask the green pigments; they are found generally in the shallows to mid-depths</a:t>
            </a:r>
          </a:p>
          <a:p>
            <a:pPr marL="228600" indent="-228600" eaLnBrk="1" hangingPunct="1">
              <a:spcBef>
                <a:spcPts val="0"/>
              </a:spcBef>
              <a:spcAft>
                <a:spcPts val="600"/>
              </a:spcAft>
              <a:buFontTx/>
              <a:buChar char="•"/>
            </a:pPr>
            <a:r>
              <a:rPr lang="en-US" altLang="en-US" dirty="0">
                <a:latin typeface="Bell MT" panose="02020503060305020303" pitchFamily="18" charset="0"/>
              </a:rPr>
              <a:t>Red algae also have green pigments that are masked by red pigments; these algae tend to be smaller and more delicate than the brown algae; they typically grow the deepest and farthest from shore</a:t>
            </a:r>
          </a:p>
          <a:p>
            <a:pPr marL="228600" indent="-228600" eaLnBrk="1" hangingPunct="1">
              <a:spcBef>
                <a:spcPts val="0"/>
              </a:spcBef>
              <a:spcAft>
                <a:spcPts val="600"/>
              </a:spcAft>
              <a:buFontTx/>
              <a:buChar char="•"/>
            </a:pPr>
            <a:r>
              <a:rPr lang="en-US" altLang="en-US" dirty="0">
                <a:latin typeface="Bell MT" panose="02020503060305020303" pitchFamily="18" charset="0"/>
              </a:rPr>
              <a:t>Deadman’s fingers is a non-native invasive algae, sometimes referred to as the “oyster thief” or “scallop thief” because when it attaches to a bivalve and grows, it sometimes becomes so buoyant that it lifts off the bottom and floats away with the bivalve</a:t>
            </a:r>
          </a:p>
          <a:p>
            <a:pPr marL="228600" indent="-228600" eaLnBrk="1" hangingPunct="1">
              <a:spcBef>
                <a:spcPts val="0"/>
              </a:spcBef>
              <a:spcAft>
                <a:spcPts val="600"/>
              </a:spcAft>
            </a:pPr>
            <a:r>
              <a:rPr lang="en-US" altLang="en-US" dirty="0">
                <a:latin typeface="Bell MT" panose="02020503060305020303" pitchFamily="18" charset="0"/>
              </a:rPr>
              <a:t>Photo: (left) Deadman’s fingers, </a:t>
            </a:r>
            <a:r>
              <a:rPr lang="en-US" altLang="en-US" i="1" dirty="0">
                <a:latin typeface="Bell MT" panose="02020503060305020303" pitchFamily="18" charset="0"/>
              </a:rPr>
              <a:t>Codium fragile; </a:t>
            </a:r>
            <a:r>
              <a:rPr lang="en-US" altLang="en-US" dirty="0">
                <a:latin typeface="Bell MT" panose="02020503060305020303" pitchFamily="18" charset="0"/>
              </a:rPr>
              <a:t>courtesy of Tessa Getchis; Deadman’s fingers and holdfast; courtesy of Nancy Balcom</a:t>
            </a: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7">
            <a:extLst>
              <a:ext uri="{FF2B5EF4-FFF2-40B4-BE49-F238E27FC236}">
                <a16:creationId xmlns:a16="http://schemas.microsoft.com/office/drawing/2014/main" id="{D5EF524D-0ABC-4104-915C-4A746E8E7E9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63784351-B35E-4A1A-BC7B-F9DA9AEDBB4B}" type="slidenum">
              <a:rPr lang="en-US" altLang="en-US"/>
              <a:pPr eaLnBrk="1" hangingPunct="1"/>
              <a:t>71</a:t>
            </a:fld>
            <a:endParaRPr lang="en-US" altLang="en-US"/>
          </a:p>
        </p:txBody>
      </p:sp>
      <p:sp>
        <p:nvSpPr>
          <p:cNvPr id="190467" name="Rectangle 2">
            <a:extLst>
              <a:ext uri="{FF2B5EF4-FFF2-40B4-BE49-F238E27FC236}">
                <a16:creationId xmlns:a16="http://schemas.microsoft.com/office/drawing/2014/main" id="{BEE35C21-CD95-4578-BCDD-9BFD22391AD0}"/>
              </a:ext>
            </a:extLst>
          </p:cNvPr>
          <p:cNvSpPr>
            <a:spLocks noGrp="1" noRot="1" noChangeAspect="1" noChangeArrowheads="1" noTextEdit="1"/>
          </p:cNvSpPr>
          <p:nvPr>
            <p:ph type="sldImg"/>
          </p:nvPr>
        </p:nvSpPr>
        <p:spPr>
          <a:ln/>
        </p:spPr>
      </p:sp>
      <p:sp>
        <p:nvSpPr>
          <p:cNvPr id="190468" name="Rectangle 3">
            <a:extLst>
              <a:ext uri="{FF2B5EF4-FFF2-40B4-BE49-F238E27FC236}">
                <a16:creationId xmlns:a16="http://schemas.microsoft.com/office/drawing/2014/main" id="{F59168B0-591E-4F24-9B60-2AEF59D3B26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eaLnBrk="1" hangingPunct="1">
              <a:spcBef>
                <a:spcPts val="0"/>
              </a:spcBef>
              <a:spcAft>
                <a:spcPts val="600"/>
              </a:spcAft>
              <a:buFontTx/>
              <a:buChar char="•"/>
            </a:pPr>
            <a:r>
              <a:rPr lang="en-US" altLang="en-US" dirty="0">
                <a:latin typeface="Bell MT" panose="02020503060305020303" pitchFamily="18" charset="0"/>
              </a:rPr>
              <a:t>Irish moss contains </a:t>
            </a:r>
            <a:r>
              <a:rPr lang="en-US" altLang="en-US" b="1" dirty="0">
                <a:latin typeface="Bell MT" panose="02020503060305020303" pitchFamily="18" charset="0"/>
              </a:rPr>
              <a:t>carrageenan</a:t>
            </a:r>
            <a:r>
              <a:rPr lang="en-US" altLang="en-US" dirty="0">
                <a:latin typeface="Bell MT" panose="02020503060305020303" pitchFamily="18" charset="0"/>
              </a:rPr>
              <a:t>,</a:t>
            </a:r>
            <a:r>
              <a:rPr lang="en-US" altLang="en-US" dirty="0">
                <a:solidFill>
                  <a:srgbClr val="3366CC"/>
                </a:solidFill>
                <a:latin typeface="Bell MT" panose="02020503060305020303" pitchFamily="18" charset="0"/>
              </a:rPr>
              <a:t> </a:t>
            </a:r>
            <a:r>
              <a:rPr lang="en-US" altLang="en-US" dirty="0">
                <a:latin typeface="Bell MT" panose="02020503060305020303" pitchFamily="18" charset="0"/>
              </a:rPr>
              <a:t>which is used to make many products such as pudding, ice cream, and toothpaste smooth and creamy</a:t>
            </a:r>
          </a:p>
          <a:p>
            <a:pPr marL="228600" indent="-228600" eaLnBrk="1" hangingPunct="1">
              <a:spcBef>
                <a:spcPts val="0"/>
              </a:spcBef>
              <a:spcAft>
                <a:spcPts val="600"/>
              </a:spcAft>
            </a:pPr>
            <a:r>
              <a:rPr lang="en-US" altLang="en-US" dirty="0">
                <a:latin typeface="Bell MT" panose="02020503060305020303" pitchFamily="18" charset="0"/>
              </a:rPr>
              <a:t>Photo: Irish moss, </a:t>
            </a:r>
            <a:r>
              <a:rPr lang="en-US" altLang="en-US" i="1" dirty="0">
                <a:latin typeface="Bell MT" panose="02020503060305020303" pitchFamily="18" charset="0"/>
              </a:rPr>
              <a:t>Chondrus crispus</a:t>
            </a:r>
            <a:r>
              <a:rPr lang="en-US" altLang="en-US" dirty="0">
                <a:latin typeface="Bell MT" panose="02020503060305020303" pitchFamily="18" charset="0"/>
              </a:rPr>
              <a:t>; courtesy of Nancy Balcom</a:t>
            </a: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7">
            <a:extLst>
              <a:ext uri="{FF2B5EF4-FFF2-40B4-BE49-F238E27FC236}">
                <a16:creationId xmlns:a16="http://schemas.microsoft.com/office/drawing/2014/main" id="{0DAC7D04-504C-44B7-9885-8492F45F70A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5CD58050-68C3-4D05-AA81-544B5573C531}" type="slidenum">
              <a:rPr lang="en-US" altLang="en-US"/>
              <a:pPr eaLnBrk="1" hangingPunct="1"/>
              <a:t>72</a:t>
            </a:fld>
            <a:endParaRPr lang="en-US" altLang="en-US"/>
          </a:p>
        </p:txBody>
      </p:sp>
      <p:sp>
        <p:nvSpPr>
          <p:cNvPr id="193539" name="Rectangle 2">
            <a:extLst>
              <a:ext uri="{FF2B5EF4-FFF2-40B4-BE49-F238E27FC236}">
                <a16:creationId xmlns:a16="http://schemas.microsoft.com/office/drawing/2014/main" id="{5366F7B8-CF41-4665-88E5-5637C4479908}"/>
              </a:ext>
            </a:extLst>
          </p:cNvPr>
          <p:cNvSpPr>
            <a:spLocks noGrp="1" noRot="1" noChangeAspect="1" noChangeArrowheads="1" noTextEdit="1"/>
          </p:cNvSpPr>
          <p:nvPr>
            <p:ph type="sldImg"/>
          </p:nvPr>
        </p:nvSpPr>
        <p:spPr>
          <a:ln/>
        </p:spPr>
      </p:sp>
      <p:sp>
        <p:nvSpPr>
          <p:cNvPr id="193540" name="Rectangle 3">
            <a:extLst>
              <a:ext uri="{FF2B5EF4-FFF2-40B4-BE49-F238E27FC236}">
                <a16:creationId xmlns:a16="http://schemas.microsoft.com/office/drawing/2014/main" id="{9F80D08E-9A55-48E3-BC0D-36EADA5CE08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eaLnBrk="1" hangingPunct="1">
              <a:spcBef>
                <a:spcPts val="0"/>
              </a:spcBef>
              <a:spcAft>
                <a:spcPts val="600"/>
              </a:spcAft>
              <a:buFontTx/>
              <a:buChar char="•"/>
            </a:pPr>
            <a:r>
              <a:rPr lang="en-US" altLang="en-US" dirty="0">
                <a:latin typeface="Bell MT" panose="02020503060305020303" pitchFamily="18" charset="0"/>
              </a:rPr>
              <a:t>The common periwinkle is a common sight in the rocky intertidal zone, along with its less common native cousins. This snail was introduced to North America more than 150 years ago by European settlers bringing familiar food sources with them from the Old World.</a:t>
            </a:r>
          </a:p>
          <a:p>
            <a:pPr marL="228600" indent="-228600" eaLnBrk="1" hangingPunct="1">
              <a:spcBef>
                <a:spcPts val="0"/>
              </a:spcBef>
              <a:spcAft>
                <a:spcPts val="600"/>
              </a:spcAft>
              <a:buFontTx/>
              <a:buChar char="•"/>
            </a:pPr>
            <a:r>
              <a:rPr lang="en-US" altLang="en-US" dirty="0">
                <a:latin typeface="Bell MT" panose="02020503060305020303" pitchFamily="18" charset="0"/>
              </a:rPr>
              <a:t>When the tide ebbs, periwinkles head for the underside of the rocks or seek shelter under the dark, moist rockweeds, to avoid drying out. </a:t>
            </a:r>
          </a:p>
          <a:p>
            <a:pPr marL="228600" indent="-228600" eaLnBrk="1" hangingPunct="1">
              <a:spcBef>
                <a:spcPts val="0"/>
              </a:spcBef>
              <a:spcAft>
                <a:spcPts val="600"/>
              </a:spcAft>
            </a:pPr>
            <a:r>
              <a:rPr lang="en-US" altLang="en-US" dirty="0">
                <a:latin typeface="Bell MT" panose="02020503060305020303" pitchFamily="18" charset="0"/>
              </a:rPr>
              <a:t>Photos: Periwinkle, </a:t>
            </a:r>
            <a:r>
              <a:rPr lang="en-US" altLang="en-US" i="1" dirty="0">
                <a:latin typeface="Bell MT" panose="02020503060305020303" pitchFamily="18" charset="0"/>
              </a:rPr>
              <a:t>Littorina </a:t>
            </a:r>
            <a:r>
              <a:rPr lang="en-US" altLang="en-US" i="1" dirty="0" err="1">
                <a:latin typeface="Bell MT" panose="02020503060305020303" pitchFamily="18" charset="0"/>
              </a:rPr>
              <a:t>littorea</a:t>
            </a:r>
            <a:r>
              <a:rPr lang="en-US" altLang="en-US" i="1" dirty="0">
                <a:latin typeface="Bell MT" panose="02020503060305020303" pitchFamily="18" charset="0"/>
              </a:rPr>
              <a:t>;</a:t>
            </a:r>
            <a:r>
              <a:rPr lang="en-US" altLang="en-US" dirty="0">
                <a:latin typeface="Bell MT" panose="02020503060305020303" pitchFamily="18" charset="0"/>
              </a:rPr>
              <a:t> courtesy of Nancy Balcom</a:t>
            </a: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7">
            <a:extLst>
              <a:ext uri="{FF2B5EF4-FFF2-40B4-BE49-F238E27FC236}">
                <a16:creationId xmlns:a16="http://schemas.microsoft.com/office/drawing/2014/main" id="{8389B73D-7A49-47C1-9A68-A301FB8B87F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C2D1D062-9A6F-4A92-8E2C-F9AAACC31E19}" type="slidenum">
              <a:rPr lang="en-US" altLang="en-US"/>
              <a:pPr eaLnBrk="1" hangingPunct="1"/>
              <a:t>73</a:t>
            </a:fld>
            <a:endParaRPr lang="en-US" altLang="en-US"/>
          </a:p>
        </p:txBody>
      </p:sp>
      <p:sp>
        <p:nvSpPr>
          <p:cNvPr id="195587" name="Rectangle 2">
            <a:extLst>
              <a:ext uri="{FF2B5EF4-FFF2-40B4-BE49-F238E27FC236}">
                <a16:creationId xmlns:a16="http://schemas.microsoft.com/office/drawing/2014/main" id="{7255BE66-186E-460B-A63B-81756AB322EC}"/>
              </a:ext>
            </a:extLst>
          </p:cNvPr>
          <p:cNvSpPr>
            <a:spLocks noGrp="1" noRot="1" noChangeAspect="1" noChangeArrowheads="1" noTextEdit="1"/>
          </p:cNvSpPr>
          <p:nvPr>
            <p:ph type="sldImg"/>
          </p:nvPr>
        </p:nvSpPr>
        <p:spPr>
          <a:ln/>
        </p:spPr>
      </p:sp>
      <p:sp>
        <p:nvSpPr>
          <p:cNvPr id="195588" name="Rectangle 3">
            <a:extLst>
              <a:ext uri="{FF2B5EF4-FFF2-40B4-BE49-F238E27FC236}">
                <a16:creationId xmlns:a16="http://schemas.microsoft.com/office/drawing/2014/main" id="{8B4D2CA6-A249-4B5F-9CBE-25DEB7A4F9A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eaLnBrk="1" hangingPunct="1">
              <a:spcBef>
                <a:spcPts val="0"/>
              </a:spcBef>
              <a:spcAft>
                <a:spcPts val="600"/>
              </a:spcAft>
            </a:pPr>
            <a:r>
              <a:rPr lang="en-US" altLang="en-US" dirty="0">
                <a:latin typeface="Bell MT" panose="02020503060305020303" pitchFamily="18" charset="0"/>
              </a:rPr>
              <a:t>Photo: (Top) Blue mussels, </a:t>
            </a:r>
            <a:r>
              <a:rPr lang="en-US" altLang="en-US" i="1" dirty="0">
                <a:latin typeface="Bell MT" panose="02020503060305020303" pitchFamily="18" charset="0"/>
              </a:rPr>
              <a:t>Mytilus edulis</a:t>
            </a:r>
            <a:r>
              <a:rPr lang="en-US" altLang="en-US" dirty="0">
                <a:latin typeface="Bell MT" panose="02020503060305020303" pitchFamily="18" charset="0"/>
              </a:rPr>
              <a:t>, and (Inset) blue mussel byssal threads; courtesy of Nancy Balcom</a:t>
            </a: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7">
            <a:extLst>
              <a:ext uri="{FF2B5EF4-FFF2-40B4-BE49-F238E27FC236}">
                <a16:creationId xmlns:a16="http://schemas.microsoft.com/office/drawing/2014/main" id="{2BDB9236-D34F-4D6E-8EF2-2370F411CE3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16497E16-5D1D-4BCB-AA0E-F0B49EB42716}" type="slidenum">
              <a:rPr lang="en-US" altLang="en-US"/>
              <a:pPr eaLnBrk="1" hangingPunct="1"/>
              <a:t>74</a:t>
            </a:fld>
            <a:endParaRPr lang="en-US" altLang="en-US"/>
          </a:p>
        </p:txBody>
      </p:sp>
      <p:sp>
        <p:nvSpPr>
          <p:cNvPr id="192515" name="Rectangle 2">
            <a:extLst>
              <a:ext uri="{FF2B5EF4-FFF2-40B4-BE49-F238E27FC236}">
                <a16:creationId xmlns:a16="http://schemas.microsoft.com/office/drawing/2014/main" id="{C13E6E06-B8D1-4E3C-B1E6-35FA66C00276}"/>
              </a:ext>
            </a:extLst>
          </p:cNvPr>
          <p:cNvSpPr>
            <a:spLocks noGrp="1" noRot="1" noChangeAspect="1" noChangeArrowheads="1" noTextEdit="1"/>
          </p:cNvSpPr>
          <p:nvPr>
            <p:ph type="sldImg"/>
          </p:nvPr>
        </p:nvSpPr>
        <p:spPr>
          <a:ln/>
        </p:spPr>
      </p:sp>
      <p:sp>
        <p:nvSpPr>
          <p:cNvPr id="192516" name="Rectangle 3">
            <a:extLst>
              <a:ext uri="{FF2B5EF4-FFF2-40B4-BE49-F238E27FC236}">
                <a16:creationId xmlns:a16="http://schemas.microsoft.com/office/drawing/2014/main" id="{C095DAD4-3DFD-4CE4-B556-7C0E0936AC3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eaLnBrk="1" hangingPunct="1">
              <a:spcBef>
                <a:spcPts val="0"/>
              </a:spcBef>
              <a:spcAft>
                <a:spcPts val="600"/>
              </a:spcAft>
              <a:buFontTx/>
              <a:buChar char="•"/>
            </a:pPr>
            <a:r>
              <a:rPr lang="en-US" altLang="en-US" dirty="0">
                <a:latin typeface="Bell MT" panose="02020503060305020303" pitchFamily="18" charset="0"/>
              </a:rPr>
              <a:t>Barnacles are crustaceans with six overlapping plates, a base that is cemented to a hard surface, and two valves at the top; they “stand” on their heads inside and wave their feathery “feet” in the water column during high tide to bring food particles into their mouths</a:t>
            </a:r>
          </a:p>
          <a:p>
            <a:pPr marL="228600" indent="-228600" eaLnBrk="1" hangingPunct="1">
              <a:spcBef>
                <a:spcPts val="0"/>
              </a:spcBef>
              <a:spcAft>
                <a:spcPts val="600"/>
              </a:spcAft>
              <a:buFontTx/>
              <a:buChar char="•"/>
            </a:pPr>
            <a:r>
              <a:rPr lang="en-US" altLang="en-US" dirty="0">
                <a:latin typeface="Bell MT" panose="02020503060305020303" pitchFamily="18" charset="0"/>
              </a:rPr>
              <a:t>During low tide, they close up tight to remain moist</a:t>
            </a:r>
          </a:p>
          <a:p>
            <a:pPr marL="228600" indent="-228600" eaLnBrk="1" hangingPunct="1">
              <a:spcBef>
                <a:spcPts val="0"/>
              </a:spcBef>
              <a:spcAft>
                <a:spcPts val="600"/>
              </a:spcAft>
              <a:buFontTx/>
              <a:buChar char="•"/>
            </a:pPr>
            <a:r>
              <a:rPr lang="en-US" altLang="en-US" dirty="0">
                <a:latin typeface="Bell MT" panose="02020503060305020303" pitchFamily="18" charset="0"/>
              </a:rPr>
              <a:t>The feathery appendages are jointed and covered with an exoskeleton, like other crustaceans</a:t>
            </a:r>
          </a:p>
          <a:p>
            <a:pPr marL="228600" indent="-228600" eaLnBrk="1" hangingPunct="1">
              <a:spcBef>
                <a:spcPts val="0"/>
              </a:spcBef>
              <a:spcAft>
                <a:spcPts val="600"/>
              </a:spcAft>
            </a:pPr>
            <a:r>
              <a:rPr lang="en-US" altLang="en-US" dirty="0">
                <a:latin typeface="Bell MT" panose="02020503060305020303" pitchFamily="18" charset="0"/>
              </a:rPr>
              <a:t>Photo: Barnacles; courtesy of Nancy Balcom</a:t>
            </a:r>
            <a:endParaRPr lang="en-US" altLang="en-US" dirty="0">
              <a:latin typeface="Arial" panose="020B0604020202020204" pitchFamily="34"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7">
            <a:extLst>
              <a:ext uri="{FF2B5EF4-FFF2-40B4-BE49-F238E27FC236}">
                <a16:creationId xmlns:a16="http://schemas.microsoft.com/office/drawing/2014/main" id="{899322A2-B71F-49D3-925D-5106C7B93B6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AE7C9817-3C1B-4A8D-9E77-4E5111625132}" type="slidenum">
              <a:rPr lang="en-US" altLang="en-US"/>
              <a:pPr eaLnBrk="1" hangingPunct="1"/>
              <a:t>75</a:t>
            </a:fld>
            <a:endParaRPr lang="en-US" altLang="en-US"/>
          </a:p>
        </p:txBody>
      </p:sp>
      <p:sp>
        <p:nvSpPr>
          <p:cNvPr id="198659" name="Rectangle 2">
            <a:extLst>
              <a:ext uri="{FF2B5EF4-FFF2-40B4-BE49-F238E27FC236}">
                <a16:creationId xmlns:a16="http://schemas.microsoft.com/office/drawing/2014/main" id="{29694744-12D8-4275-8478-DC478AF86EC1}"/>
              </a:ext>
            </a:extLst>
          </p:cNvPr>
          <p:cNvSpPr>
            <a:spLocks noGrp="1" noRot="1" noChangeAspect="1" noChangeArrowheads="1" noTextEdit="1"/>
          </p:cNvSpPr>
          <p:nvPr>
            <p:ph type="sldImg"/>
          </p:nvPr>
        </p:nvSpPr>
        <p:spPr>
          <a:ln/>
        </p:spPr>
      </p:sp>
      <p:sp>
        <p:nvSpPr>
          <p:cNvPr id="198660" name="Rectangle 3">
            <a:extLst>
              <a:ext uri="{FF2B5EF4-FFF2-40B4-BE49-F238E27FC236}">
                <a16:creationId xmlns:a16="http://schemas.microsoft.com/office/drawing/2014/main" id="{4CCD8E43-50CD-4257-B71A-7E8ECFFDEB0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eaLnBrk="1" hangingPunct="1">
              <a:spcBef>
                <a:spcPts val="0"/>
              </a:spcBef>
              <a:spcAft>
                <a:spcPts val="600"/>
              </a:spcAft>
              <a:buFontTx/>
              <a:buChar char="•"/>
            </a:pPr>
            <a:r>
              <a:rPr lang="en-US" altLang="en-US" dirty="0">
                <a:latin typeface="Bell MT" panose="02020503060305020303" pitchFamily="18" charset="0"/>
              </a:rPr>
              <a:t>The Asian shore crab is easily distinguished by its striped legs, red spots on its claws, its boxier-shaped carapace that reaches ~1.5 inches in width; male crabs have a distinctive fleshy, bulb-like structure at the base of the moveable finger on the claws.   </a:t>
            </a:r>
          </a:p>
          <a:p>
            <a:pPr marL="228600" indent="-228600" eaLnBrk="1" hangingPunct="1">
              <a:spcBef>
                <a:spcPts val="0"/>
              </a:spcBef>
              <a:spcAft>
                <a:spcPts val="600"/>
              </a:spcAft>
              <a:buFontTx/>
              <a:buChar char="•"/>
            </a:pPr>
            <a:r>
              <a:rPr lang="en-US" altLang="en-US" dirty="0">
                <a:latin typeface="Bell MT" panose="02020503060305020303" pitchFamily="18" charset="0"/>
              </a:rPr>
              <a:t>The green crab’s carapace is usually dark green, with yellowish or brown blotches; its carapace can be up to 3.5 inches wide; mature females have an orangey colored underside</a:t>
            </a:r>
          </a:p>
          <a:p>
            <a:pPr marL="228600" indent="-228600" eaLnBrk="1" hangingPunct="1">
              <a:spcBef>
                <a:spcPts val="0"/>
              </a:spcBef>
              <a:spcAft>
                <a:spcPts val="600"/>
              </a:spcAft>
              <a:buFontTx/>
              <a:buChar char="•"/>
            </a:pPr>
            <a:r>
              <a:rPr lang="en-US" altLang="en-US" dirty="0">
                <a:latin typeface="Bell MT" panose="02020503060305020303" pitchFamily="18" charset="0"/>
              </a:rPr>
              <a:t>Both crab species are omnivores, feeding on small shellfish such as mussels and oysters, other crabs, and seaweeds</a:t>
            </a:r>
          </a:p>
          <a:p>
            <a:pPr marL="228600" indent="-228600" eaLnBrk="1" hangingPunct="1">
              <a:spcBef>
                <a:spcPts val="0"/>
              </a:spcBef>
              <a:spcAft>
                <a:spcPts val="600"/>
              </a:spcAft>
            </a:pPr>
            <a:r>
              <a:rPr lang="en-US" altLang="en-US" dirty="0">
                <a:latin typeface="Bell MT" panose="02020503060305020303" pitchFamily="18" charset="0"/>
              </a:rPr>
              <a:t>Photos: Asian shore crabs, </a:t>
            </a:r>
            <a:r>
              <a:rPr lang="en-US" altLang="en-US" i="1" dirty="0" err="1">
                <a:latin typeface="Bell MT" panose="02020503060305020303" pitchFamily="18" charset="0"/>
              </a:rPr>
              <a:t>Hemigrapsus</a:t>
            </a:r>
            <a:r>
              <a:rPr lang="en-US" altLang="en-US" i="1" dirty="0">
                <a:latin typeface="Bell MT" panose="02020503060305020303" pitchFamily="18" charset="0"/>
              </a:rPr>
              <a:t> </a:t>
            </a:r>
            <a:r>
              <a:rPr lang="en-US" altLang="en-US" i="1" dirty="0" err="1">
                <a:latin typeface="Bell MT" panose="02020503060305020303" pitchFamily="18" charset="0"/>
              </a:rPr>
              <a:t>sanguineus</a:t>
            </a:r>
            <a:r>
              <a:rPr lang="en-US" altLang="en-US" dirty="0">
                <a:latin typeface="Bell MT" panose="02020503060305020303" pitchFamily="18" charset="0"/>
              </a:rPr>
              <a:t>; courtesy of Nancy Balcom</a:t>
            </a: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7">
            <a:extLst>
              <a:ext uri="{FF2B5EF4-FFF2-40B4-BE49-F238E27FC236}">
                <a16:creationId xmlns:a16="http://schemas.microsoft.com/office/drawing/2014/main" id="{D3641A73-FF68-46F1-B38B-488DFB6EAA3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B59AE73B-7B59-4615-AE9F-1113DEC537EC}" type="slidenum">
              <a:rPr lang="en-US" altLang="en-US"/>
              <a:pPr eaLnBrk="1" hangingPunct="1"/>
              <a:t>76</a:t>
            </a:fld>
            <a:endParaRPr lang="en-US" altLang="en-US"/>
          </a:p>
        </p:txBody>
      </p:sp>
      <p:sp>
        <p:nvSpPr>
          <p:cNvPr id="199683" name="Rectangle 2">
            <a:extLst>
              <a:ext uri="{FF2B5EF4-FFF2-40B4-BE49-F238E27FC236}">
                <a16:creationId xmlns:a16="http://schemas.microsoft.com/office/drawing/2014/main" id="{A35D05B1-F778-488A-A053-07B7705942D1}"/>
              </a:ext>
            </a:extLst>
          </p:cNvPr>
          <p:cNvSpPr>
            <a:spLocks noGrp="1" noRot="1" noChangeAspect="1" noChangeArrowheads="1" noTextEdit="1"/>
          </p:cNvSpPr>
          <p:nvPr>
            <p:ph type="sldImg"/>
          </p:nvPr>
        </p:nvSpPr>
        <p:spPr>
          <a:ln/>
        </p:spPr>
      </p:sp>
      <p:sp>
        <p:nvSpPr>
          <p:cNvPr id="199684" name="Rectangle 3">
            <a:extLst>
              <a:ext uri="{FF2B5EF4-FFF2-40B4-BE49-F238E27FC236}">
                <a16:creationId xmlns:a16="http://schemas.microsoft.com/office/drawing/2014/main" id="{EEE16898-2877-4040-B03D-43E63E51A0B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eaLnBrk="1" hangingPunct="1">
              <a:spcBef>
                <a:spcPts val="0"/>
              </a:spcBef>
              <a:spcAft>
                <a:spcPts val="600"/>
              </a:spcAft>
              <a:buFontTx/>
              <a:buChar char="•"/>
            </a:pPr>
            <a:r>
              <a:rPr lang="en-US" altLang="en-US" dirty="0">
                <a:latin typeface="Bell MT" panose="02020503060305020303" pitchFamily="18" charset="0"/>
              </a:rPr>
              <a:t>The Pacific rough sea squirt is brown or yellow with a rough, bumpy surface, up to 6” long</a:t>
            </a:r>
          </a:p>
          <a:p>
            <a:pPr marL="228600" indent="-228600" eaLnBrk="1" hangingPunct="1">
              <a:spcBef>
                <a:spcPts val="0"/>
              </a:spcBef>
              <a:spcAft>
                <a:spcPts val="600"/>
              </a:spcAft>
              <a:buFontTx/>
              <a:buChar char="•"/>
            </a:pPr>
            <a:r>
              <a:rPr lang="en-US" altLang="en-US" dirty="0">
                <a:latin typeface="Bell MT" panose="02020503060305020303" pitchFamily="18" charset="0"/>
              </a:rPr>
              <a:t>It is sometimes referred to as a biofouling organism, as it grows on lines, pilings, docks, and lobster pots</a:t>
            </a:r>
          </a:p>
          <a:p>
            <a:pPr marL="228600" indent="-228600" eaLnBrk="1" hangingPunct="1">
              <a:spcBef>
                <a:spcPts val="0"/>
              </a:spcBef>
              <a:spcAft>
                <a:spcPts val="600"/>
              </a:spcAft>
              <a:buFontTx/>
              <a:buChar char="•"/>
            </a:pPr>
            <a:r>
              <a:rPr lang="en-US" altLang="en-US" dirty="0">
                <a:latin typeface="Bell MT" panose="02020503060305020303" pitchFamily="18" charset="0"/>
              </a:rPr>
              <a:t>It is native to the Philippines and the South Pacific, arriving in New England in the late 1970s.</a:t>
            </a:r>
          </a:p>
          <a:p>
            <a:pPr marL="228600" indent="-228600" eaLnBrk="1" hangingPunct="1">
              <a:spcBef>
                <a:spcPts val="0"/>
              </a:spcBef>
              <a:spcAft>
                <a:spcPts val="600"/>
              </a:spcAft>
              <a:buFontTx/>
              <a:buChar char="•"/>
            </a:pPr>
            <a:r>
              <a:rPr lang="en-US" altLang="en-US" dirty="0">
                <a:latin typeface="Bell MT" panose="02020503060305020303" pitchFamily="18" charset="0"/>
              </a:rPr>
              <a:t>The golden star tunicate has yellow or white star shaped clusters on a dark brown, green, or purple background; commonly grows on eelgrass, pilings, and other solid substrates</a:t>
            </a:r>
          </a:p>
          <a:p>
            <a:pPr marL="228600" indent="-228600" eaLnBrk="1" hangingPunct="1">
              <a:spcBef>
                <a:spcPts val="0"/>
              </a:spcBef>
              <a:spcAft>
                <a:spcPts val="600"/>
              </a:spcAft>
              <a:buFontTx/>
              <a:buChar char="•"/>
            </a:pPr>
            <a:r>
              <a:rPr lang="en-US" altLang="en-US" dirty="0">
                <a:latin typeface="Bell MT" panose="02020503060305020303" pitchFamily="18" charset="0"/>
              </a:rPr>
              <a:t>Tunicates are an advanced class of invertebrates named after their outer covering or “tunic;” during their tadpole-like larval phase, they have a </a:t>
            </a:r>
            <a:r>
              <a:rPr lang="en-US" altLang="en-US" b="1" dirty="0">
                <a:latin typeface="Bell MT" panose="02020503060305020303" pitchFamily="18" charset="0"/>
              </a:rPr>
              <a:t>notochord</a:t>
            </a:r>
            <a:r>
              <a:rPr lang="en-US" altLang="en-US" dirty="0">
                <a:latin typeface="Bell MT" panose="02020503060305020303" pitchFamily="18" charset="0"/>
              </a:rPr>
              <a:t> (a precursor to our backbone), as well as a slender nerve chord and a primitive eye</a:t>
            </a:r>
          </a:p>
          <a:p>
            <a:pPr marL="228600" indent="-228600" eaLnBrk="1" hangingPunct="1">
              <a:spcBef>
                <a:spcPts val="0"/>
              </a:spcBef>
              <a:spcAft>
                <a:spcPts val="600"/>
              </a:spcAft>
            </a:pPr>
            <a:r>
              <a:rPr lang="en-US" altLang="en-US" dirty="0">
                <a:latin typeface="Bell MT" panose="02020503060305020303" pitchFamily="18" charset="0"/>
              </a:rPr>
              <a:t>Photos: Pacific rough sea squirt, </a:t>
            </a:r>
            <a:r>
              <a:rPr lang="en-US" altLang="en-US" i="1" dirty="0" err="1">
                <a:latin typeface="Bell MT" panose="02020503060305020303" pitchFamily="18" charset="0"/>
              </a:rPr>
              <a:t>Styela</a:t>
            </a:r>
            <a:r>
              <a:rPr lang="en-US" altLang="en-US" i="1" dirty="0">
                <a:latin typeface="Bell MT" panose="02020503060305020303" pitchFamily="18" charset="0"/>
              </a:rPr>
              <a:t> </a:t>
            </a:r>
            <a:r>
              <a:rPr lang="en-US" altLang="en-US" i="1" dirty="0" err="1">
                <a:latin typeface="Bell MT" panose="02020503060305020303" pitchFamily="18" charset="0"/>
              </a:rPr>
              <a:t>clava</a:t>
            </a:r>
            <a:r>
              <a:rPr lang="en-US" altLang="en-US" dirty="0">
                <a:latin typeface="Bell MT" panose="02020503060305020303" pitchFamily="18" charset="0"/>
              </a:rPr>
              <a:t> (left) and golden star tunicate, </a:t>
            </a:r>
            <a:r>
              <a:rPr lang="en-US" altLang="en-US" i="1" dirty="0">
                <a:latin typeface="Bell MT" panose="02020503060305020303" pitchFamily="18" charset="0"/>
              </a:rPr>
              <a:t>Botryllus </a:t>
            </a:r>
            <a:r>
              <a:rPr lang="en-US" altLang="en-US" i="1" dirty="0" err="1">
                <a:latin typeface="Bell MT" panose="02020503060305020303" pitchFamily="18" charset="0"/>
              </a:rPr>
              <a:t>schlosseri</a:t>
            </a:r>
            <a:r>
              <a:rPr lang="en-US" altLang="en-US" dirty="0">
                <a:latin typeface="Bell MT" panose="02020503060305020303" pitchFamily="18" charset="0"/>
              </a:rPr>
              <a:t> (middle); courtesy of Tessa Getchis; (right) close-up of golden star tunicate, </a:t>
            </a:r>
            <a:r>
              <a:rPr lang="en-US" altLang="en-US" i="1" dirty="0">
                <a:latin typeface="Bell MT" panose="02020503060305020303" pitchFamily="18" charset="0"/>
              </a:rPr>
              <a:t>Botryllus </a:t>
            </a:r>
            <a:r>
              <a:rPr lang="en-US" altLang="en-US" i="1" dirty="0" err="1">
                <a:latin typeface="Bell MT" panose="02020503060305020303" pitchFamily="18" charset="0"/>
              </a:rPr>
              <a:t>schlosseri</a:t>
            </a:r>
            <a:r>
              <a:rPr lang="en-US" altLang="en-US" dirty="0">
                <a:latin typeface="Bell MT" panose="02020503060305020303" pitchFamily="18" charset="0"/>
              </a:rPr>
              <a:t> ; courtesy of Robert </a:t>
            </a:r>
            <a:r>
              <a:rPr lang="en-US" altLang="en-US" dirty="0" err="1">
                <a:latin typeface="Bell MT" panose="02020503060305020303" pitchFamily="18" charset="0"/>
              </a:rPr>
              <a:t>Bachand</a:t>
            </a:r>
            <a:endParaRPr lang="en-US" altLang="en-US" dirty="0">
              <a:latin typeface="Bell MT" panose="02020503060305020303" pitchFamily="18" charset="0"/>
            </a:endParaRPr>
          </a:p>
          <a:p>
            <a:pPr eaLnBrk="1" hangingPunct="1"/>
            <a:endParaRPr lang="en-US" altLang="en-US" dirty="0">
              <a:latin typeface="Arial" panose="020B0604020202020204" pitchFamily="34"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7">
            <a:extLst>
              <a:ext uri="{FF2B5EF4-FFF2-40B4-BE49-F238E27FC236}">
                <a16:creationId xmlns:a16="http://schemas.microsoft.com/office/drawing/2014/main" id="{AF992947-3103-479F-B9E7-544EF6822A5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405F53B-EDC4-4759-A17D-34021B30314B}" type="slidenum">
              <a:rPr lang="en-US" altLang="en-US"/>
              <a:pPr eaLnBrk="1" hangingPunct="1"/>
              <a:t>77</a:t>
            </a:fld>
            <a:endParaRPr lang="en-US" altLang="en-US"/>
          </a:p>
        </p:txBody>
      </p:sp>
      <p:sp>
        <p:nvSpPr>
          <p:cNvPr id="200707" name="Rectangle 2">
            <a:extLst>
              <a:ext uri="{FF2B5EF4-FFF2-40B4-BE49-F238E27FC236}">
                <a16:creationId xmlns:a16="http://schemas.microsoft.com/office/drawing/2014/main" id="{1FF09BBB-99D5-40E2-AB8A-EDFE6058AC41}"/>
              </a:ext>
            </a:extLst>
          </p:cNvPr>
          <p:cNvSpPr>
            <a:spLocks noGrp="1" noRot="1" noChangeAspect="1" noChangeArrowheads="1" noTextEdit="1"/>
          </p:cNvSpPr>
          <p:nvPr>
            <p:ph type="sldImg"/>
          </p:nvPr>
        </p:nvSpPr>
        <p:spPr>
          <a:ln/>
        </p:spPr>
      </p:sp>
      <p:sp>
        <p:nvSpPr>
          <p:cNvPr id="200708" name="Rectangle 3">
            <a:extLst>
              <a:ext uri="{FF2B5EF4-FFF2-40B4-BE49-F238E27FC236}">
                <a16:creationId xmlns:a16="http://schemas.microsoft.com/office/drawing/2014/main" id="{B6ECB1B5-544A-4B16-B699-53C918C60CA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Bell MT" panose="02020503060305020303" pitchFamily="18" charset="0"/>
              </a:rPr>
              <a:t>Photos: Sea grapes, </a:t>
            </a:r>
            <a:r>
              <a:rPr lang="en-US" altLang="en-US" i="1" dirty="0" err="1">
                <a:latin typeface="Bell MT" panose="02020503060305020303" pitchFamily="18" charset="0"/>
              </a:rPr>
              <a:t>Molgula</a:t>
            </a:r>
            <a:r>
              <a:rPr lang="en-US" altLang="en-US" dirty="0">
                <a:latin typeface="Bell MT" panose="02020503060305020303" pitchFamily="18" charset="0"/>
              </a:rPr>
              <a:t> spp.; courtesy of Tessa Getchis</a:t>
            </a: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a:extLst>
              <a:ext uri="{FF2B5EF4-FFF2-40B4-BE49-F238E27FC236}">
                <a16:creationId xmlns:a16="http://schemas.microsoft.com/office/drawing/2014/main" id="{4FACA362-C66B-40E3-9D26-509B67B0DE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EDCF40FB-D07D-4A93-9CA6-04FF2FD95586}" type="slidenum">
              <a:rPr lang="en-US" altLang="en-US"/>
              <a:pPr eaLnBrk="1" hangingPunct="1"/>
              <a:t>78</a:t>
            </a:fld>
            <a:endParaRPr lang="en-US" altLang="en-US"/>
          </a:p>
        </p:txBody>
      </p:sp>
      <p:sp>
        <p:nvSpPr>
          <p:cNvPr id="165891" name="Rectangle 2">
            <a:extLst>
              <a:ext uri="{FF2B5EF4-FFF2-40B4-BE49-F238E27FC236}">
                <a16:creationId xmlns:a16="http://schemas.microsoft.com/office/drawing/2014/main" id="{05A61E61-E685-47E1-911C-A37039358C02}"/>
              </a:ext>
            </a:extLst>
          </p:cNvPr>
          <p:cNvSpPr>
            <a:spLocks noGrp="1" noRot="1" noChangeAspect="1" noChangeArrowheads="1" noTextEdit="1"/>
          </p:cNvSpPr>
          <p:nvPr>
            <p:ph type="sldImg"/>
          </p:nvPr>
        </p:nvSpPr>
        <p:spPr>
          <a:xfrm>
            <a:off x="-763588" y="814388"/>
            <a:ext cx="4648201" cy="3486150"/>
          </a:xfrm>
          <a:ln/>
        </p:spPr>
      </p:sp>
      <p:sp>
        <p:nvSpPr>
          <p:cNvPr id="165892" name="Rectangle 3">
            <a:extLst>
              <a:ext uri="{FF2B5EF4-FFF2-40B4-BE49-F238E27FC236}">
                <a16:creationId xmlns:a16="http://schemas.microsoft.com/office/drawing/2014/main" id="{A88AAA85-C7E2-4C2A-A1BC-033DE37747C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eaLnBrk="1" hangingPunct="1">
              <a:spcBef>
                <a:spcPts val="0"/>
              </a:spcBef>
              <a:spcAft>
                <a:spcPts val="600"/>
              </a:spcAft>
              <a:buFont typeface="Arial" panose="020B0604020202020204" pitchFamily="34" charset="0"/>
              <a:buChar char="•"/>
            </a:pPr>
            <a:r>
              <a:rPr lang="en-US" altLang="en-US" dirty="0">
                <a:latin typeface="Bell MT" panose="02020503060305020303" pitchFamily="18" charset="0"/>
              </a:rPr>
              <a:t>A herring gull is gray and white with pink legs; a ring-billed gull is identified by its dark band around its yellow bill, with yellow legs, pale eye and gray back. </a:t>
            </a:r>
          </a:p>
          <a:p>
            <a:pPr marL="228600" indent="-228600" eaLnBrk="1" hangingPunct="1">
              <a:spcBef>
                <a:spcPts val="0"/>
              </a:spcBef>
              <a:spcAft>
                <a:spcPts val="600"/>
              </a:spcAft>
              <a:buFont typeface="Arial" panose="020B0604020202020204" pitchFamily="34" charset="0"/>
              <a:buChar char="•"/>
            </a:pPr>
            <a:r>
              <a:rPr lang="en-US" altLang="en-US" dirty="0">
                <a:latin typeface="Bell MT" panose="02020503060305020303" pitchFamily="18" charset="0"/>
              </a:rPr>
              <a:t>Both are omnivores, feeding </a:t>
            </a:r>
            <a:r>
              <a:rPr lang="en-US" b="0" i="0" dirty="0">
                <a:solidFill>
                  <a:srgbClr val="0A0A0A"/>
                </a:solidFill>
                <a:effectLst/>
                <a:latin typeface="Bell MT" panose="02020503060305020303" pitchFamily="18" charset="0"/>
              </a:rPr>
              <a:t>on fish, insects, mussels, crabs, sea urchins, worms, small clams, and mussels; they are also </a:t>
            </a:r>
            <a:r>
              <a:rPr lang="en-US" altLang="en-US" dirty="0">
                <a:latin typeface="Bell MT" panose="02020503060305020303" pitchFamily="18" charset="0"/>
              </a:rPr>
              <a:t>avid garbage pickers, commonly found near dumps and landfills </a:t>
            </a:r>
          </a:p>
          <a:p>
            <a:pPr eaLnBrk="1" hangingPunct="1">
              <a:spcBef>
                <a:spcPts val="0"/>
              </a:spcBef>
              <a:spcAft>
                <a:spcPts val="600"/>
              </a:spcAft>
            </a:pPr>
            <a:r>
              <a:rPr lang="en-US" altLang="en-US" dirty="0">
                <a:latin typeface="Bell MT" panose="02020503060305020303" pitchFamily="18" charset="0"/>
              </a:rPr>
              <a:t>Photo: (left) Ring-billed gull, </a:t>
            </a:r>
            <a:r>
              <a:rPr lang="en-US" b="0" i="1" dirty="0">
                <a:solidFill>
                  <a:srgbClr val="000000"/>
                </a:solidFill>
                <a:effectLst/>
                <a:latin typeface="Bell MT" panose="02020503060305020303" pitchFamily="18" charset="0"/>
              </a:rPr>
              <a:t>Larus </a:t>
            </a:r>
            <a:r>
              <a:rPr lang="en-US" b="0" i="1" dirty="0" err="1">
                <a:solidFill>
                  <a:srgbClr val="000000"/>
                </a:solidFill>
                <a:effectLst/>
                <a:latin typeface="Bell MT" panose="02020503060305020303" pitchFamily="18" charset="0"/>
              </a:rPr>
              <a:t>delawarensis</a:t>
            </a:r>
            <a:r>
              <a:rPr lang="en-US" i="1" dirty="0">
                <a:solidFill>
                  <a:srgbClr val="000000"/>
                </a:solidFill>
                <a:latin typeface="Bell MT" panose="02020503060305020303" pitchFamily="18" charset="0"/>
              </a:rPr>
              <a:t>; </a:t>
            </a:r>
            <a:r>
              <a:rPr lang="en-US" altLang="en-US" dirty="0">
                <a:latin typeface="Bell MT" panose="02020503060305020303" pitchFamily="18" charset="0"/>
              </a:rPr>
              <a:t>courtesy of </a:t>
            </a:r>
            <a:r>
              <a:rPr lang="en-US" dirty="0">
                <a:solidFill>
                  <a:srgbClr val="000000"/>
                </a:solidFill>
                <a:latin typeface="Bell MT" panose="02020503060305020303" pitchFamily="18" charset="0"/>
              </a:rPr>
              <a:t>Nancy Balcom;</a:t>
            </a:r>
            <a:r>
              <a:rPr lang="en-US" i="1" dirty="0">
                <a:solidFill>
                  <a:srgbClr val="000000"/>
                </a:solidFill>
                <a:latin typeface="Bell MT" panose="02020503060305020303" pitchFamily="18" charset="0"/>
              </a:rPr>
              <a:t> </a:t>
            </a:r>
            <a:r>
              <a:rPr lang="en-US" dirty="0">
                <a:solidFill>
                  <a:srgbClr val="000000"/>
                </a:solidFill>
                <a:latin typeface="Bell MT" panose="02020503060305020303" pitchFamily="18" charset="0"/>
              </a:rPr>
              <a:t>(right) Herring gull, </a:t>
            </a:r>
            <a:r>
              <a:rPr lang="en-US" b="0" i="1" dirty="0">
                <a:solidFill>
                  <a:srgbClr val="000000"/>
                </a:solidFill>
                <a:effectLst/>
                <a:latin typeface="Bell MT" panose="02020503060305020303" pitchFamily="18" charset="0"/>
              </a:rPr>
              <a:t>Larus </a:t>
            </a:r>
            <a:r>
              <a:rPr lang="en-US" b="0" i="1" dirty="0" err="1">
                <a:solidFill>
                  <a:srgbClr val="000000"/>
                </a:solidFill>
                <a:effectLst/>
                <a:latin typeface="Bell MT" panose="02020503060305020303" pitchFamily="18" charset="0"/>
              </a:rPr>
              <a:t>argentatus</a:t>
            </a:r>
            <a:r>
              <a:rPr lang="en-US" b="0" i="1" dirty="0">
                <a:solidFill>
                  <a:srgbClr val="000000"/>
                </a:solidFill>
                <a:effectLst/>
                <a:latin typeface="Bell MT" panose="02020503060305020303" pitchFamily="18" charset="0"/>
              </a:rPr>
              <a:t>; </a:t>
            </a:r>
            <a:r>
              <a:rPr lang="en-US" b="0" i="0" dirty="0">
                <a:solidFill>
                  <a:srgbClr val="000000"/>
                </a:solidFill>
                <a:effectLst/>
                <a:latin typeface="Bell MT" panose="02020503060305020303" pitchFamily="18" charset="0"/>
              </a:rPr>
              <a:t>courtesy of Thomas Morris</a:t>
            </a:r>
            <a:endParaRPr lang="en-US" altLang="en-US" dirty="0">
              <a:latin typeface="Bell MT" panose="02020503060305020303" pitchFamily="18" charset="0"/>
            </a:endParaRPr>
          </a:p>
          <a:p>
            <a:pPr eaLnBrk="1" hangingPunct="1"/>
            <a:endParaRPr lang="en-US" altLang="en-US" dirty="0">
              <a:latin typeface="Arial" panose="020B0604020202020204" pitchFamily="34" charset="0"/>
            </a:endParaRPr>
          </a:p>
          <a:p>
            <a:pPr eaLnBrk="1" hangingPunct="1"/>
            <a:endParaRPr lang="en-US" altLang="en-US" dirty="0">
              <a:latin typeface="Arial" panose="020B0604020202020204" pitchFamily="34"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spcBef>
                <a:spcPts val="600"/>
              </a:spcBef>
              <a:spcAft>
                <a:spcPts val="600"/>
              </a:spcAft>
              <a:buFont typeface="Arial" panose="020B0604020202020204" pitchFamily="34" charset="0"/>
              <a:buChar char="•"/>
            </a:pPr>
            <a:r>
              <a:rPr lang="en-US" altLang="en-US" sz="1200" kern="1200" dirty="0">
                <a:latin typeface="Bell MT" panose="02020503060305020303" pitchFamily="18" charset="0"/>
              </a:rPr>
              <a:t>Primitive fish-eating birds that are master divers and swimmers, they must occasionally dry their wings in the air because their feathers lack the oil that serves as a water repellent in other waterfowl</a:t>
            </a:r>
          </a:p>
          <a:p>
            <a:pPr marL="228600" indent="-228600">
              <a:spcBef>
                <a:spcPts val="600"/>
              </a:spcBef>
              <a:spcAft>
                <a:spcPts val="600"/>
              </a:spcAft>
            </a:pPr>
            <a:r>
              <a:rPr lang="en-US" altLang="en-US" sz="1200" kern="1200" dirty="0">
                <a:latin typeface="Bell MT" panose="02020503060305020303" pitchFamily="18" charset="0"/>
              </a:rPr>
              <a:t>Photos: (left and center) Doubled-crested cormorants, </a:t>
            </a:r>
            <a:r>
              <a:rPr lang="en-US" b="0" i="1" dirty="0">
                <a:solidFill>
                  <a:srgbClr val="000000"/>
                </a:solidFill>
                <a:effectLst/>
                <a:latin typeface="Bell MT" panose="02020503060305020303" pitchFamily="18" charset="0"/>
                <a:cs typeface="Calibri" panose="020F0502020204030204" pitchFamily="34" charset="0"/>
              </a:rPr>
              <a:t>Phalacrocorax auratus; </a:t>
            </a:r>
            <a:r>
              <a:rPr lang="en-US" b="0" dirty="0">
                <a:solidFill>
                  <a:srgbClr val="000000"/>
                </a:solidFill>
                <a:effectLst/>
                <a:latin typeface="Bell MT" panose="02020503060305020303" pitchFamily="18" charset="0"/>
                <a:cs typeface="Calibri" panose="020F0502020204030204" pitchFamily="34" charset="0"/>
              </a:rPr>
              <a:t>courtesy of </a:t>
            </a:r>
            <a:r>
              <a:rPr lang="en-US" b="0" i="0" dirty="0">
                <a:solidFill>
                  <a:srgbClr val="000000"/>
                </a:solidFill>
                <a:effectLst/>
                <a:latin typeface="Bell MT" panose="02020503060305020303" pitchFamily="18" charset="0"/>
              </a:rPr>
              <a:t>Thomas Morris; </a:t>
            </a:r>
            <a:r>
              <a:rPr lang="en-US" b="0" dirty="0">
                <a:solidFill>
                  <a:srgbClr val="000000"/>
                </a:solidFill>
                <a:effectLst/>
                <a:latin typeface="Bell MT" panose="02020503060305020303" pitchFamily="18" charset="0"/>
                <a:cs typeface="Calibri" panose="020F0502020204030204" pitchFamily="34" charset="0"/>
              </a:rPr>
              <a:t>(right) </a:t>
            </a:r>
            <a:r>
              <a:rPr lang="en-US" altLang="en-US" dirty="0">
                <a:latin typeface="Bell MT" panose="02020503060305020303" pitchFamily="18" charset="0"/>
              </a:rPr>
              <a:t>courtesy of </a:t>
            </a:r>
            <a:r>
              <a:rPr lang="en-US" b="0" dirty="0">
                <a:solidFill>
                  <a:srgbClr val="000000"/>
                </a:solidFill>
                <a:effectLst/>
                <a:latin typeface="Bell MT" panose="02020503060305020303" pitchFamily="18" charset="0"/>
                <a:cs typeface="Calibri" panose="020F0502020204030204" pitchFamily="34" charset="0"/>
              </a:rPr>
              <a:t>Nancy Balcom</a:t>
            </a:r>
            <a:endParaRPr lang="en-US" altLang="en-US" sz="1200" kern="1200" dirty="0">
              <a:latin typeface="Bell MT" panose="02020503060305020303" pitchFamily="18" charset="0"/>
              <a:cs typeface="Calibri" panose="020F0502020204030204" pitchFamily="34" charset="0"/>
            </a:endParaRPr>
          </a:p>
          <a:p>
            <a:endParaRPr lang="en-US" dirty="0">
              <a:latin typeface="+mn-lt"/>
            </a:endParaRPr>
          </a:p>
        </p:txBody>
      </p:sp>
      <p:sp>
        <p:nvSpPr>
          <p:cNvPr id="4" name="Slide Number Placeholder 3"/>
          <p:cNvSpPr>
            <a:spLocks noGrp="1"/>
          </p:cNvSpPr>
          <p:nvPr>
            <p:ph type="sldNum" sz="quarter" idx="5"/>
          </p:nvPr>
        </p:nvSpPr>
        <p:spPr/>
        <p:txBody>
          <a:bodyPr/>
          <a:lstStyle/>
          <a:p>
            <a:fld id="{83E8300F-68FA-43EE-A1BA-BE6590B66252}" type="slidenum">
              <a:rPr lang="en-US" altLang="en-US" smtClean="0"/>
              <a:pPr/>
              <a:t>79</a:t>
            </a:fld>
            <a:endParaRPr lang="en-US" altLang="en-US"/>
          </a:p>
        </p:txBody>
      </p:sp>
    </p:spTree>
    <p:extLst>
      <p:ext uri="{BB962C8B-B14F-4D97-AF65-F5344CB8AC3E}">
        <p14:creationId xmlns:p14="http://schemas.microsoft.com/office/powerpoint/2010/main" val="31263878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a:extLst>
              <a:ext uri="{FF2B5EF4-FFF2-40B4-BE49-F238E27FC236}">
                <a16:creationId xmlns:a16="http://schemas.microsoft.com/office/drawing/2014/main" id="{B351305E-F9B9-4F50-87E5-533E6AFF7BE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52483915-7D99-44E4-9C7B-5573E14A4D66}" type="slidenum">
              <a:rPr lang="en-US" altLang="en-US"/>
              <a:pPr eaLnBrk="1" hangingPunct="1"/>
              <a:t>8</a:t>
            </a:fld>
            <a:endParaRPr lang="en-US" altLang="en-US"/>
          </a:p>
        </p:txBody>
      </p:sp>
      <p:sp>
        <p:nvSpPr>
          <p:cNvPr id="133123" name="Rectangle 2">
            <a:extLst>
              <a:ext uri="{FF2B5EF4-FFF2-40B4-BE49-F238E27FC236}">
                <a16:creationId xmlns:a16="http://schemas.microsoft.com/office/drawing/2014/main" id="{6EAEE9CF-AB47-46F4-8AE9-FCBD658977D6}"/>
              </a:ext>
            </a:extLst>
          </p:cNvPr>
          <p:cNvSpPr>
            <a:spLocks noGrp="1" noRot="1" noChangeAspect="1" noChangeArrowheads="1" noTextEdit="1"/>
          </p:cNvSpPr>
          <p:nvPr>
            <p:ph type="sldImg"/>
          </p:nvPr>
        </p:nvSpPr>
        <p:spPr>
          <a:ln/>
        </p:spPr>
      </p:sp>
      <p:sp>
        <p:nvSpPr>
          <p:cNvPr id="133124" name="Rectangle 3">
            <a:extLst>
              <a:ext uri="{FF2B5EF4-FFF2-40B4-BE49-F238E27FC236}">
                <a16:creationId xmlns:a16="http://schemas.microsoft.com/office/drawing/2014/main" id="{67CF530F-4CD0-404A-B021-9E82788D7E5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eaLnBrk="1" hangingPunct="1">
              <a:spcBef>
                <a:spcPts val="0"/>
              </a:spcBef>
              <a:spcAft>
                <a:spcPts val="600"/>
              </a:spcAft>
              <a:buFontTx/>
              <a:buChar char="•"/>
            </a:pPr>
            <a:r>
              <a:rPr lang="en-US" altLang="en-US" dirty="0">
                <a:latin typeface="Bell MT" panose="02020503060305020303" pitchFamily="18" charset="0"/>
              </a:rPr>
              <a:t>Fringing the shore, salt marshes and tidal wetlands provide sheltered nursery areas for many species of fish and are home to abundant prey organisms for crabs, shrimp, fish, birds, reptiles, and mammals</a:t>
            </a:r>
          </a:p>
          <a:p>
            <a:pPr marL="228600" indent="-228600" eaLnBrk="1" hangingPunct="1">
              <a:spcBef>
                <a:spcPts val="0"/>
              </a:spcBef>
              <a:spcAft>
                <a:spcPts val="600"/>
              </a:spcAft>
              <a:buFontTx/>
              <a:buChar char="•"/>
            </a:pPr>
            <a:r>
              <a:rPr lang="en-US" altLang="en-US" dirty="0">
                <a:latin typeface="Bell MT" panose="02020503060305020303" pitchFamily="18" charset="0"/>
              </a:rPr>
              <a:t>Forming in quiet locations where sediment can be trapped in the vegetation, salt marshes are highly productive environments, serving as a source of nutrients to the adjacent estuary</a:t>
            </a:r>
          </a:p>
          <a:p>
            <a:pPr marL="228600" lvl="1" indent="-228600" eaLnBrk="1" hangingPunct="1">
              <a:spcBef>
                <a:spcPts val="0"/>
              </a:spcBef>
              <a:spcAft>
                <a:spcPts val="600"/>
              </a:spcAft>
              <a:buFontTx/>
              <a:buChar char="•"/>
            </a:pPr>
            <a:r>
              <a:rPr lang="en-US" altLang="en-US" dirty="0">
                <a:latin typeface="Bell MT" panose="02020503060305020303" pitchFamily="18" charset="0"/>
              </a:rPr>
              <a:t>Dead and decaying salt marsh vegetation provides food for </a:t>
            </a:r>
            <a:r>
              <a:rPr lang="en-US" altLang="en-US" b="1" i="1" dirty="0">
                <a:latin typeface="Bell MT" panose="02020503060305020303" pitchFamily="18" charset="0"/>
              </a:rPr>
              <a:t>detritivores</a:t>
            </a:r>
            <a:r>
              <a:rPr lang="en-US" altLang="en-US" dirty="0">
                <a:latin typeface="Bell MT" panose="02020503060305020303" pitchFamily="18" charset="0"/>
              </a:rPr>
              <a:t> such as fiddler crabs, worms, and snails</a:t>
            </a:r>
          </a:p>
          <a:p>
            <a:pPr marL="228600" lvl="1" indent="-228600" eaLnBrk="1" hangingPunct="1">
              <a:spcBef>
                <a:spcPts val="0"/>
              </a:spcBef>
              <a:spcAft>
                <a:spcPts val="600"/>
              </a:spcAft>
              <a:buFontTx/>
              <a:buChar char="•"/>
            </a:pPr>
            <a:r>
              <a:rPr lang="en-US" altLang="en-US" dirty="0">
                <a:latin typeface="Bell MT" panose="02020503060305020303" pitchFamily="18" charset="0"/>
              </a:rPr>
              <a:t>Bacteria break the vegetation down even further, releasing nutrients back into the water</a:t>
            </a:r>
          </a:p>
          <a:p>
            <a:pPr marL="228600" indent="-228600" eaLnBrk="1" hangingPunct="1">
              <a:spcBef>
                <a:spcPts val="0"/>
              </a:spcBef>
              <a:spcAft>
                <a:spcPts val="600"/>
              </a:spcAft>
              <a:buFontTx/>
              <a:buChar char="•"/>
            </a:pPr>
            <a:r>
              <a:rPr lang="en-US" altLang="en-US" dirty="0">
                <a:latin typeface="Bell MT" panose="02020503060305020303" pitchFamily="18" charset="0"/>
              </a:rPr>
              <a:t>Salt marshes also filter or trap contaminants and sediments</a:t>
            </a:r>
          </a:p>
          <a:p>
            <a:pPr marL="228600" indent="-228600" eaLnBrk="1" hangingPunct="1">
              <a:spcBef>
                <a:spcPts val="0"/>
              </a:spcBef>
              <a:spcAft>
                <a:spcPts val="600"/>
              </a:spcAft>
              <a:buFontTx/>
              <a:buChar char="•"/>
            </a:pPr>
            <a:r>
              <a:rPr lang="en-US" altLang="en-US" dirty="0">
                <a:latin typeface="Bell MT" panose="02020503060305020303" pitchFamily="18" charset="0"/>
              </a:rPr>
              <a:t>The dense roots and peat of salt marsh grasses act as a sponge during storms, protecting the higher marsh and reducing the impact of flooding on coastal shorelines </a:t>
            </a:r>
          </a:p>
          <a:p>
            <a:pPr marL="228600" indent="-228600" eaLnBrk="1" hangingPunct="1">
              <a:spcBef>
                <a:spcPts val="0"/>
              </a:spcBef>
              <a:spcAft>
                <a:spcPts val="600"/>
              </a:spcAft>
            </a:pPr>
            <a:r>
              <a:rPr lang="en-US" altLang="en-US" dirty="0">
                <a:latin typeface="Bell MT" panose="02020503060305020303" pitchFamily="18" charset="0"/>
              </a:rPr>
              <a:t>Photo: Bluff Point (Groton, CT) salt marsh; courtesy of Nancy Balcom</a:t>
            </a:r>
          </a:p>
          <a:p>
            <a:pPr eaLnBrk="1" hangingPunct="1"/>
            <a:endParaRPr lang="en-US" altLang="en-US" dirty="0">
              <a:latin typeface="Arial" panose="020B0604020202020204" pitchFamily="34" charset="0"/>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7">
            <a:extLst>
              <a:ext uri="{FF2B5EF4-FFF2-40B4-BE49-F238E27FC236}">
                <a16:creationId xmlns:a16="http://schemas.microsoft.com/office/drawing/2014/main" id="{D47E269A-026E-430F-8286-AF95359D820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98DEF39A-5A5D-44BF-8157-1E87C62B1868}" type="slidenum">
              <a:rPr lang="en-US" altLang="en-US"/>
              <a:pPr eaLnBrk="1" hangingPunct="1"/>
              <a:t>80</a:t>
            </a:fld>
            <a:endParaRPr lang="en-US" altLang="en-US"/>
          </a:p>
        </p:txBody>
      </p:sp>
      <p:sp>
        <p:nvSpPr>
          <p:cNvPr id="201731" name="Rectangle 2">
            <a:extLst>
              <a:ext uri="{FF2B5EF4-FFF2-40B4-BE49-F238E27FC236}">
                <a16:creationId xmlns:a16="http://schemas.microsoft.com/office/drawing/2014/main" id="{BD6FFD2B-8559-4556-8054-09EFB1889083}"/>
              </a:ext>
            </a:extLst>
          </p:cNvPr>
          <p:cNvSpPr>
            <a:spLocks noGrp="1" noRot="1" noChangeAspect="1" noChangeArrowheads="1" noTextEdit="1"/>
          </p:cNvSpPr>
          <p:nvPr>
            <p:ph type="sldImg"/>
          </p:nvPr>
        </p:nvSpPr>
        <p:spPr>
          <a:ln/>
        </p:spPr>
      </p:sp>
      <p:sp>
        <p:nvSpPr>
          <p:cNvPr id="201732" name="Rectangle 3">
            <a:extLst>
              <a:ext uri="{FF2B5EF4-FFF2-40B4-BE49-F238E27FC236}">
                <a16:creationId xmlns:a16="http://schemas.microsoft.com/office/drawing/2014/main" id="{CC890F6B-18BF-42F2-A97D-DD2D302FA51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marR="0" lvl="0" indent="-228600" algn="l" defTabSz="914400" rtl="0" eaLnBrk="1" fontAlgn="base" latinLnBrk="0" hangingPunct="1">
              <a:lnSpc>
                <a:spcPct val="100000"/>
              </a:lnSpc>
              <a:spcBef>
                <a:spcPts val="0"/>
              </a:spcBef>
              <a:spcAft>
                <a:spcPts val="600"/>
              </a:spcAft>
              <a:buClrTx/>
              <a:buSzTx/>
              <a:buFontTx/>
              <a:buNone/>
              <a:tabLst/>
              <a:defRPr/>
            </a:pPr>
            <a:r>
              <a:rPr lang="en-US" altLang="en-US" dirty="0">
                <a:latin typeface="Bell MT" panose="02020503060305020303" pitchFamily="18" charset="0"/>
              </a:rPr>
              <a:t>Photo: </a:t>
            </a:r>
            <a:r>
              <a:rPr lang="en-US" dirty="0">
                <a:solidFill>
                  <a:srgbClr val="201F1E"/>
                </a:solidFill>
                <a:effectLst/>
                <a:latin typeface="Bell MT" panose="02020503060305020303" pitchFamily="18" charset="0"/>
                <a:ea typeface="Calibri" panose="020F0502020204030204" pitchFamily="34" charset="0"/>
              </a:rPr>
              <a:t>courtesy of Ivar Babb and </a:t>
            </a:r>
            <a:r>
              <a:rPr lang="en-US" dirty="0" err="1">
                <a:solidFill>
                  <a:srgbClr val="201F1E"/>
                </a:solidFill>
                <a:effectLst/>
                <a:latin typeface="Bell MT" panose="02020503060305020303" pitchFamily="18" charset="0"/>
                <a:ea typeface="Calibri" panose="020F0502020204030204" pitchFamily="34" charset="0"/>
              </a:rPr>
              <a:t>LISMaRC</a:t>
            </a:r>
            <a:r>
              <a:rPr lang="en-US" dirty="0">
                <a:solidFill>
                  <a:srgbClr val="201F1E"/>
                </a:solidFill>
                <a:effectLst/>
                <a:latin typeface="Bell MT" panose="02020503060305020303" pitchFamily="18" charset="0"/>
                <a:ea typeface="Calibri" panose="020F0502020204030204" pitchFamily="34" charset="0"/>
              </a:rPr>
              <a:t> Science Team (UConn/U New Haven/USGS), Long Island Sound Study, CT-DEEP</a:t>
            </a:r>
            <a:endParaRPr lang="en-US" dirty="0">
              <a:effectLst/>
              <a:latin typeface="Bell MT" panose="02020503060305020303" pitchFamily="18" charset="0"/>
              <a:ea typeface="Calibri" panose="020F0502020204030204" pitchFamily="34" charset="0"/>
            </a:endParaRPr>
          </a:p>
          <a:p>
            <a:pPr eaLnBrk="1" hangingPunct="1"/>
            <a:endParaRPr lang="en-US" altLang="en-US" dirty="0">
              <a:latin typeface="Arial" panose="020B0604020202020204" pitchFamily="34"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7">
            <a:extLst>
              <a:ext uri="{FF2B5EF4-FFF2-40B4-BE49-F238E27FC236}">
                <a16:creationId xmlns:a16="http://schemas.microsoft.com/office/drawing/2014/main" id="{A0CB9FB1-9FEA-43C5-9ADF-C1C4563CDA5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8D6D2C41-E544-420F-A80B-ECB60489FAB8}" type="slidenum">
              <a:rPr lang="en-US" altLang="en-US"/>
              <a:pPr eaLnBrk="1" hangingPunct="1"/>
              <a:t>81</a:t>
            </a:fld>
            <a:endParaRPr lang="en-US" altLang="en-US"/>
          </a:p>
        </p:txBody>
      </p:sp>
      <p:sp>
        <p:nvSpPr>
          <p:cNvPr id="202755" name="Rectangle 2">
            <a:extLst>
              <a:ext uri="{FF2B5EF4-FFF2-40B4-BE49-F238E27FC236}">
                <a16:creationId xmlns:a16="http://schemas.microsoft.com/office/drawing/2014/main" id="{76F49D57-C67C-406C-BD68-B5EBF01D61A0}"/>
              </a:ext>
            </a:extLst>
          </p:cNvPr>
          <p:cNvSpPr>
            <a:spLocks noGrp="1" noRot="1" noChangeAspect="1" noChangeArrowheads="1" noTextEdit="1"/>
          </p:cNvSpPr>
          <p:nvPr>
            <p:ph type="sldImg"/>
          </p:nvPr>
        </p:nvSpPr>
        <p:spPr>
          <a:ln/>
        </p:spPr>
      </p:sp>
      <p:sp>
        <p:nvSpPr>
          <p:cNvPr id="202756" name="Rectangle 3">
            <a:extLst>
              <a:ext uri="{FF2B5EF4-FFF2-40B4-BE49-F238E27FC236}">
                <a16:creationId xmlns:a16="http://schemas.microsoft.com/office/drawing/2014/main" id="{F977AB34-18EE-4E8E-ABFC-F3738DF9794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Bell MT" panose="02020503060305020303" pitchFamily="18" charset="0"/>
              </a:rPr>
              <a:t>Photos: mud, sand, cobble; courtesy of Nancy Balcom</a:t>
            </a: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0" fontAlgn="base" latinLnBrk="0" hangingPunct="0">
              <a:lnSpc>
                <a:spcPct val="100000"/>
              </a:lnSpc>
              <a:spcBef>
                <a:spcPts val="0"/>
              </a:spcBef>
              <a:spcAft>
                <a:spcPts val="600"/>
              </a:spcAft>
              <a:buClrTx/>
              <a:buSzTx/>
              <a:buFontTx/>
              <a:buNone/>
              <a:tabLst/>
              <a:defRPr/>
            </a:pPr>
            <a:r>
              <a:rPr lang="en-US" altLang="en-US" dirty="0">
                <a:latin typeface="Bell MT" panose="02020503060305020303" pitchFamily="18" charset="0"/>
              </a:rPr>
              <a:t>Photo: </a:t>
            </a:r>
            <a:r>
              <a:rPr lang="en-US" sz="1200" dirty="0">
                <a:solidFill>
                  <a:srgbClr val="201F1E"/>
                </a:solidFill>
                <a:effectLst/>
                <a:latin typeface="Bell MT" panose="02020503060305020303" pitchFamily="18" charset="0"/>
                <a:ea typeface="Calibri" panose="020F0502020204030204" pitchFamily="34" charset="0"/>
              </a:rPr>
              <a:t>courtesy of Ivar Babb and </a:t>
            </a:r>
            <a:r>
              <a:rPr lang="en-US" sz="1200" dirty="0" err="1">
                <a:solidFill>
                  <a:srgbClr val="201F1E"/>
                </a:solidFill>
                <a:effectLst/>
                <a:latin typeface="Bell MT" panose="02020503060305020303" pitchFamily="18" charset="0"/>
                <a:ea typeface="Calibri" panose="020F0502020204030204" pitchFamily="34" charset="0"/>
              </a:rPr>
              <a:t>LISMaRC</a:t>
            </a:r>
            <a:r>
              <a:rPr lang="en-US" sz="1200" dirty="0">
                <a:solidFill>
                  <a:srgbClr val="201F1E"/>
                </a:solidFill>
                <a:effectLst/>
                <a:latin typeface="Bell MT" panose="02020503060305020303" pitchFamily="18" charset="0"/>
                <a:ea typeface="Calibri" panose="020F0502020204030204" pitchFamily="34" charset="0"/>
              </a:rPr>
              <a:t> Science Team (UConn/U New Haven/USGS), Long Island Sound Study, CT-DEEP</a:t>
            </a:r>
            <a:endParaRPr lang="en-US" sz="1200" dirty="0">
              <a:effectLst/>
              <a:latin typeface="Bell MT" panose="02020503060305020303" pitchFamily="18"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83E8300F-68FA-43EE-A1BA-BE6590B66252}" type="slidenum">
              <a:rPr lang="en-US" altLang="en-US" smtClean="0"/>
              <a:pPr/>
              <a:t>82</a:t>
            </a:fld>
            <a:endParaRPr lang="en-US" altLang="en-US"/>
          </a:p>
        </p:txBody>
      </p:sp>
    </p:spTree>
    <p:extLst>
      <p:ext uri="{BB962C8B-B14F-4D97-AF65-F5344CB8AC3E}">
        <p14:creationId xmlns:p14="http://schemas.microsoft.com/office/powerpoint/2010/main" val="262581772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7">
            <a:extLst>
              <a:ext uri="{FF2B5EF4-FFF2-40B4-BE49-F238E27FC236}">
                <a16:creationId xmlns:a16="http://schemas.microsoft.com/office/drawing/2014/main" id="{102E2835-1313-442D-BAFB-EC9F529C8F2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73AE7696-EDA4-4198-AF5C-ED920E63BC2D}" type="slidenum">
              <a:rPr lang="en-US" altLang="en-US"/>
              <a:pPr eaLnBrk="1" hangingPunct="1"/>
              <a:t>83</a:t>
            </a:fld>
            <a:endParaRPr lang="en-US" altLang="en-US"/>
          </a:p>
        </p:txBody>
      </p:sp>
      <p:sp>
        <p:nvSpPr>
          <p:cNvPr id="203779" name="Rectangle 2">
            <a:extLst>
              <a:ext uri="{FF2B5EF4-FFF2-40B4-BE49-F238E27FC236}">
                <a16:creationId xmlns:a16="http://schemas.microsoft.com/office/drawing/2014/main" id="{DFEA7A03-16B2-4C3E-827B-0BB6F67877F6}"/>
              </a:ext>
            </a:extLst>
          </p:cNvPr>
          <p:cNvSpPr>
            <a:spLocks noGrp="1" noRot="1" noChangeAspect="1" noChangeArrowheads="1" noTextEdit="1"/>
          </p:cNvSpPr>
          <p:nvPr>
            <p:ph type="sldImg"/>
          </p:nvPr>
        </p:nvSpPr>
        <p:spPr>
          <a:ln/>
        </p:spPr>
      </p:sp>
      <p:sp>
        <p:nvSpPr>
          <p:cNvPr id="203780" name="Rectangle 3">
            <a:extLst>
              <a:ext uri="{FF2B5EF4-FFF2-40B4-BE49-F238E27FC236}">
                <a16:creationId xmlns:a16="http://schemas.microsoft.com/office/drawing/2014/main" id="{B446AA2C-476A-4BA3-A0FF-407C812917F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eaLnBrk="1" hangingPunct="1">
              <a:spcBef>
                <a:spcPts val="0"/>
              </a:spcBef>
              <a:spcAft>
                <a:spcPts val="600"/>
              </a:spcAft>
              <a:buFontTx/>
              <a:buChar char="•"/>
            </a:pPr>
            <a:r>
              <a:rPr lang="en-US" altLang="en-US" dirty="0">
                <a:latin typeface="Bell MT" panose="02020503060305020303" pitchFamily="18" charset="0"/>
              </a:rPr>
              <a:t>Brown kelp is the largest and most structurally complex alga in Long Island Sound</a:t>
            </a:r>
          </a:p>
          <a:p>
            <a:pPr marL="228600" indent="-228600" eaLnBrk="1" hangingPunct="1">
              <a:spcBef>
                <a:spcPts val="0"/>
              </a:spcBef>
              <a:spcAft>
                <a:spcPts val="600"/>
              </a:spcAft>
              <a:buFontTx/>
              <a:buChar char="•"/>
            </a:pPr>
            <a:r>
              <a:rPr lang="en-US" altLang="en-US" dirty="0">
                <a:latin typeface="Bell MT" panose="02020503060305020303" pitchFamily="18" charset="0"/>
              </a:rPr>
              <a:t>Its cylindrical stipe (stem) contains alginate</a:t>
            </a:r>
          </a:p>
          <a:p>
            <a:pPr marL="228600" indent="-228600" eaLnBrk="1" hangingPunct="1">
              <a:spcBef>
                <a:spcPts val="0"/>
              </a:spcBef>
              <a:spcAft>
                <a:spcPts val="600"/>
              </a:spcAft>
              <a:buFontTx/>
              <a:buChar char="•"/>
            </a:pPr>
            <a:r>
              <a:rPr lang="en-US" altLang="en-US" dirty="0">
                <a:latin typeface="Bell MT" panose="02020503060305020303" pitchFamily="18" charset="0"/>
              </a:rPr>
              <a:t> Kelp is a new aquaculture or farmed marine product in Long Island Sound; it is used for human food, fertilizer and to help remove excess nutrients from the water, a process called </a:t>
            </a:r>
            <a:r>
              <a:rPr lang="en-US" altLang="en-US" dirty="0" err="1">
                <a:latin typeface="Bell MT" panose="02020503060305020303" pitchFamily="18" charset="0"/>
              </a:rPr>
              <a:t>bioextraction</a:t>
            </a:r>
            <a:endParaRPr lang="en-US" altLang="en-US" dirty="0">
              <a:latin typeface="Bell MT" panose="02020503060305020303" pitchFamily="18" charset="0"/>
            </a:endParaRPr>
          </a:p>
          <a:p>
            <a:pPr marL="228600" indent="-228600" eaLnBrk="1" hangingPunct="1">
              <a:spcBef>
                <a:spcPts val="0"/>
              </a:spcBef>
              <a:spcAft>
                <a:spcPts val="600"/>
              </a:spcAft>
            </a:pPr>
            <a:r>
              <a:rPr lang="en-US" altLang="en-US" dirty="0">
                <a:latin typeface="Bell MT" panose="02020503060305020303" pitchFamily="18" charset="0"/>
              </a:rPr>
              <a:t>Photos: Brown kelp, </a:t>
            </a:r>
            <a:r>
              <a:rPr lang="en-US" altLang="en-US" i="1" dirty="0">
                <a:latin typeface="Bell MT" panose="02020503060305020303" pitchFamily="18" charset="0"/>
              </a:rPr>
              <a:t>Laminaria saccharina, </a:t>
            </a:r>
            <a:r>
              <a:rPr lang="en-US" altLang="en-US" dirty="0">
                <a:latin typeface="Bell MT" panose="02020503060305020303" pitchFamily="18" charset="0"/>
              </a:rPr>
              <a:t>and farmed kelp; courtesy of Nancy Balcom</a:t>
            </a:r>
          </a:p>
          <a:p>
            <a:pPr eaLnBrk="1" hangingPunct="1">
              <a:buFontTx/>
              <a:buChar char="•"/>
            </a:pPr>
            <a:endParaRPr lang="en-US" altLang="en-US" dirty="0">
              <a:latin typeface="Arial" panose="020B0604020202020204" pitchFamily="34" charset="0"/>
            </a:endParaRPr>
          </a:p>
          <a:p>
            <a:pPr eaLnBrk="1" hangingPunct="1"/>
            <a:endParaRPr lang="en-US" altLang="en-US" dirty="0">
              <a:latin typeface="Arial" panose="020B0604020202020204" pitchFamily="34"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533400"/>
            <a:ext cx="4648200" cy="3486150"/>
          </a:xfrm>
        </p:spPr>
      </p:sp>
      <p:sp>
        <p:nvSpPr>
          <p:cNvPr id="3" name="Notes Placeholder 2"/>
          <p:cNvSpPr>
            <a:spLocks noGrp="1"/>
          </p:cNvSpPr>
          <p:nvPr>
            <p:ph type="body" idx="1"/>
          </p:nvPr>
        </p:nvSpPr>
        <p:spPr/>
        <p:txBody>
          <a:bodyPr/>
          <a:lstStyle/>
          <a:p>
            <a:pPr marL="228600" marR="0" lvl="0" indent="-228600" algn="l" defTabSz="914400" rtl="0" eaLnBrk="0" fontAlgn="base" latinLnBrk="0" hangingPunct="0">
              <a:lnSpc>
                <a:spcPct val="100000"/>
              </a:lnSpc>
              <a:spcBef>
                <a:spcPts val="0"/>
              </a:spcBef>
              <a:spcAft>
                <a:spcPts val="600"/>
              </a:spcAft>
              <a:buClrTx/>
              <a:buSzTx/>
              <a:buFontTx/>
              <a:buNone/>
              <a:tabLst/>
              <a:defRPr/>
            </a:pPr>
            <a:r>
              <a:rPr lang="en-US" altLang="en-US" dirty="0">
                <a:latin typeface="Bell MT" panose="02020503060305020303" pitchFamily="18" charset="0"/>
              </a:rPr>
              <a:t>Photo: </a:t>
            </a:r>
            <a:r>
              <a:rPr lang="en-US" altLang="en-US" dirty="0">
                <a:solidFill>
                  <a:srgbClr val="201F1E"/>
                </a:solidFill>
                <a:latin typeface="Bell MT" panose="02020503060305020303" pitchFamily="18" charset="0"/>
              </a:rPr>
              <a:t>B</a:t>
            </a:r>
            <a:r>
              <a:rPr lang="en-US" sz="1200" dirty="0">
                <a:solidFill>
                  <a:srgbClr val="201F1E"/>
                </a:solidFill>
                <a:effectLst/>
                <a:latin typeface="Bell MT" panose="02020503060305020303" pitchFamily="18" charset="0"/>
                <a:ea typeface="Calibri" panose="020F0502020204030204" pitchFamily="34" charset="0"/>
              </a:rPr>
              <a:t>readcrumb sponges, </a:t>
            </a:r>
            <a:r>
              <a:rPr lang="en-US" sz="1200" i="1" dirty="0" err="1">
                <a:solidFill>
                  <a:srgbClr val="201F1E"/>
                </a:solidFill>
                <a:effectLst/>
                <a:latin typeface="Bell MT" panose="02020503060305020303" pitchFamily="18" charset="0"/>
                <a:ea typeface="Calibri" panose="020F0502020204030204" pitchFamily="34" charset="0"/>
              </a:rPr>
              <a:t>Halichondria</a:t>
            </a:r>
            <a:r>
              <a:rPr lang="en-US" sz="1200" dirty="0">
                <a:solidFill>
                  <a:srgbClr val="201F1E"/>
                </a:solidFill>
                <a:effectLst/>
                <a:latin typeface="Bell MT" panose="02020503060305020303" pitchFamily="18" charset="0"/>
                <a:ea typeface="Calibri" panose="020F0502020204030204" pitchFamily="34" charset="0"/>
              </a:rPr>
              <a:t>, pink tubularians, </a:t>
            </a:r>
            <a:r>
              <a:rPr lang="en-US" sz="1200" i="1" dirty="0" err="1">
                <a:solidFill>
                  <a:srgbClr val="201F1E"/>
                </a:solidFill>
                <a:effectLst/>
                <a:latin typeface="Bell MT" panose="02020503060305020303" pitchFamily="18" charset="0"/>
                <a:ea typeface="Calibri" panose="020F0502020204030204" pitchFamily="34" charset="0"/>
              </a:rPr>
              <a:t>Tubularia</a:t>
            </a:r>
            <a:r>
              <a:rPr lang="en-US" sz="1200" i="1" dirty="0">
                <a:solidFill>
                  <a:srgbClr val="201F1E"/>
                </a:solidFill>
                <a:effectLst/>
                <a:latin typeface="Bell MT" panose="02020503060305020303" pitchFamily="18" charset="0"/>
                <a:ea typeface="Calibri" panose="020F0502020204030204" pitchFamily="34" charset="0"/>
              </a:rPr>
              <a:t> </a:t>
            </a:r>
            <a:r>
              <a:rPr lang="en-US" sz="1200" i="1" dirty="0" err="1">
                <a:solidFill>
                  <a:srgbClr val="201F1E"/>
                </a:solidFill>
                <a:effectLst/>
                <a:latin typeface="Bell MT" panose="02020503060305020303" pitchFamily="18" charset="0"/>
                <a:ea typeface="Calibri" panose="020F0502020204030204" pitchFamily="34" charset="0"/>
              </a:rPr>
              <a:t>indivisa</a:t>
            </a:r>
            <a:r>
              <a:rPr lang="en-US" sz="1200" dirty="0">
                <a:solidFill>
                  <a:srgbClr val="201F1E"/>
                </a:solidFill>
                <a:effectLst/>
                <a:latin typeface="Bell MT" panose="02020503060305020303" pitchFamily="18" charset="0"/>
                <a:ea typeface="Calibri" panose="020F0502020204030204" pitchFamily="34" charset="0"/>
              </a:rPr>
              <a:t>, and pink-orange ghost anemones, </a:t>
            </a:r>
            <a:r>
              <a:rPr lang="en-US" sz="1200" i="1" dirty="0" err="1">
                <a:solidFill>
                  <a:srgbClr val="201F1E"/>
                </a:solidFill>
                <a:effectLst/>
                <a:latin typeface="Bell MT" panose="02020503060305020303" pitchFamily="18" charset="0"/>
                <a:ea typeface="Calibri" panose="020F0502020204030204" pitchFamily="34" charset="0"/>
              </a:rPr>
              <a:t>Diadumene</a:t>
            </a:r>
            <a:r>
              <a:rPr lang="en-US" sz="1200" i="1" dirty="0">
                <a:solidFill>
                  <a:srgbClr val="201F1E"/>
                </a:solidFill>
                <a:effectLst/>
                <a:latin typeface="Bell MT" panose="02020503060305020303" pitchFamily="18" charset="0"/>
                <a:ea typeface="Calibri" panose="020F0502020204030204" pitchFamily="34" charset="0"/>
              </a:rPr>
              <a:t> </a:t>
            </a:r>
            <a:r>
              <a:rPr lang="en-US" sz="1200" i="1" dirty="0" err="1">
                <a:solidFill>
                  <a:srgbClr val="201F1E"/>
                </a:solidFill>
                <a:effectLst/>
                <a:latin typeface="Bell MT" panose="02020503060305020303" pitchFamily="18" charset="0"/>
                <a:ea typeface="Calibri" panose="020F0502020204030204" pitchFamily="34" charset="0"/>
              </a:rPr>
              <a:t>leucolena</a:t>
            </a:r>
            <a:r>
              <a:rPr lang="en-US" sz="1200" dirty="0">
                <a:solidFill>
                  <a:srgbClr val="201F1E"/>
                </a:solidFill>
                <a:effectLst/>
                <a:latin typeface="Bell MT" panose="02020503060305020303" pitchFamily="18" charset="0"/>
                <a:ea typeface="Calibri" panose="020F0502020204030204" pitchFamily="34" charset="0"/>
              </a:rPr>
              <a:t>; courtesy of Ivar Babb and </a:t>
            </a:r>
            <a:r>
              <a:rPr lang="en-US" sz="1200" dirty="0" err="1">
                <a:solidFill>
                  <a:srgbClr val="201F1E"/>
                </a:solidFill>
                <a:effectLst/>
                <a:latin typeface="Bell MT" panose="02020503060305020303" pitchFamily="18" charset="0"/>
                <a:ea typeface="Calibri" panose="020F0502020204030204" pitchFamily="34" charset="0"/>
              </a:rPr>
              <a:t>LISMaRC</a:t>
            </a:r>
            <a:r>
              <a:rPr lang="en-US" sz="1200" dirty="0">
                <a:solidFill>
                  <a:srgbClr val="201F1E"/>
                </a:solidFill>
                <a:effectLst/>
                <a:latin typeface="Bell MT" panose="02020503060305020303" pitchFamily="18" charset="0"/>
                <a:ea typeface="Calibri" panose="020F0502020204030204" pitchFamily="34" charset="0"/>
              </a:rPr>
              <a:t> Science Team (UConn/U New Haven/USGS), Long Island Sound Study, CT-DEEP</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latin typeface="Calibri" panose="020F0502020204030204" pitchFamily="34" charset="0"/>
              <a:ea typeface="Calibri" panose="020F050202020403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83E8300F-68FA-43EE-A1BA-BE6590B66252}" type="slidenum">
              <a:rPr lang="en-US" altLang="en-US" smtClean="0"/>
              <a:pPr/>
              <a:t>84</a:t>
            </a:fld>
            <a:endParaRPr lang="en-US" altLang="en-US"/>
          </a:p>
        </p:txBody>
      </p:sp>
    </p:spTree>
    <p:extLst>
      <p:ext uri="{BB962C8B-B14F-4D97-AF65-F5344CB8AC3E}">
        <p14:creationId xmlns:p14="http://schemas.microsoft.com/office/powerpoint/2010/main" val="216605033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7">
            <a:extLst>
              <a:ext uri="{FF2B5EF4-FFF2-40B4-BE49-F238E27FC236}">
                <a16:creationId xmlns:a16="http://schemas.microsoft.com/office/drawing/2014/main" id="{016BE6F6-4AAF-4873-A151-9585C15DF40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CEC8CF7D-52E0-464F-BEC8-EF5806932E7A}" type="slidenum">
              <a:rPr lang="en-US" altLang="en-US"/>
              <a:pPr eaLnBrk="1" hangingPunct="1"/>
              <a:t>85</a:t>
            </a:fld>
            <a:endParaRPr lang="en-US" altLang="en-US"/>
          </a:p>
        </p:txBody>
      </p:sp>
      <p:sp>
        <p:nvSpPr>
          <p:cNvPr id="205827" name="Rectangle 2">
            <a:extLst>
              <a:ext uri="{FF2B5EF4-FFF2-40B4-BE49-F238E27FC236}">
                <a16:creationId xmlns:a16="http://schemas.microsoft.com/office/drawing/2014/main" id="{86A53114-51AE-428B-AE4E-982C81E5F535}"/>
              </a:ext>
            </a:extLst>
          </p:cNvPr>
          <p:cNvSpPr>
            <a:spLocks noGrp="1" noRot="1" noChangeAspect="1" noChangeArrowheads="1" noTextEdit="1"/>
          </p:cNvSpPr>
          <p:nvPr>
            <p:ph type="sldImg"/>
          </p:nvPr>
        </p:nvSpPr>
        <p:spPr>
          <a:ln/>
        </p:spPr>
      </p:sp>
      <p:sp>
        <p:nvSpPr>
          <p:cNvPr id="205828" name="Rectangle 3">
            <a:extLst>
              <a:ext uri="{FF2B5EF4-FFF2-40B4-BE49-F238E27FC236}">
                <a16:creationId xmlns:a16="http://schemas.microsoft.com/office/drawing/2014/main" id="{E65E8F9F-503D-4F35-B82E-46251B1FE55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eaLnBrk="1" hangingPunct="1">
              <a:spcBef>
                <a:spcPts val="0"/>
              </a:spcBef>
              <a:spcAft>
                <a:spcPts val="600"/>
              </a:spcAft>
            </a:pPr>
            <a:r>
              <a:rPr lang="en-US" altLang="en-US" dirty="0">
                <a:latin typeface="Bell MT" panose="02020503060305020303" pitchFamily="18" charset="0"/>
              </a:rPr>
              <a:t>Photo: Frilled or clonal plumose anemone, </a:t>
            </a:r>
            <a:r>
              <a:rPr lang="en-US" altLang="en-US" i="1" dirty="0" err="1">
                <a:latin typeface="Bell MT" panose="02020503060305020303" pitchFamily="18" charset="0"/>
              </a:rPr>
              <a:t>Metridium</a:t>
            </a:r>
            <a:r>
              <a:rPr lang="en-US" altLang="en-US" i="1" dirty="0">
                <a:latin typeface="Bell MT" panose="02020503060305020303" pitchFamily="18" charset="0"/>
              </a:rPr>
              <a:t> senile; </a:t>
            </a:r>
            <a:r>
              <a:rPr lang="en-US" altLang="en-US" dirty="0">
                <a:latin typeface="Bell MT" panose="02020503060305020303" pitchFamily="18" charset="0"/>
              </a:rPr>
              <a:t>courtesy of Peter Auster / Robert </a:t>
            </a:r>
            <a:r>
              <a:rPr lang="en-US" altLang="en-US" dirty="0" err="1">
                <a:latin typeface="Bell MT" panose="02020503060305020303" pitchFamily="18" charset="0"/>
              </a:rPr>
              <a:t>DeGoursey</a:t>
            </a:r>
            <a:endParaRPr lang="en-US" altLang="en-US" dirty="0">
              <a:latin typeface="Bell MT" panose="02020503060305020303" pitchFamily="18" charset="0"/>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7">
            <a:extLst>
              <a:ext uri="{FF2B5EF4-FFF2-40B4-BE49-F238E27FC236}">
                <a16:creationId xmlns:a16="http://schemas.microsoft.com/office/drawing/2014/main" id="{EC5BDE34-DFBC-4344-969E-920A3D7C98F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D9B6066E-5D64-469A-856F-E07FB33CC613}" type="slidenum">
              <a:rPr lang="en-US" altLang="en-US"/>
              <a:pPr eaLnBrk="1" hangingPunct="1"/>
              <a:t>86</a:t>
            </a:fld>
            <a:endParaRPr lang="en-US" altLang="en-US"/>
          </a:p>
        </p:txBody>
      </p:sp>
      <p:sp>
        <p:nvSpPr>
          <p:cNvPr id="196611" name="Rectangle 2">
            <a:extLst>
              <a:ext uri="{FF2B5EF4-FFF2-40B4-BE49-F238E27FC236}">
                <a16:creationId xmlns:a16="http://schemas.microsoft.com/office/drawing/2014/main" id="{59A4B823-6E1C-4685-8436-8FC00CE18376}"/>
              </a:ext>
            </a:extLst>
          </p:cNvPr>
          <p:cNvSpPr>
            <a:spLocks noGrp="1" noRot="1" noChangeAspect="1" noChangeArrowheads="1" noTextEdit="1"/>
          </p:cNvSpPr>
          <p:nvPr>
            <p:ph type="sldImg"/>
          </p:nvPr>
        </p:nvSpPr>
        <p:spPr>
          <a:ln/>
        </p:spPr>
      </p:sp>
      <p:sp>
        <p:nvSpPr>
          <p:cNvPr id="196612" name="Rectangle 3">
            <a:extLst>
              <a:ext uri="{FF2B5EF4-FFF2-40B4-BE49-F238E27FC236}">
                <a16:creationId xmlns:a16="http://schemas.microsoft.com/office/drawing/2014/main" id="{7379DCD3-5E22-4838-8F7E-C78BDC9894C2}"/>
              </a:ext>
            </a:extLst>
          </p:cNvPr>
          <p:cNvSpPr>
            <a:spLocks noGrp="1" noChangeArrowheads="1"/>
          </p:cNvSpPr>
          <p:nvPr>
            <p:ph type="body" idx="1"/>
          </p:nvPr>
        </p:nvSpPr>
        <p:spPr>
          <a:xfrm>
            <a:off x="762000" y="4414837"/>
            <a:ext cx="5486400"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eaLnBrk="1" hangingPunct="1">
              <a:spcBef>
                <a:spcPts val="0"/>
              </a:spcBef>
              <a:spcAft>
                <a:spcPts val="600"/>
              </a:spcAft>
              <a:buFont typeface="Arial" panose="020B0604020202020204" pitchFamily="34" charset="0"/>
              <a:buChar char="•"/>
            </a:pPr>
            <a:r>
              <a:rPr lang="en-US" altLang="en-US" dirty="0">
                <a:latin typeface="Bell MT" panose="02020503060305020303" pitchFamily="18" charset="0"/>
              </a:rPr>
              <a:t>Anemones, corals, hydroids, and jellyfish, soft-bodied animals equipped with stinging cells, all belong to the phylum Cnidaria. Stinging cells, or nematocysts, help stun and capture prey, which is then passed toward a central mouth.</a:t>
            </a:r>
            <a:r>
              <a:rPr lang="en-US" altLang="en-US" sz="800" dirty="0">
                <a:latin typeface="Bell MT" panose="02020503060305020303" pitchFamily="18" charset="0"/>
              </a:rPr>
              <a:t> </a:t>
            </a:r>
            <a:endParaRPr lang="en-US" altLang="en-US" dirty="0">
              <a:latin typeface="Bell MT" panose="02020503060305020303" pitchFamily="18" charset="0"/>
            </a:endParaRPr>
          </a:p>
          <a:p>
            <a:pPr marL="171450" indent="-171450" eaLnBrk="1" hangingPunct="1">
              <a:spcBef>
                <a:spcPts val="0"/>
              </a:spcBef>
              <a:spcAft>
                <a:spcPts val="600"/>
              </a:spcAft>
              <a:buFont typeface="Arial" panose="020B0604020202020204" pitchFamily="34" charset="0"/>
              <a:buChar char="•"/>
            </a:pPr>
            <a:r>
              <a:rPr lang="en-US" altLang="en-US" dirty="0">
                <a:latin typeface="Bell MT" panose="02020503060305020303" pitchFamily="18" charset="0"/>
              </a:rPr>
              <a:t>Anemones are able to move about on their pedal disk (the rounded flat base of the stalk) in the manner of an inchworm; they extend their tentacles while feeding and can retract them into an inconspicuous disk </a:t>
            </a:r>
          </a:p>
          <a:p>
            <a:pPr marL="171450" indent="-171450" eaLnBrk="1" hangingPunct="1">
              <a:spcBef>
                <a:spcPts val="0"/>
              </a:spcBef>
              <a:spcAft>
                <a:spcPts val="600"/>
              </a:spcAft>
              <a:buFont typeface="Arial" panose="020B0604020202020204" pitchFamily="34" charset="0"/>
              <a:buChar char="•"/>
            </a:pPr>
            <a:r>
              <a:rPr lang="en-US" altLang="en-US" dirty="0">
                <a:latin typeface="Bell MT" panose="02020503060305020303" pitchFamily="18" charset="0"/>
              </a:rPr>
              <a:t>The white anemone can be translucent orange, pink, or white, and has 40-60 tentacles</a:t>
            </a:r>
          </a:p>
          <a:p>
            <a:pPr marL="228600" indent="-475488" eaLnBrk="1" hangingPunct="1">
              <a:spcBef>
                <a:spcPts val="0"/>
              </a:spcBef>
              <a:spcAft>
                <a:spcPts val="600"/>
              </a:spcAft>
            </a:pPr>
            <a:r>
              <a:rPr lang="en-US" altLang="en-US" dirty="0">
                <a:latin typeface="Bell MT" panose="02020503060305020303" pitchFamily="18" charset="0"/>
              </a:rPr>
              <a:t>Photo: Lined anemone, </a:t>
            </a:r>
            <a:r>
              <a:rPr lang="en-US" altLang="en-US" i="1" dirty="0" err="1">
                <a:latin typeface="Bell MT" panose="02020503060305020303" pitchFamily="18" charset="0"/>
              </a:rPr>
              <a:t>Fagesia</a:t>
            </a:r>
            <a:r>
              <a:rPr lang="en-US" altLang="en-US" i="1" dirty="0">
                <a:latin typeface="Bell MT" panose="02020503060305020303" pitchFamily="18" charset="0"/>
              </a:rPr>
              <a:t> </a:t>
            </a:r>
            <a:r>
              <a:rPr lang="en-US" altLang="en-US" i="1" dirty="0" err="1">
                <a:latin typeface="Bell MT" panose="02020503060305020303" pitchFamily="18" charset="0"/>
              </a:rPr>
              <a:t>lineata</a:t>
            </a:r>
            <a:r>
              <a:rPr lang="en-US" altLang="en-US" dirty="0">
                <a:latin typeface="Bell MT" panose="02020503060305020303" pitchFamily="18" charset="0"/>
              </a:rPr>
              <a:t>; courtesy of Robert </a:t>
            </a:r>
            <a:r>
              <a:rPr lang="en-US" altLang="en-US" dirty="0" err="1">
                <a:latin typeface="Bell MT" panose="02020503060305020303" pitchFamily="18" charset="0"/>
              </a:rPr>
              <a:t>Bachand</a:t>
            </a:r>
            <a:endParaRPr lang="en-US" altLang="en-US" dirty="0">
              <a:latin typeface="Bell MT" panose="02020503060305020303" pitchFamily="18"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7">
            <a:extLst>
              <a:ext uri="{FF2B5EF4-FFF2-40B4-BE49-F238E27FC236}">
                <a16:creationId xmlns:a16="http://schemas.microsoft.com/office/drawing/2014/main" id="{DF34543A-962D-46C6-B38A-3E5FB5FB148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BC93BB75-E1C5-4754-8888-70AF6BF70280}" type="slidenum">
              <a:rPr lang="en-US" altLang="en-US"/>
              <a:pPr eaLnBrk="1" hangingPunct="1"/>
              <a:t>87</a:t>
            </a:fld>
            <a:endParaRPr lang="en-US" altLang="en-US"/>
          </a:p>
        </p:txBody>
      </p:sp>
      <p:sp>
        <p:nvSpPr>
          <p:cNvPr id="206851" name="Rectangle 2">
            <a:extLst>
              <a:ext uri="{FF2B5EF4-FFF2-40B4-BE49-F238E27FC236}">
                <a16:creationId xmlns:a16="http://schemas.microsoft.com/office/drawing/2014/main" id="{6FAE5F26-4C4E-4004-81D9-A62923190616}"/>
              </a:ext>
            </a:extLst>
          </p:cNvPr>
          <p:cNvSpPr>
            <a:spLocks noGrp="1" noRot="1" noChangeAspect="1" noChangeArrowheads="1" noTextEdit="1"/>
          </p:cNvSpPr>
          <p:nvPr>
            <p:ph type="sldImg"/>
          </p:nvPr>
        </p:nvSpPr>
        <p:spPr>
          <a:ln/>
        </p:spPr>
      </p:sp>
      <p:sp>
        <p:nvSpPr>
          <p:cNvPr id="206852" name="Rectangle 3">
            <a:extLst>
              <a:ext uri="{FF2B5EF4-FFF2-40B4-BE49-F238E27FC236}">
                <a16:creationId xmlns:a16="http://schemas.microsoft.com/office/drawing/2014/main" id="{DEE8A559-5077-4D1A-A29C-158184B6827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eaLnBrk="1" hangingPunct="1">
              <a:spcBef>
                <a:spcPts val="0"/>
              </a:spcBef>
              <a:spcAft>
                <a:spcPts val="600"/>
              </a:spcAft>
              <a:buFontTx/>
              <a:buChar char="•"/>
            </a:pPr>
            <a:r>
              <a:rPr lang="en-US" altLang="en-US" dirty="0">
                <a:latin typeface="Bell MT" panose="02020503060305020303" pitchFamily="18" charset="0"/>
              </a:rPr>
              <a:t>Star corals are common on rocks below the low tide line to about 35 m (120 feet)</a:t>
            </a:r>
          </a:p>
          <a:p>
            <a:pPr marL="228600" indent="-228600" eaLnBrk="1" hangingPunct="1">
              <a:spcBef>
                <a:spcPts val="0"/>
              </a:spcBef>
              <a:spcAft>
                <a:spcPts val="600"/>
              </a:spcAft>
            </a:pPr>
            <a:r>
              <a:rPr lang="en-US" altLang="en-US" dirty="0">
                <a:latin typeface="Bell MT" panose="02020503060305020303" pitchFamily="18" charset="0"/>
              </a:rPr>
              <a:t>Photos: Northern star coral, </a:t>
            </a:r>
            <a:r>
              <a:rPr lang="en-US" altLang="en-US" i="1" dirty="0" err="1">
                <a:latin typeface="Bell MT" panose="02020503060305020303" pitchFamily="18" charset="0"/>
              </a:rPr>
              <a:t>Astrangia</a:t>
            </a:r>
            <a:r>
              <a:rPr lang="en-US" altLang="en-US" i="1" dirty="0">
                <a:latin typeface="Bell MT" panose="02020503060305020303" pitchFamily="18" charset="0"/>
              </a:rPr>
              <a:t> </a:t>
            </a:r>
            <a:r>
              <a:rPr lang="en-US" altLang="en-US" i="1" dirty="0" err="1">
                <a:latin typeface="Bell MT" panose="02020503060305020303" pitchFamily="18" charset="0"/>
              </a:rPr>
              <a:t>poculata</a:t>
            </a:r>
            <a:r>
              <a:rPr lang="en-US" altLang="en-US" dirty="0">
                <a:latin typeface="Bell MT" panose="02020503060305020303" pitchFamily="18" charset="0"/>
              </a:rPr>
              <a:t>; courtesy of Robert </a:t>
            </a:r>
            <a:r>
              <a:rPr lang="en-US" altLang="en-US" dirty="0" err="1">
                <a:latin typeface="Bell MT" panose="02020503060305020303" pitchFamily="18" charset="0"/>
              </a:rPr>
              <a:t>Bachand</a:t>
            </a:r>
            <a:endParaRPr lang="en-US" altLang="en-US" dirty="0">
              <a:latin typeface="Bell MT" panose="02020503060305020303" pitchFamily="18"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7">
            <a:extLst>
              <a:ext uri="{FF2B5EF4-FFF2-40B4-BE49-F238E27FC236}">
                <a16:creationId xmlns:a16="http://schemas.microsoft.com/office/drawing/2014/main" id="{4B6E5710-6E34-47CE-A873-DF26E74B17A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CB49B48-CEC9-4931-BC13-5A573CDE3B9F}" type="slidenum">
              <a:rPr lang="en-US" altLang="en-US"/>
              <a:pPr eaLnBrk="1" hangingPunct="1"/>
              <a:t>88</a:t>
            </a:fld>
            <a:endParaRPr lang="en-US" altLang="en-US"/>
          </a:p>
        </p:txBody>
      </p:sp>
      <p:sp>
        <p:nvSpPr>
          <p:cNvPr id="197635" name="Rectangle 2">
            <a:extLst>
              <a:ext uri="{FF2B5EF4-FFF2-40B4-BE49-F238E27FC236}">
                <a16:creationId xmlns:a16="http://schemas.microsoft.com/office/drawing/2014/main" id="{25253C95-C53F-4566-BD9D-1F164E9BAE10}"/>
              </a:ext>
            </a:extLst>
          </p:cNvPr>
          <p:cNvSpPr>
            <a:spLocks noGrp="1" noRot="1" noChangeAspect="1" noChangeArrowheads="1" noTextEdit="1"/>
          </p:cNvSpPr>
          <p:nvPr>
            <p:ph type="sldImg"/>
          </p:nvPr>
        </p:nvSpPr>
        <p:spPr>
          <a:ln/>
        </p:spPr>
      </p:sp>
      <p:sp>
        <p:nvSpPr>
          <p:cNvPr id="197636" name="Rectangle 3">
            <a:extLst>
              <a:ext uri="{FF2B5EF4-FFF2-40B4-BE49-F238E27FC236}">
                <a16:creationId xmlns:a16="http://schemas.microsoft.com/office/drawing/2014/main" id="{95749DFB-1217-498B-8302-78F324EC40A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eaLnBrk="1" hangingPunct="1">
              <a:spcBef>
                <a:spcPts val="0"/>
              </a:spcBef>
              <a:spcAft>
                <a:spcPts val="600"/>
              </a:spcAft>
              <a:buFontTx/>
              <a:buChar char="•"/>
            </a:pPr>
            <a:r>
              <a:rPr lang="en-US" altLang="en-US" dirty="0">
                <a:latin typeface="Bell MT" panose="02020503060305020303" pitchFamily="18" charset="0"/>
              </a:rPr>
              <a:t>Sea stars have a rough exoskeleton with tiny white spines and five arms; they have some regenerative ability whereby if an arm is lost, it usually can be re-grown</a:t>
            </a:r>
          </a:p>
          <a:p>
            <a:pPr marL="228600" indent="-228600" eaLnBrk="1" hangingPunct="1">
              <a:spcBef>
                <a:spcPts val="0"/>
              </a:spcBef>
              <a:spcAft>
                <a:spcPts val="600"/>
              </a:spcAft>
              <a:buFontTx/>
              <a:buChar char="•"/>
            </a:pPr>
            <a:r>
              <a:rPr lang="en-US" altLang="en-US" dirty="0">
                <a:latin typeface="Bell MT" panose="02020503060305020303" pitchFamily="18" charset="0"/>
              </a:rPr>
              <a:t>The orange-red “spot” (called a </a:t>
            </a:r>
            <a:r>
              <a:rPr lang="en-US" altLang="en-US" b="1" dirty="0">
                <a:latin typeface="Bell MT" panose="02020503060305020303" pitchFamily="18" charset="0"/>
              </a:rPr>
              <a:t>madreporite</a:t>
            </a:r>
            <a:r>
              <a:rPr lang="en-US" altLang="en-US" dirty="0">
                <a:latin typeface="Bell MT" panose="02020503060305020303" pitchFamily="18" charset="0"/>
              </a:rPr>
              <a:t>) on the top works as a sieve plate through which water enters the internal water-vascular system of the animal</a:t>
            </a:r>
          </a:p>
          <a:p>
            <a:pPr marL="228600" indent="-228600" eaLnBrk="1" hangingPunct="1">
              <a:spcBef>
                <a:spcPts val="0"/>
              </a:spcBef>
              <a:spcAft>
                <a:spcPts val="600"/>
              </a:spcAft>
              <a:buFontTx/>
              <a:buChar char="•"/>
            </a:pPr>
            <a:r>
              <a:rPr lang="en-US" altLang="en-US" dirty="0">
                <a:latin typeface="Bell MT" panose="02020503060305020303" pitchFamily="18" charset="0"/>
              </a:rPr>
              <a:t>Running down the underside of each arm are 4 rows of tiny tube feet; internal water pressure enables the creation of suction in each of the tube feet, enabling them to extend, move, and “stick to” things, including the shells of a hard clam a sea star might be trying to eat</a:t>
            </a:r>
          </a:p>
          <a:p>
            <a:pPr marL="228600" indent="-228600" eaLnBrk="1" hangingPunct="1">
              <a:spcBef>
                <a:spcPts val="0"/>
              </a:spcBef>
              <a:spcAft>
                <a:spcPts val="600"/>
              </a:spcAft>
              <a:buFontTx/>
              <a:buChar char="•"/>
            </a:pPr>
            <a:r>
              <a:rPr lang="en-US" altLang="en-US" dirty="0">
                <a:latin typeface="Bell MT" panose="02020503060305020303" pitchFamily="18" charset="0"/>
              </a:rPr>
              <a:t>The mouth is found on the underside of the sea star, in the middle of the arms. When a sea star exerts enough force on the two shells of a hard clam to open them slightly, it will push its stomach into the shells and digest the soft tissues of the clam.</a:t>
            </a:r>
          </a:p>
          <a:p>
            <a:pPr marL="228600" indent="-228600" eaLnBrk="1" hangingPunct="1">
              <a:spcBef>
                <a:spcPts val="0"/>
              </a:spcBef>
              <a:spcAft>
                <a:spcPts val="600"/>
              </a:spcAft>
              <a:buFontTx/>
              <a:buChar char="•"/>
            </a:pPr>
            <a:r>
              <a:rPr lang="en-US" altLang="en-US" dirty="0">
                <a:latin typeface="Bell MT" panose="02020503060305020303" pitchFamily="18" charset="0"/>
              </a:rPr>
              <a:t>A light sensitive “eye” is located at the tip of each of the arms</a:t>
            </a:r>
          </a:p>
          <a:p>
            <a:pPr marL="228600" indent="-228600" eaLnBrk="1" hangingPunct="1">
              <a:spcBef>
                <a:spcPts val="0"/>
              </a:spcBef>
              <a:spcAft>
                <a:spcPts val="600"/>
              </a:spcAft>
            </a:pPr>
            <a:r>
              <a:rPr lang="en-US" altLang="en-US" dirty="0">
                <a:latin typeface="Bell MT" panose="02020503060305020303" pitchFamily="18" charset="0"/>
              </a:rPr>
              <a:t>Photos: (left) Common sea star, </a:t>
            </a:r>
            <a:r>
              <a:rPr lang="en-US" altLang="en-US" i="1" dirty="0">
                <a:latin typeface="Bell MT" panose="02020503060305020303" pitchFamily="18" charset="0"/>
              </a:rPr>
              <a:t>Asterias </a:t>
            </a:r>
            <a:r>
              <a:rPr lang="en-US" altLang="en-US" i="1" dirty="0" err="1">
                <a:latin typeface="Bell MT" panose="02020503060305020303" pitchFamily="18" charset="0"/>
              </a:rPr>
              <a:t>forbesi</a:t>
            </a:r>
            <a:r>
              <a:rPr lang="en-US" altLang="en-US" dirty="0">
                <a:latin typeface="Bell MT" panose="02020503060305020303" pitchFamily="18" charset="0"/>
              </a:rPr>
              <a:t>; courtesy of Nancy Balcom; (right) Common sea star, </a:t>
            </a:r>
            <a:r>
              <a:rPr lang="en-US" altLang="en-US" i="1" dirty="0">
                <a:latin typeface="Bell MT" panose="02020503060305020303" pitchFamily="18" charset="0"/>
              </a:rPr>
              <a:t>Asterias </a:t>
            </a:r>
            <a:r>
              <a:rPr lang="en-US" altLang="en-US" i="1" dirty="0" err="1">
                <a:latin typeface="Bell MT" panose="02020503060305020303" pitchFamily="18" charset="0"/>
              </a:rPr>
              <a:t>forbesi</a:t>
            </a:r>
            <a:r>
              <a:rPr lang="en-US" altLang="en-US" dirty="0">
                <a:latin typeface="Bell MT" panose="02020503060305020303" pitchFamily="18" charset="0"/>
              </a:rPr>
              <a:t>; courtesy of Robert </a:t>
            </a:r>
            <a:r>
              <a:rPr lang="en-US" altLang="en-US" dirty="0" err="1">
                <a:latin typeface="Bell MT" panose="02020503060305020303" pitchFamily="18" charset="0"/>
              </a:rPr>
              <a:t>Bachand</a:t>
            </a:r>
            <a:endParaRPr lang="en-US" altLang="en-US" dirty="0">
              <a:latin typeface="Bell MT" panose="02020503060305020303" pitchFamily="18"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Bell MT" panose="02020503060305020303" pitchFamily="18" charset="0"/>
              </a:rPr>
              <a:t>Photo: Blood star, </a:t>
            </a:r>
            <a:r>
              <a:rPr lang="en-US" i="1" dirty="0" err="1">
                <a:latin typeface="Bell MT" panose="02020503060305020303" pitchFamily="18" charset="0"/>
              </a:rPr>
              <a:t>Henricia</a:t>
            </a:r>
            <a:r>
              <a:rPr lang="en-US" i="1" dirty="0">
                <a:latin typeface="Bell MT" panose="02020503060305020303" pitchFamily="18" charset="0"/>
              </a:rPr>
              <a:t> </a:t>
            </a:r>
            <a:r>
              <a:rPr lang="en-US" i="1" dirty="0" err="1">
                <a:latin typeface="Bell MT" panose="02020503060305020303" pitchFamily="18" charset="0"/>
              </a:rPr>
              <a:t>sanguinolenta</a:t>
            </a:r>
            <a:r>
              <a:rPr lang="en-US" dirty="0">
                <a:latin typeface="Bell MT" panose="02020503060305020303" pitchFamily="18" charset="0"/>
              </a:rPr>
              <a:t>; courtesy of Robert </a:t>
            </a:r>
            <a:r>
              <a:rPr lang="en-US" dirty="0" err="1">
                <a:latin typeface="Bell MT" panose="02020503060305020303" pitchFamily="18" charset="0"/>
              </a:rPr>
              <a:t>Bachand</a:t>
            </a:r>
            <a:endParaRPr lang="en-US" dirty="0">
              <a:latin typeface="Bell MT" panose="02020503060305020303" pitchFamily="18" charset="0"/>
            </a:endParaRPr>
          </a:p>
          <a:p>
            <a:endParaRPr lang="en-US" dirty="0"/>
          </a:p>
        </p:txBody>
      </p:sp>
      <p:sp>
        <p:nvSpPr>
          <p:cNvPr id="4" name="Slide Number Placeholder 3"/>
          <p:cNvSpPr>
            <a:spLocks noGrp="1"/>
          </p:cNvSpPr>
          <p:nvPr>
            <p:ph type="sldNum" sz="quarter" idx="5"/>
          </p:nvPr>
        </p:nvSpPr>
        <p:spPr/>
        <p:txBody>
          <a:bodyPr/>
          <a:lstStyle/>
          <a:p>
            <a:fld id="{83E8300F-68FA-43EE-A1BA-BE6590B66252}" type="slidenum">
              <a:rPr lang="en-US" altLang="en-US" smtClean="0"/>
              <a:pPr/>
              <a:t>89</a:t>
            </a:fld>
            <a:endParaRPr lang="en-US" altLang="en-US"/>
          </a:p>
        </p:txBody>
      </p:sp>
    </p:spTree>
    <p:extLst>
      <p:ext uri="{BB962C8B-B14F-4D97-AF65-F5344CB8AC3E}">
        <p14:creationId xmlns:p14="http://schemas.microsoft.com/office/powerpoint/2010/main" val="5036372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a:extLst>
              <a:ext uri="{FF2B5EF4-FFF2-40B4-BE49-F238E27FC236}">
                <a16:creationId xmlns:a16="http://schemas.microsoft.com/office/drawing/2014/main" id="{E9783304-6421-4DB6-88A3-485176B8CBB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4D10DF8-934A-4A96-8ABE-494A9A99F059}" type="slidenum">
              <a:rPr lang="en-US" altLang="en-US"/>
              <a:pPr eaLnBrk="1" hangingPunct="1"/>
              <a:t>9</a:t>
            </a:fld>
            <a:endParaRPr lang="en-US" altLang="en-US"/>
          </a:p>
        </p:txBody>
      </p:sp>
      <p:sp>
        <p:nvSpPr>
          <p:cNvPr id="134147" name="Rectangle 2">
            <a:extLst>
              <a:ext uri="{FF2B5EF4-FFF2-40B4-BE49-F238E27FC236}">
                <a16:creationId xmlns:a16="http://schemas.microsoft.com/office/drawing/2014/main" id="{987CF9B8-063F-4576-B405-F8AE4B2BE6A9}"/>
              </a:ext>
            </a:extLst>
          </p:cNvPr>
          <p:cNvSpPr>
            <a:spLocks noGrp="1" noRot="1" noChangeAspect="1" noChangeArrowheads="1" noTextEdit="1"/>
          </p:cNvSpPr>
          <p:nvPr>
            <p:ph type="sldImg"/>
          </p:nvPr>
        </p:nvSpPr>
        <p:spPr>
          <a:ln/>
        </p:spPr>
      </p:sp>
      <p:sp>
        <p:nvSpPr>
          <p:cNvPr id="134148" name="Rectangle 3">
            <a:extLst>
              <a:ext uri="{FF2B5EF4-FFF2-40B4-BE49-F238E27FC236}">
                <a16:creationId xmlns:a16="http://schemas.microsoft.com/office/drawing/2014/main" id="{3E71DDD3-ABB7-452C-BCD9-7DCF3133265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eaLnBrk="1" hangingPunct="1">
              <a:spcBef>
                <a:spcPts val="0"/>
              </a:spcBef>
              <a:spcAft>
                <a:spcPts val="600"/>
              </a:spcAft>
              <a:buFontTx/>
              <a:buChar char="•"/>
            </a:pPr>
            <a:r>
              <a:rPr lang="en-US" altLang="en-US" dirty="0">
                <a:latin typeface="Bell MT" panose="02020503060305020303" pitchFamily="18" charset="0"/>
              </a:rPr>
              <a:t>Mosquito ditches crisscross the salt marsh. These ditches were originally dug by hand to help drain salt ponds and standing water in the marshes where mosquitoes were breeding. It wasn’t until the 1950s when the important functions of salt marshes were more fully understood that ditching was discontinued.</a:t>
            </a:r>
          </a:p>
          <a:p>
            <a:pPr marL="228600" indent="-228600" eaLnBrk="1" hangingPunct="1">
              <a:spcBef>
                <a:spcPts val="0"/>
              </a:spcBef>
              <a:spcAft>
                <a:spcPts val="600"/>
              </a:spcAft>
              <a:buFontTx/>
              <a:buChar char="•"/>
            </a:pPr>
            <a:r>
              <a:rPr lang="en-US" altLang="en-US" dirty="0">
                <a:latin typeface="Bell MT" panose="02020503060305020303" pitchFamily="18" charset="0"/>
              </a:rPr>
              <a:t>Around the turn of the 19</a:t>
            </a:r>
            <a:r>
              <a:rPr lang="en-US" altLang="en-US" baseline="30000" dirty="0">
                <a:latin typeface="Bell MT" panose="02020503060305020303" pitchFamily="18" charset="0"/>
              </a:rPr>
              <a:t>th</a:t>
            </a:r>
            <a:r>
              <a:rPr lang="en-US" altLang="en-US" dirty="0">
                <a:latin typeface="Bell MT" panose="02020503060305020303" pitchFamily="18" charset="0"/>
              </a:rPr>
              <a:t> century, ice boxes were used for refrigeration, and ice was needed to supply them; natural ice was harvested and stored in well-insulated ice houses until summer. Tidal marshes and shallow tributaries of the Sound, which froze during the winter, were places where ice blocks as much as two feet thick were harvested.</a:t>
            </a:r>
          </a:p>
          <a:p>
            <a:pPr marL="228600" indent="-228600" eaLnBrk="1" hangingPunct="1">
              <a:spcBef>
                <a:spcPts val="0"/>
              </a:spcBef>
              <a:spcAft>
                <a:spcPts val="600"/>
              </a:spcAft>
            </a:pPr>
            <a:r>
              <a:rPr lang="en-US" altLang="en-US" dirty="0">
                <a:latin typeface="Bell MT" panose="02020503060305020303" pitchFamily="18" charset="0"/>
              </a:rPr>
              <a:t>Photo: Poverty Point, mouth of Connecticut River; 2003 Connecticut Coastal Oblique Photos; www.lisrc.uconn.edu; Mosquito ditch in salt marsh, courtesy of Nancy Balcom</a:t>
            </a:r>
            <a:endParaRPr lang="en-US" altLang="en-US" dirty="0">
              <a:latin typeface="Arial" panose="020B0604020202020204" pitchFamily="34" charset="0"/>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7">
            <a:extLst>
              <a:ext uri="{FF2B5EF4-FFF2-40B4-BE49-F238E27FC236}">
                <a16:creationId xmlns:a16="http://schemas.microsoft.com/office/drawing/2014/main" id="{C72E771A-3871-4766-BCF9-4F7EFAB4151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8208715A-8AB0-43F5-AB45-FECD9C111CBD}" type="slidenum">
              <a:rPr lang="en-US" altLang="en-US"/>
              <a:pPr eaLnBrk="1" hangingPunct="1"/>
              <a:t>90</a:t>
            </a:fld>
            <a:endParaRPr lang="en-US" altLang="en-US"/>
          </a:p>
        </p:txBody>
      </p:sp>
      <p:sp>
        <p:nvSpPr>
          <p:cNvPr id="207875" name="Rectangle 2">
            <a:extLst>
              <a:ext uri="{FF2B5EF4-FFF2-40B4-BE49-F238E27FC236}">
                <a16:creationId xmlns:a16="http://schemas.microsoft.com/office/drawing/2014/main" id="{205BF097-B73D-40EE-9B16-F14C81A660DE}"/>
              </a:ext>
            </a:extLst>
          </p:cNvPr>
          <p:cNvSpPr>
            <a:spLocks noGrp="1" noRot="1" noChangeAspect="1" noChangeArrowheads="1" noTextEdit="1"/>
          </p:cNvSpPr>
          <p:nvPr>
            <p:ph type="sldImg"/>
          </p:nvPr>
        </p:nvSpPr>
        <p:spPr>
          <a:ln/>
        </p:spPr>
      </p:sp>
      <p:sp>
        <p:nvSpPr>
          <p:cNvPr id="207876" name="Rectangle 3">
            <a:extLst>
              <a:ext uri="{FF2B5EF4-FFF2-40B4-BE49-F238E27FC236}">
                <a16:creationId xmlns:a16="http://schemas.microsoft.com/office/drawing/2014/main" id="{4B8DB23A-3610-4A61-9AA3-4ECF908E7115}"/>
              </a:ext>
            </a:extLst>
          </p:cNvPr>
          <p:cNvSpPr>
            <a:spLocks noGrp="1" noChangeArrowheads="1"/>
          </p:cNvSpPr>
          <p:nvPr>
            <p:ph type="body" idx="1"/>
          </p:nvPr>
        </p:nvSpPr>
        <p:spPr>
          <a:xfrm>
            <a:off x="762000" y="4416424"/>
            <a:ext cx="5486400"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eaLnBrk="1" hangingPunct="1">
              <a:spcBef>
                <a:spcPts val="0"/>
              </a:spcBef>
              <a:spcAft>
                <a:spcPts val="600"/>
              </a:spcAft>
              <a:buFont typeface="Arial" panose="020B0604020202020204" pitchFamily="34" charset="0"/>
              <a:buChar char="•"/>
            </a:pPr>
            <a:r>
              <a:rPr lang="en-US" altLang="en-US" dirty="0">
                <a:latin typeface="Bell MT" panose="02020503060305020303" pitchFamily="18" charset="0"/>
              </a:rPr>
              <a:t>Sea urchins feed on algae such as kelp</a:t>
            </a:r>
          </a:p>
          <a:p>
            <a:pPr marL="228600" indent="-228600" eaLnBrk="1" hangingPunct="1">
              <a:spcBef>
                <a:spcPts val="0"/>
              </a:spcBef>
              <a:spcAft>
                <a:spcPts val="600"/>
              </a:spcAft>
            </a:pPr>
            <a:r>
              <a:rPr lang="en-US" altLang="en-US" dirty="0">
                <a:latin typeface="Bell MT" panose="02020503060305020303" pitchFamily="18" charset="0"/>
              </a:rPr>
              <a:t>Photos: (top) Green sea urchin, </a:t>
            </a:r>
            <a:r>
              <a:rPr lang="en-US" altLang="en-US" i="1" dirty="0">
                <a:latin typeface="Bell MT" panose="02020503060305020303" pitchFamily="18" charset="0"/>
              </a:rPr>
              <a:t>Strongylocentrotus </a:t>
            </a:r>
            <a:r>
              <a:rPr lang="en-US" altLang="en-US" i="1" dirty="0" err="1">
                <a:latin typeface="Bell MT" panose="02020503060305020303" pitchFamily="18" charset="0"/>
              </a:rPr>
              <a:t>droebachiensis</a:t>
            </a:r>
            <a:r>
              <a:rPr lang="en-US" altLang="en-US" i="1" dirty="0">
                <a:latin typeface="Bell MT" panose="02020503060305020303" pitchFamily="18" charset="0"/>
              </a:rPr>
              <a:t>,</a:t>
            </a:r>
            <a:r>
              <a:rPr lang="en-US" altLang="en-US" dirty="0">
                <a:latin typeface="Bell MT" panose="02020503060305020303" pitchFamily="18" charset="0"/>
              </a:rPr>
              <a:t> courtesy of Nancy Balcom; (bottom) Purple sea urchin, </a:t>
            </a:r>
            <a:r>
              <a:rPr lang="en-US" altLang="en-US" i="1" dirty="0">
                <a:latin typeface="Bell MT" panose="02020503060305020303" pitchFamily="18" charset="0"/>
              </a:rPr>
              <a:t>Arbacia </a:t>
            </a:r>
            <a:r>
              <a:rPr lang="en-US" altLang="en-US" i="1" dirty="0" err="1">
                <a:latin typeface="Bell MT" panose="02020503060305020303" pitchFamily="18" charset="0"/>
              </a:rPr>
              <a:t>punctulata</a:t>
            </a:r>
            <a:r>
              <a:rPr lang="en-US" altLang="en-US" dirty="0">
                <a:latin typeface="Bell MT" panose="02020503060305020303" pitchFamily="18" charset="0"/>
              </a:rPr>
              <a:t>; courtesy of Nancy Balcom; (bottom right) Sea urchins on LIS bottom </a:t>
            </a:r>
            <a:r>
              <a:rPr lang="en-US" sz="1200" dirty="0">
                <a:solidFill>
                  <a:srgbClr val="201F1E"/>
                </a:solidFill>
                <a:effectLst/>
                <a:latin typeface="Bell MT" panose="02020503060305020303" pitchFamily="18" charset="0"/>
                <a:ea typeface="Calibri" panose="020F0502020204030204" pitchFamily="34" charset="0"/>
                <a:cs typeface="Arial" panose="020B0604020202020204" pitchFamily="34" charset="0"/>
              </a:rPr>
              <a:t>courtesy of Ivar Babb and </a:t>
            </a:r>
            <a:r>
              <a:rPr lang="en-US" sz="1200" dirty="0" err="1">
                <a:solidFill>
                  <a:srgbClr val="201F1E"/>
                </a:solidFill>
                <a:effectLst/>
                <a:latin typeface="Bell MT" panose="02020503060305020303" pitchFamily="18" charset="0"/>
                <a:ea typeface="Calibri" panose="020F0502020204030204" pitchFamily="34" charset="0"/>
                <a:cs typeface="Arial" panose="020B0604020202020204" pitchFamily="34" charset="0"/>
              </a:rPr>
              <a:t>LISMaRC</a:t>
            </a:r>
            <a:r>
              <a:rPr lang="en-US" sz="1200" dirty="0">
                <a:solidFill>
                  <a:srgbClr val="201F1E"/>
                </a:solidFill>
                <a:effectLst/>
                <a:latin typeface="Bell MT" panose="02020503060305020303" pitchFamily="18" charset="0"/>
                <a:ea typeface="Calibri" panose="020F0502020204030204" pitchFamily="34" charset="0"/>
                <a:cs typeface="Arial" panose="020B0604020202020204" pitchFamily="34" charset="0"/>
              </a:rPr>
              <a:t> Science Team (UConn/U New Haven/USGS), Long Island Sound Study, CT-DEEP</a:t>
            </a:r>
            <a:endParaRPr lang="en-US" sz="1200" dirty="0">
              <a:effectLst/>
              <a:latin typeface="Bell MT" panose="02020503060305020303" pitchFamily="18" charset="0"/>
              <a:ea typeface="Calibri" panose="020F0502020204030204" pitchFamily="34" charset="0"/>
              <a:cs typeface="Arial" panose="020B0604020202020204" pitchFamily="34" charset="0"/>
            </a:endParaRPr>
          </a:p>
          <a:p>
            <a:pPr eaLnBrk="1" hangingPunct="1"/>
            <a:endParaRPr lang="en-US" altLang="en-US" dirty="0">
              <a:latin typeface="Arial" panose="020B0604020202020204" pitchFamily="34" charset="0"/>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spcBef>
                <a:spcPts val="0"/>
              </a:spcBef>
              <a:spcAft>
                <a:spcPts val="600"/>
              </a:spcAft>
              <a:buFont typeface="Arial" panose="020B0604020202020204" pitchFamily="34" charset="0"/>
              <a:buChar char="•"/>
            </a:pPr>
            <a:r>
              <a:rPr lang="en-US" sz="1200" b="0" i="0" dirty="0">
                <a:solidFill>
                  <a:schemeClr val="tx1"/>
                </a:solidFill>
                <a:effectLst/>
                <a:latin typeface="Bell MT" panose="02020503060305020303" pitchFamily="18" charset="0"/>
              </a:rPr>
              <a:t>With distinct front and rear ends, the hairy sea cucumber is dull brown and grows four to five inches long. Its fat, rounded body is covered with tube feet. </a:t>
            </a:r>
          </a:p>
          <a:p>
            <a:pPr marL="228600" indent="-228600">
              <a:spcBef>
                <a:spcPts val="0"/>
              </a:spcBef>
              <a:spcAft>
                <a:spcPts val="600"/>
              </a:spcAft>
            </a:pPr>
            <a:r>
              <a:rPr lang="en-US" sz="1200" b="0" i="0" dirty="0">
                <a:solidFill>
                  <a:schemeClr val="tx1"/>
                </a:solidFill>
                <a:effectLst/>
                <a:latin typeface="Bell MT" panose="02020503060305020303" pitchFamily="18" charset="0"/>
              </a:rPr>
              <a:t>Photos: (left) Hairy sea cucumber, </a:t>
            </a:r>
            <a:r>
              <a:rPr lang="en-US" sz="1200" b="0" i="1" dirty="0" err="1">
                <a:solidFill>
                  <a:schemeClr val="tx1"/>
                </a:solidFill>
                <a:effectLst/>
                <a:latin typeface="Bell MT" panose="02020503060305020303" pitchFamily="18" charset="0"/>
              </a:rPr>
              <a:t>Sclerodactyla</a:t>
            </a:r>
            <a:r>
              <a:rPr lang="en-US" sz="1200" b="0" i="1" dirty="0">
                <a:solidFill>
                  <a:schemeClr val="tx1"/>
                </a:solidFill>
                <a:effectLst/>
                <a:latin typeface="Bell MT" panose="02020503060305020303" pitchFamily="18" charset="0"/>
              </a:rPr>
              <a:t> </a:t>
            </a:r>
            <a:r>
              <a:rPr lang="en-US" sz="1200" b="0" i="1" dirty="0" err="1">
                <a:solidFill>
                  <a:schemeClr val="tx1"/>
                </a:solidFill>
                <a:effectLst/>
                <a:latin typeface="Bell MT" panose="02020503060305020303" pitchFamily="18" charset="0"/>
              </a:rPr>
              <a:t>briareus</a:t>
            </a:r>
            <a:r>
              <a:rPr lang="en-US" sz="1200" b="0" i="1" dirty="0">
                <a:solidFill>
                  <a:schemeClr val="tx1"/>
                </a:solidFill>
                <a:effectLst/>
                <a:latin typeface="Bell MT" panose="02020503060305020303" pitchFamily="18" charset="0"/>
              </a:rPr>
              <a:t>, </a:t>
            </a:r>
            <a:r>
              <a:rPr lang="en-US" sz="1200" b="0" i="0" dirty="0">
                <a:solidFill>
                  <a:schemeClr val="tx1"/>
                </a:solidFill>
                <a:effectLst/>
                <a:latin typeface="Bell MT" panose="02020503060305020303" pitchFamily="18" charset="0"/>
              </a:rPr>
              <a:t>actively feeding and (right) burrowing in Mystic Harbor mud bottom; courtesy of Robert </a:t>
            </a:r>
            <a:r>
              <a:rPr lang="en-US" sz="1200" b="0" i="0" dirty="0" err="1">
                <a:solidFill>
                  <a:schemeClr val="tx1"/>
                </a:solidFill>
                <a:effectLst/>
                <a:latin typeface="Bell MT" panose="02020503060305020303" pitchFamily="18" charset="0"/>
              </a:rPr>
              <a:t>Bachand</a:t>
            </a:r>
            <a:endParaRPr lang="en-US" dirty="0">
              <a:latin typeface="Bell MT" panose="02020503060305020303" pitchFamily="18" charset="0"/>
            </a:endParaRPr>
          </a:p>
        </p:txBody>
      </p:sp>
      <p:sp>
        <p:nvSpPr>
          <p:cNvPr id="4" name="Slide Number Placeholder 3"/>
          <p:cNvSpPr>
            <a:spLocks noGrp="1"/>
          </p:cNvSpPr>
          <p:nvPr>
            <p:ph type="sldNum" sz="quarter" idx="5"/>
          </p:nvPr>
        </p:nvSpPr>
        <p:spPr/>
        <p:txBody>
          <a:bodyPr/>
          <a:lstStyle/>
          <a:p>
            <a:fld id="{83E8300F-68FA-43EE-A1BA-BE6590B66252}" type="slidenum">
              <a:rPr lang="en-US" altLang="en-US" smtClean="0"/>
              <a:pPr/>
              <a:t>91</a:t>
            </a:fld>
            <a:endParaRPr lang="en-US" altLang="en-US"/>
          </a:p>
        </p:txBody>
      </p:sp>
    </p:spTree>
    <p:extLst>
      <p:ext uri="{BB962C8B-B14F-4D97-AF65-F5344CB8AC3E}">
        <p14:creationId xmlns:p14="http://schemas.microsoft.com/office/powerpoint/2010/main" val="2845686972"/>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7">
            <a:extLst>
              <a:ext uri="{FF2B5EF4-FFF2-40B4-BE49-F238E27FC236}">
                <a16:creationId xmlns:a16="http://schemas.microsoft.com/office/drawing/2014/main" id="{BA4977C6-3B63-44A4-AA9A-66B43DA3309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5A36841B-7298-46A3-A47D-1F525E785FD5}" type="slidenum">
              <a:rPr lang="en-US" altLang="en-US"/>
              <a:pPr eaLnBrk="1" hangingPunct="1"/>
              <a:t>92</a:t>
            </a:fld>
            <a:endParaRPr lang="en-US" altLang="en-US"/>
          </a:p>
        </p:txBody>
      </p:sp>
      <p:sp>
        <p:nvSpPr>
          <p:cNvPr id="208899" name="Rectangle 2">
            <a:extLst>
              <a:ext uri="{FF2B5EF4-FFF2-40B4-BE49-F238E27FC236}">
                <a16:creationId xmlns:a16="http://schemas.microsoft.com/office/drawing/2014/main" id="{D6630E4F-0BB2-474A-B785-4EA2D718BC21}"/>
              </a:ext>
            </a:extLst>
          </p:cNvPr>
          <p:cNvSpPr>
            <a:spLocks noGrp="1" noRot="1" noChangeAspect="1" noChangeArrowheads="1" noTextEdit="1"/>
          </p:cNvSpPr>
          <p:nvPr>
            <p:ph type="sldImg"/>
          </p:nvPr>
        </p:nvSpPr>
        <p:spPr>
          <a:ln/>
        </p:spPr>
      </p:sp>
      <p:sp>
        <p:nvSpPr>
          <p:cNvPr id="208900" name="Rectangle 3">
            <a:extLst>
              <a:ext uri="{FF2B5EF4-FFF2-40B4-BE49-F238E27FC236}">
                <a16:creationId xmlns:a16="http://schemas.microsoft.com/office/drawing/2014/main" id="{18A48920-5400-40D2-9917-693EA2A842C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eaLnBrk="1" hangingPunct="1">
              <a:spcBef>
                <a:spcPts val="0"/>
              </a:spcBef>
              <a:spcAft>
                <a:spcPts val="600"/>
              </a:spcAft>
              <a:buFontTx/>
              <a:buChar char="•"/>
            </a:pPr>
            <a:r>
              <a:rPr lang="en-US" altLang="en-US" dirty="0" err="1">
                <a:latin typeface="Bell MT" panose="02020503060305020303" pitchFamily="18" charset="0"/>
              </a:rPr>
              <a:t>Molluscs</a:t>
            </a:r>
            <a:r>
              <a:rPr lang="en-US" altLang="en-US" dirty="0">
                <a:latin typeface="Bell MT" panose="02020503060305020303" pitchFamily="18" charset="0"/>
              </a:rPr>
              <a:t> include a wide variety of animals with a similar body plan.  Most possess a body covering called a mantle which secretes a calcareous shell. </a:t>
            </a:r>
          </a:p>
          <a:p>
            <a:pPr marL="228600" indent="-228600" eaLnBrk="1" hangingPunct="1">
              <a:spcBef>
                <a:spcPts val="0"/>
              </a:spcBef>
              <a:spcAft>
                <a:spcPts val="600"/>
              </a:spcAft>
              <a:buFontTx/>
              <a:buChar char="•"/>
            </a:pPr>
            <a:r>
              <a:rPr lang="en-US" altLang="en-US" dirty="0">
                <a:latin typeface="Bell MT" panose="02020503060305020303" pitchFamily="18" charset="0"/>
              </a:rPr>
              <a:t>Single-shelled </a:t>
            </a:r>
            <a:r>
              <a:rPr lang="en-US" altLang="en-US" dirty="0" err="1">
                <a:latin typeface="Bell MT" panose="02020503060305020303" pitchFamily="18" charset="0"/>
              </a:rPr>
              <a:t>molluscs</a:t>
            </a:r>
            <a:r>
              <a:rPr lang="en-US" altLang="en-US" dirty="0">
                <a:latin typeface="Bell MT" panose="02020503060305020303" pitchFamily="18" charset="0"/>
              </a:rPr>
              <a:t> or gastropods, include snails and limpets</a:t>
            </a:r>
          </a:p>
          <a:p>
            <a:pPr marL="228600" indent="-228600" eaLnBrk="1" hangingPunct="1">
              <a:spcBef>
                <a:spcPts val="0"/>
              </a:spcBef>
              <a:spcAft>
                <a:spcPts val="600"/>
              </a:spcAft>
              <a:buFontTx/>
              <a:buChar char="•"/>
            </a:pPr>
            <a:r>
              <a:rPr lang="en-US" altLang="en-US" dirty="0">
                <a:latin typeface="Bell MT" panose="02020503060305020303" pitchFamily="18" charset="0"/>
              </a:rPr>
              <a:t>Two-shelled </a:t>
            </a:r>
            <a:r>
              <a:rPr lang="en-US" altLang="en-US" dirty="0" err="1">
                <a:latin typeface="Bell MT" panose="02020503060305020303" pitchFamily="18" charset="0"/>
              </a:rPr>
              <a:t>molluscs</a:t>
            </a:r>
            <a:r>
              <a:rPr lang="en-US" altLang="en-US" dirty="0">
                <a:latin typeface="Bell MT" panose="02020503060305020303" pitchFamily="18" charset="0"/>
              </a:rPr>
              <a:t> or bivalves, have hinged shells; they include blue mussels, clams, scallops, and oysters</a:t>
            </a:r>
          </a:p>
          <a:p>
            <a:pPr marL="228600" indent="-228600" eaLnBrk="1" hangingPunct="1">
              <a:spcBef>
                <a:spcPts val="0"/>
              </a:spcBef>
              <a:spcAft>
                <a:spcPts val="600"/>
              </a:spcAft>
              <a:buFontTx/>
              <a:buChar char="•"/>
            </a:pPr>
            <a:r>
              <a:rPr lang="en-US" altLang="en-US" dirty="0">
                <a:latin typeface="Bell MT" panose="02020503060305020303" pitchFamily="18" charset="0"/>
              </a:rPr>
              <a:t>Eastern oysters and hard clams comprise the majority of the Sound’s extensive commercial shellfish farms; shellfish are grown directly on the bottom on leased beds, or in cages or bags suspended above the bottom</a:t>
            </a:r>
          </a:p>
          <a:p>
            <a:pPr marL="228600" indent="-228600" eaLnBrk="1" hangingPunct="1">
              <a:spcBef>
                <a:spcPts val="0"/>
              </a:spcBef>
              <a:spcAft>
                <a:spcPts val="600"/>
              </a:spcAft>
              <a:buFontTx/>
              <a:buChar char="•"/>
            </a:pPr>
            <a:r>
              <a:rPr lang="en-US" altLang="en-US" dirty="0">
                <a:latin typeface="Bell MT" panose="02020503060305020303" pitchFamily="18" charset="0"/>
              </a:rPr>
              <a:t>Larval oysters require clean hard substrate, preferably old oyster shells called cultch, for attachment. </a:t>
            </a:r>
          </a:p>
          <a:p>
            <a:pPr marL="228600" indent="-228600" eaLnBrk="1" hangingPunct="1">
              <a:spcBef>
                <a:spcPts val="0"/>
              </a:spcBef>
              <a:spcAft>
                <a:spcPts val="600"/>
              </a:spcAft>
              <a:buFontTx/>
              <a:buChar char="•"/>
            </a:pPr>
            <a:r>
              <a:rPr lang="en-US" altLang="en-US" dirty="0">
                <a:latin typeface="Bell MT" panose="02020503060305020303" pitchFamily="18" charset="0"/>
              </a:rPr>
              <a:t>Juvenile oysters, or spat, can be collected from natural seed grounds and transferred to grow-out beds, or they can be raised in hatcheries and transplanted to grow-out grounds </a:t>
            </a:r>
          </a:p>
          <a:p>
            <a:pPr marL="228600" indent="-228600" eaLnBrk="1" hangingPunct="1">
              <a:spcBef>
                <a:spcPts val="0"/>
              </a:spcBef>
              <a:spcAft>
                <a:spcPts val="600"/>
              </a:spcAft>
            </a:pPr>
            <a:r>
              <a:rPr lang="en-US" altLang="en-US" dirty="0">
                <a:latin typeface="Bell MT" panose="02020503060305020303" pitchFamily="18" charset="0"/>
              </a:rPr>
              <a:t>Photo: Eastern oyster, </a:t>
            </a:r>
            <a:r>
              <a:rPr lang="en-US" altLang="en-US" i="1" dirty="0">
                <a:latin typeface="Bell MT" panose="02020503060305020303" pitchFamily="18" charset="0"/>
              </a:rPr>
              <a:t>Crassostrea virginica</a:t>
            </a:r>
            <a:r>
              <a:rPr lang="en-US" altLang="en-US" dirty="0">
                <a:latin typeface="Bell MT" panose="02020503060305020303" pitchFamily="18" charset="0"/>
              </a:rPr>
              <a:t>; courtesy of Briarpatch Enterprises, Milford CT</a:t>
            </a: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spcBef>
                <a:spcPts val="0"/>
              </a:spcBef>
              <a:spcAft>
                <a:spcPts val="600"/>
              </a:spcAft>
            </a:pPr>
            <a:r>
              <a:rPr lang="en-US" altLang="en-US" sz="1200" dirty="0">
                <a:solidFill>
                  <a:schemeClr val="tx1"/>
                </a:solidFill>
                <a:latin typeface="Bell MT" panose="02020503060305020303" pitchFamily="18" charset="0"/>
              </a:rPr>
              <a:t>Photos: Red gilled Nudibranch, </a:t>
            </a:r>
            <a:r>
              <a:rPr lang="en-US" altLang="en-US" sz="1200" i="1" dirty="0" err="1">
                <a:solidFill>
                  <a:schemeClr val="tx1"/>
                </a:solidFill>
                <a:latin typeface="Bell MT" panose="02020503060305020303" pitchFamily="18" charset="0"/>
              </a:rPr>
              <a:t>Flabellina</a:t>
            </a:r>
            <a:r>
              <a:rPr lang="en-US" altLang="en-US" sz="1200" i="1" dirty="0">
                <a:solidFill>
                  <a:schemeClr val="tx1"/>
                </a:solidFill>
                <a:latin typeface="Bell MT" panose="02020503060305020303" pitchFamily="18" charset="0"/>
              </a:rPr>
              <a:t> </a:t>
            </a:r>
            <a:r>
              <a:rPr lang="en-US" altLang="en-US" sz="1200" i="1" dirty="0" err="1">
                <a:solidFill>
                  <a:schemeClr val="tx1"/>
                </a:solidFill>
                <a:latin typeface="Bell MT" panose="02020503060305020303" pitchFamily="18" charset="0"/>
              </a:rPr>
              <a:t>verrucosathis</a:t>
            </a:r>
            <a:r>
              <a:rPr lang="en-US" altLang="en-US" sz="1200" i="1" dirty="0">
                <a:solidFill>
                  <a:schemeClr val="tx1"/>
                </a:solidFill>
                <a:latin typeface="Bell MT" panose="02020503060305020303" pitchFamily="18" charset="0"/>
              </a:rPr>
              <a:t> </a:t>
            </a:r>
            <a:r>
              <a:rPr lang="en-US" altLang="en-US" sz="1200" i="0" dirty="0">
                <a:solidFill>
                  <a:schemeClr val="tx1"/>
                </a:solidFill>
                <a:latin typeface="Bell MT" panose="02020503060305020303" pitchFamily="18" charset="0"/>
              </a:rPr>
              <a:t>(left) and Emerald </a:t>
            </a:r>
            <a:r>
              <a:rPr lang="en-US" altLang="en-US" sz="1200" i="0" dirty="0" err="1">
                <a:solidFill>
                  <a:schemeClr val="tx1"/>
                </a:solidFill>
                <a:latin typeface="Bell MT" panose="02020503060305020303" pitchFamily="18" charset="0"/>
              </a:rPr>
              <a:t>elysia</a:t>
            </a:r>
            <a:r>
              <a:rPr lang="en-US" altLang="en-US" sz="1200" i="0" dirty="0">
                <a:solidFill>
                  <a:schemeClr val="tx1"/>
                </a:solidFill>
                <a:latin typeface="Bell MT" panose="02020503060305020303" pitchFamily="18" charset="0"/>
              </a:rPr>
              <a:t>, </a:t>
            </a:r>
            <a:r>
              <a:rPr lang="en-US" altLang="en-US" sz="1200" i="1" dirty="0">
                <a:solidFill>
                  <a:schemeClr val="tx1"/>
                </a:solidFill>
                <a:latin typeface="Bell MT" panose="02020503060305020303" pitchFamily="18" charset="0"/>
              </a:rPr>
              <a:t>Elysia </a:t>
            </a:r>
            <a:r>
              <a:rPr lang="en-US" altLang="en-US" sz="1200" i="1" dirty="0" err="1">
                <a:solidFill>
                  <a:schemeClr val="tx1"/>
                </a:solidFill>
                <a:latin typeface="Bell MT" panose="02020503060305020303" pitchFamily="18" charset="0"/>
              </a:rPr>
              <a:t>chlorotica</a:t>
            </a:r>
            <a:r>
              <a:rPr lang="en-US" altLang="en-US" sz="1200" i="1" dirty="0">
                <a:solidFill>
                  <a:schemeClr val="tx1"/>
                </a:solidFill>
                <a:latin typeface="Bell MT" panose="02020503060305020303" pitchFamily="18" charset="0"/>
              </a:rPr>
              <a:t> </a:t>
            </a:r>
            <a:r>
              <a:rPr lang="en-US" altLang="en-US" sz="1200" i="0" dirty="0">
                <a:solidFill>
                  <a:schemeClr val="tx1"/>
                </a:solidFill>
                <a:latin typeface="Bell MT" panose="02020503060305020303" pitchFamily="18" charset="0"/>
              </a:rPr>
              <a:t>(right) – </a:t>
            </a:r>
            <a:r>
              <a:rPr lang="en-US" altLang="en-US" sz="1200" dirty="0">
                <a:solidFill>
                  <a:schemeClr val="tx1"/>
                </a:solidFill>
                <a:latin typeface="Bell MT" panose="02020503060305020303" pitchFamily="18" charset="0"/>
              </a:rPr>
              <a:t>courtesy of Robert </a:t>
            </a:r>
            <a:r>
              <a:rPr lang="en-US" altLang="en-US" sz="1200" dirty="0" err="1">
                <a:solidFill>
                  <a:schemeClr val="tx1"/>
                </a:solidFill>
                <a:latin typeface="Bell MT" panose="02020503060305020303" pitchFamily="18" charset="0"/>
              </a:rPr>
              <a:t>Bachand</a:t>
            </a:r>
            <a:endParaRPr lang="en-US" dirty="0">
              <a:latin typeface="Bell MT" panose="02020503060305020303" pitchFamily="18" charset="0"/>
            </a:endParaRPr>
          </a:p>
        </p:txBody>
      </p:sp>
      <p:sp>
        <p:nvSpPr>
          <p:cNvPr id="4" name="Slide Number Placeholder 3"/>
          <p:cNvSpPr>
            <a:spLocks noGrp="1"/>
          </p:cNvSpPr>
          <p:nvPr>
            <p:ph type="sldNum" sz="quarter" idx="5"/>
          </p:nvPr>
        </p:nvSpPr>
        <p:spPr/>
        <p:txBody>
          <a:bodyPr/>
          <a:lstStyle/>
          <a:p>
            <a:fld id="{83E8300F-68FA-43EE-A1BA-BE6590B66252}" type="slidenum">
              <a:rPr lang="en-US" altLang="en-US" smtClean="0"/>
              <a:pPr/>
              <a:t>93</a:t>
            </a:fld>
            <a:endParaRPr lang="en-US" altLang="en-US"/>
          </a:p>
        </p:txBody>
      </p:sp>
    </p:spTree>
    <p:extLst>
      <p:ext uri="{BB962C8B-B14F-4D97-AF65-F5344CB8AC3E}">
        <p14:creationId xmlns:p14="http://schemas.microsoft.com/office/powerpoint/2010/main" val="3844551734"/>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7">
            <a:extLst>
              <a:ext uri="{FF2B5EF4-FFF2-40B4-BE49-F238E27FC236}">
                <a16:creationId xmlns:a16="http://schemas.microsoft.com/office/drawing/2014/main" id="{71E21FD3-FA45-4F67-A6AE-8F76E5D5858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0F5DD3D1-DD50-40E3-8EF5-223ABB13B68D}" type="slidenum">
              <a:rPr lang="en-US" altLang="en-US"/>
              <a:pPr eaLnBrk="1" hangingPunct="1"/>
              <a:t>94</a:t>
            </a:fld>
            <a:endParaRPr lang="en-US" altLang="en-US"/>
          </a:p>
        </p:txBody>
      </p:sp>
      <p:sp>
        <p:nvSpPr>
          <p:cNvPr id="214019" name="Rectangle 2">
            <a:extLst>
              <a:ext uri="{FF2B5EF4-FFF2-40B4-BE49-F238E27FC236}">
                <a16:creationId xmlns:a16="http://schemas.microsoft.com/office/drawing/2014/main" id="{D9A10CEA-C945-48C7-8759-B71C58D7DB52}"/>
              </a:ext>
            </a:extLst>
          </p:cNvPr>
          <p:cNvSpPr>
            <a:spLocks noGrp="1" noRot="1" noChangeAspect="1" noChangeArrowheads="1" noTextEdit="1"/>
          </p:cNvSpPr>
          <p:nvPr>
            <p:ph type="sldImg"/>
          </p:nvPr>
        </p:nvSpPr>
        <p:spPr>
          <a:ln/>
        </p:spPr>
      </p:sp>
      <p:sp>
        <p:nvSpPr>
          <p:cNvPr id="214020" name="Rectangle 3">
            <a:extLst>
              <a:ext uri="{FF2B5EF4-FFF2-40B4-BE49-F238E27FC236}">
                <a16:creationId xmlns:a16="http://schemas.microsoft.com/office/drawing/2014/main" id="{932A612B-A402-4872-B57A-6767C12B311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eaLnBrk="1" hangingPunct="1">
              <a:spcBef>
                <a:spcPts val="0"/>
              </a:spcBef>
              <a:spcAft>
                <a:spcPts val="600"/>
              </a:spcAft>
              <a:buFontTx/>
              <a:buChar char="•"/>
            </a:pPr>
            <a:r>
              <a:rPr lang="en-US" altLang="en-US" dirty="0">
                <a:latin typeface="Bell MT" panose="02020503060305020303" pitchFamily="18" charset="0"/>
              </a:rPr>
              <a:t>Muddy or soft substrates host a myriad of burrowing organisms (infauna) and organisms that are attached to or move slowly over the sediment surface, living on top of, rather than in, the sediments (epifauna).  </a:t>
            </a:r>
          </a:p>
          <a:p>
            <a:pPr marL="228600" indent="-228600" eaLnBrk="1" hangingPunct="1">
              <a:spcBef>
                <a:spcPts val="0"/>
              </a:spcBef>
              <a:spcAft>
                <a:spcPts val="600"/>
              </a:spcAft>
              <a:buFontTx/>
              <a:buChar char="•"/>
            </a:pPr>
            <a:r>
              <a:rPr lang="en-US" altLang="en-US" dirty="0">
                <a:latin typeface="Bell MT" panose="02020503060305020303" pitchFamily="18" charset="0"/>
              </a:rPr>
              <a:t>Although they often burrow into the bottom muds for shelter, lobsters are considered neither epifauna nor infauna, because they are relatively mobile.</a:t>
            </a:r>
          </a:p>
          <a:p>
            <a:pPr marL="228600" indent="-228600" eaLnBrk="1" hangingPunct="1">
              <a:spcBef>
                <a:spcPts val="0"/>
              </a:spcBef>
              <a:spcAft>
                <a:spcPts val="600"/>
              </a:spcAft>
              <a:buFont typeface="Arial" panose="020B0604020202020204" pitchFamily="34" charset="0"/>
              <a:buChar char="•"/>
            </a:pPr>
            <a:r>
              <a:rPr lang="en-US" altLang="en-US" dirty="0">
                <a:latin typeface="Bell MT" panose="02020503060305020303" pitchFamily="18" charset="0"/>
              </a:rPr>
              <a:t>The American lobster population in Long Island Sound is greatly diminished form what it was in the 1990s. In 1999, the resource suffered a catastrophic die-off from which it hasn’t recovered. Warmer average water temperatures, due to a changing climate, have stressed this cold-water loving organism.</a:t>
            </a:r>
          </a:p>
          <a:p>
            <a:pPr marL="228600" indent="-228600" eaLnBrk="1" hangingPunct="1">
              <a:spcBef>
                <a:spcPts val="0"/>
              </a:spcBef>
              <a:spcAft>
                <a:spcPts val="600"/>
              </a:spcAft>
            </a:pPr>
            <a:r>
              <a:rPr lang="en-US" altLang="en-US" dirty="0">
                <a:latin typeface="Bell MT" panose="02020503060305020303" pitchFamily="18" charset="0"/>
              </a:rPr>
              <a:t>Photo: American lobster, </a:t>
            </a:r>
            <a:r>
              <a:rPr lang="en-US" altLang="en-US" i="1" dirty="0">
                <a:latin typeface="Bell MT" panose="02020503060305020303" pitchFamily="18" charset="0"/>
              </a:rPr>
              <a:t>Homarus americanus</a:t>
            </a:r>
            <a:r>
              <a:rPr lang="en-US" altLang="en-US" dirty="0">
                <a:latin typeface="Bell MT" panose="02020503060305020303" pitchFamily="18" charset="0"/>
              </a:rPr>
              <a:t>; courtesy of Robert </a:t>
            </a:r>
            <a:r>
              <a:rPr lang="en-US" altLang="en-US" dirty="0" err="1">
                <a:latin typeface="Bell MT" panose="02020503060305020303" pitchFamily="18" charset="0"/>
              </a:rPr>
              <a:t>Bachand</a:t>
            </a:r>
            <a:endParaRPr lang="en-US" altLang="en-US" dirty="0">
              <a:latin typeface="Bell MT" panose="02020503060305020303" pitchFamily="18" charset="0"/>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spcBef>
                <a:spcPts val="0"/>
              </a:spcBef>
              <a:spcAft>
                <a:spcPts val="600"/>
              </a:spcAft>
            </a:pPr>
            <a:r>
              <a:rPr lang="en-US" dirty="0">
                <a:latin typeface="Bell MT" panose="02020503060305020303" pitchFamily="18" charset="0"/>
              </a:rPr>
              <a:t>Photos: (top) Lady crab (Calico crab), </a:t>
            </a:r>
            <a:r>
              <a:rPr lang="en-US" i="1" dirty="0" err="1">
                <a:latin typeface="Bell MT" panose="02020503060305020303" pitchFamily="18" charset="0"/>
              </a:rPr>
              <a:t>Ovalipes</a:t>
            </a:r>
            <a:r>
              <a:rPr lang="en-US" i="1" dirty="0">
                <a:latin typeface="Bell MT" panose="02020503060305020303" pitchFamily="18" charset="0"/>
              </a:rPr>
              <a:t> ocellatus</a:t>
            </a:r>
            <a:r>
              <a:rPr lang="en-US" dirty="0">
                <a:latin typeface="Bell MT" panose="02020503060305020303" pitchFamily="18" charset="0"/>
              </a:rPr>
              <a:t>, and red beard sponge, </a:t>
            </a:r>
            <a:r>
              <a:rPr lang="en-US" i="1" dirty="0" err="1">
                <a:latin typeface="Bell MT" panose="02020503060305020303" pitchFamily="18" charset="0"/>
              </a:rPr>
              <a:t>Microciona</a:t>
            </a:r>
            <a:r>
              <a:rPr lang="en-US" i="1" dirty="0">
                <a:latin typeface="Bell MT" panose="02020503060305020303" pitchFamily="18" charset="0"/>
              </a:rPr>
              <a:t> </a:t>
            </a:r>
            <a:r>
              <a:rPr lang="en-US" i="1" dirty="0" err="1">
                <a:latin typeface="Bell MT" panose="02020503060305020303" pitchFamily="18" charset="0"/>
              </a:rPr>
              <a:t>prolifera</a:t>
            </a:r>
            <a:r>
              <a:rPr lang="en-US" dirty="0">
                <a:latin typeface="Bell MT" panose="02020503060305020303" pitchFamily="18" charset="0"/>
              </a:rPr>
              <a:t>; (bottom) swimming through the water; courtesy of Robert </a:t>
            </a:r>
            <a:r>
              <a:rPr lang="en-US" dirty="0" err="1">
                <a:latin typeface="Bell MT" panose="02020503060305020303" pitchFamily="18" charset="0"/>
              </a:rPr>
              <a:t>Bachand</a:t>
            </a:r>
            <a:endParaRPr lang="en-US" dirty="0">
              <a:latin typeface="Bell MT" panose="02020503060305020303" pitchFamily="18" charset="0"/>
            </a:endParaRPr>
          </a:p>
        </p:txBody>
      </p:sp>
      <p:sp>
        <p:nvSpPr>
          <p:cNvPr id="4" name="Slide Number Placeholder 3"/>
          <p:cNvSpPr>
            <a:spLocks noGrp="1"/>
          </p:cNvSpPr>
          <p:nvPr>
            <p:ph type="sldNum" sz="quarter" idx="5"/>
          </p:nvPr>
        </p:nvSpPr>
        <p:spPr/>
        <p:txBody>
          <a:bodyPr/>
          <a:lstStyle/>
          <a:p>
            <a:fld id="{83E8300F-68FA-43EE-A1BA-BE6590B66252}" type="slidenum">
              <a:rPr lang="en-US" altLang="en-US" smtClean="0"/>
              <a:pPr/>
              <a:t>95</a:t>
            </a:fld>
            <a:endParaRPr lang="en-US" altLang="en-US"/>
          </a:p>
        </p:txBody>
      </p:sp>
    </p:spTree>
    <p:extLst>
      <p:ext uri="{BB962C8B-B14F-4D97-AF65-F5344CB8AC3E}">
        <p14:creationId xmlns:p14="http://schemas.microsoft.com/office/powerpoint/2010/main" val="3361110312"/>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7">
            <a:extLst>
              <a:ext uri="{FF2B5EF4-FFF2-40B4-BE49-F238E27FC236}">
                <a16:creationId xmlns:a16="http://schemas.microsoft.com/office/drawing/2014/main" id="{E9CFF5B6-212A-44CB-99C2-400F2EDF447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43C5CBC4-FEC2-4290-9117-7B9158D3F85C}" type="slidenum">
              <a:rPr lang="en-US" altLang="en-US"/>
              <a:pPr eaLnBrk="1" hangingPunct="1"/>
              <a:t>96</a:t>
            </a:fld>
            <a:endParaRPr lang="en-US" altLang="en-US"/>
          </a:p>
        </p:txBody>
      </p:sp>
      <p:sp>
        <p:nvSpPr>
          <p:cNvPr id="211971" name="Rectangle 2">
            <a:extLst>
              <a:ext uri="{FF2B5EF4-FFF2-40B4-BE49-F238E27FC236}">
                <a16:creationId xmlns:a16="http://schemas.microsoft.com/office/drawing/2014/main" id="{5360B898-97B0-419F-AE7B-26E5FCE71E15}"/>
              </a:ext>
            </a:extLst>
          </p:cNvPr>
          <p:cNvSpPr>
            <a:spLocks noGrp="1" noRot="1" noChangeAspect="1" noChangeArrowheads="1" noTextEdit="1"/>
          </p:cNvSpPr>
          <p:nvPr>
            <p:ph type="sldImg"/>
          </p:nvPr>
        </p:nvSpPr>
        <p:spPr>
          <a:ln/>
        </p:spPr>
      </p:sp>
      <p:sp>
        <p:nvSpPr>
          <p:cNvPr id="211972" name="Rectangle 3">
            <a:extLst>
              <a:ext uri="{FF2B5EF4-FFF2-40B4-BE49-F238E27FC236}">
                <a16:creationId xmlns:a16="http://schemas.microsoft.com/office/drawing/2014/main" id="{360633CE-F6C7-42E1-8CFD-0F251CA3725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marR="0" lvl="0" indent="-228600" algn="l" defTabSz="914400" rtl="0" eaLnBrk="1" fontAlgn="base" latinLnBrk="0" hangingPunct="1">
              <a:lnSpc>
                <a:spcPct val="100000"/>
              </a:lnSpc>
              <a:spcBef>
                <a:spcPts val="0"/>
              </a:spcBef>
              <a:spcAft>
                <a:spcPts val="600"/>
              </a:spcAft>
              <a:buClrTx/>
              <a:buSzTx/>
              <a:buFontTx/>
              <a:buNone/>
              <a:tabLst/>
              <a:defRPr/>
            </a:pPr>
            <a:r>
              <a:rPr lang="en-US" altLang="en-US" dirty="0">
                <a:latin typeface="Bell MT" panose="02020503060305020303" pitchFamily="18" charset="0"/>
              </a:rPr>
              <a:t>Photos: (left) Spider crab, </a:t>
            </a:r>
            <a:r>
              <a:rPr lang="en-US" altLang="en-US" i="1" dirty="0" err="1">
                <a:latin typeface="Bell MT" panose="02020503060305020303" pitchFamily="18" charset="0"/>
              </a:rPr>
              <a:t>Libinia</a:t>
            </a:r>
            <a:r>
              <a:rPr lang="en-US" altLang="en-US" i="1" dirty="0">
                <a:latin typeface="Bell MT" panose="02020503060305020303" pitchFamily="18" charset="0"/>
              </a:rPr>
              <a:t> sp.</a:t>
            </a:r>
            <a:r>
              <a:rPr lang="en-US" altLang="en-US" dirty="0">
                <a:latin typeface="Bell MT" panose="02020503060305020303" pitchFamily="18" charset="0"/>
              </a:rPr>
              <a:t>; </a:t>
            </a:r>
            <a:r>
              <a:rPr lang="en-US" sz="1200" dirty="0">
                <a:solidFill>
                  <a:srgbClr val="201F1E"/>
                </a:solidFill>
                <a:effectLst/>
                <a:latin typeface="Bell MT" panose="02020503060305020303" pitchFamily="18" charset="0"/>
                <a:ea typeface="Calibri" panose="020F0502020204030204" pitchFamily="34" charset="0"/>
              </a:rPr>
              <a:t>courtesy of Ivar Babb and </a:t>
            </a:r>
            <a:r>
              <a:rPr lang="en-US" sz="1200" dirty="0" err="1">
                <a:solidFill>
                  <a:srgbClr val="201F1E"/>
                </a:solidFill>
                <a:effectLst/>
                <a:latin typeface="Bell MT" panose="02020503060305020303" pitchFamily="18" charset="0"/>
                <a:ea typeface="Calibri" panose="020F0502020204030204" pitchFamily="34" charset="0"/>
              </a:rPr>
              <a:t>LISMaRC</a:t>
            </a:r>
            <a:r>
              <a:rPr lang="en-US" sz="1200" dirty="0">
                <a:solidFill>
                  <a:srgbClr val="201F1E"/>
                </a:solidFill>
                <a:effectLst/>
                <a:latin typeface="Bell MT" panose="02020503060305020303" pitchFamily="18" charset="0"/>
                <a:ea typeface="Calibri" panose="020F0502020204030204" pitchFamily="34" charset="0"/>
              </a:rPr>
              <a:t> Science Team (UConn/U New Haven/USGS), Long Island Sound Study, CT-DEEP; and (right) Long-nosed spider crab, </a:t>
            </a:r>
            <a:r>
              <a:rPr lang="en-US" sz="1200" i="1" dirty="0" err="1">
                <a:solidFill>
                  <a:srgbClr val="201F1E"/>
                </a:solidFill>
                <a:effectLst/>
                <a:latin typeface="Bell MT" panose="02020503060305020303" pitchFamily="18" charset="0"/>
                <a:ea typeface="Calibri" panose="020F0502020204030204" pitchFamily="34" charset="0"/>
              </a:rPr>
              <a:t>Libinia</a:t>
            </a:r>
            <a:r>
              <a:rPr lang="en-US" sz="1200" i="1" dirty="0">
                <a:solidFill>
                  <a:srgbClr val="201F1E"/>
                </a:solidFill>
                <a:effectLst/>
                <a:latin typeface="Bell MT" panose="02020503060305020303" pitchFamily="18" charset="0"/>
                <a:ea typeface="Calibri" panose="020F0502020204030204" pitchFamily="34" charset="0"/>
              </a:rPr>
              <a:t> </a:t>
            </a:r>
            <a:r>
              <a:rPr lang="en-US" sz="1200" i="1" dirty="0" err="1">
                <a:solidFill>
                  <a:srgbClr val="201F1E"/>
                </a:solidFill>
                <a:effectLst/>
                <a:latin typeface="Bell MT" panose="02020503060305020303" pitchFamily="18" charset="0"/>
                <a:ea typeface="Calibri" panose="020F0502020204030204" pitchFamily="34" charset="0"/>
              </a:rPr>
              <a:t>dubia</a:t>
            </a:r>
            <a:r>
              <a:rPr lang="en-US" sz="1200" dirty="0">
                <a:solidFill>
                  <a:srgbClr val="201F1E"/>
                </a:solidFill>
                <a:effectLst/>
                <a:latin typeface="Bell MT" panose="02020503060305020303" pitchFamily="18" charset="0"/>
                <a:ea typeface="Calibri" panose="020F0502020204030204" pitchFamily="34" charset="0"/>
              </a:rPr>
              <a:t>; courtesy of Robert </a:t>
            </a:r>
            <a:r>
              <a:rPr lang="en-US" sz="1200" dirty="0" err="1">
                <a:solidFill>
                  <a:srgbClr val="201F1E"/>
                </a:solidFill>
                <a:effectLst/>
                <a:latin typeface="Bell MT" panose="02020503060305020303" pitchFamily="18" charset="0"/>
                <a:ea typeface="Calibri" panose="020F0502020204030204" pitchFamily="34" charset="0"/>
              </a:rPr>
              <a:t>Bachand</a:t>
            </a:r>
            <a:endParaRPr lang="en-US" sz="1200" dirty="0">
              <a:effectLst/>
              <a:latin typeface="Bell MT" panose="02020503060305020303" pitchFamily="18" charset="0"/>
              <a:ea typeface="Calibri" panose="020F0502020204030204" pitchFamily="34" charset="0"/>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7">
            <a:extLst>
              <a:ext uri="{FF2B5EF4-FFF2-40B4-BE49-F238E27FC236}">
                <a16:creationId xmlns:a16="http://schemas.microsoft.com/office/drawing/2014/main" id="{9FE1B6E6-1680-4C95-BC80-5013AB01942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30402817-E724-4C2C-9569-CBA14E07182E}" type="slidenum">
              <a:rPr lang="en-US" altLang="en-US"/>
              <a:pPr eaLnBrk="1" hangingPunct="1"/>
              <a:t>97</a:t>
            </a:fld>
            <a:endParaRPr lang="en-US" altLang="en-US"/>
          </a:p>
        </p:txBody>
      </p:sp>
      <p:sp>
        <p:nvSpPr>
          <p:cNvPr id="212995" name="Rectangle 2">
            <a:extLst>
              <a:ext uri="{FF2B5EF4-FFF2-40B4-BE49-F238E27FC236}">
                <a16:creationId xmlns:a16="http://schemas.microsoft.com/office/drawing/2014/main" id="{E4DFAE1C-765A-41E0-81BE-CFD13CCE7E5F}"/>
              </a:ext>
            </a:extLst>
          </p:cNvPr>
          <p:cNvSpPr>
            <a:spLocks noGrp="1" noRot="1" noChangeAspect="1" noChangeArrowheads="1" noTextEdit="1"/>
          </p:cNvSpPr>
          <p:nvPr>
            <p:ph type="sldImg"/>
          </p:nvPr>
        </p:nvSpPr>
        <p:spPr>
          <a:ln/>
        </p:spPr>
      </p:sp>
      <p:sp>
        <p:nvSpPr>
          <p:cNvPr id="212996" name="Rectangle 3">
            <a:extLst>
              <a:ext uri="{FF2B5EF4-FFF2-40B4-BE49-F238E27FC236}">
                <a16:creationId xmlns:a16="http://schemas.microsoft.com/office/drawing/2014/main" id="{FBB817BE-41C9-4B8F-B687-344BCAEABB7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Bell MT" panose="02020503060305020303" pitchFamily="18" charset="0"/>
              </a:rPr>
              <a:t>Photo: Atlantic rock crab, </a:t>
            </a:r>
            <a:r>
              <a:rPr lang="en-US" altLang="en-US" i="1" dirty="0">
                <a:latin typeface="Bell MT" panose="02020503060305020303" pitchFamily="18" charset="0"/>
              </a:rPr>
              <a:t>Cancer </a:t>
            </a:r>
            <a:r>
              <a:rPr lang="en-US" altLang="en-US" i="1" dirty="0" err="1">
                <a:latin typeface="Bell MT" panose="02020503060305020303" pitchFamily="18" charset="0"/>
              </a:rPr>
              <a:t>irroratus</a:t>
            </a:r>
            <a:r>
              <a:rPr lang="en-US" altLang="en-US" dirty="0">
                <a:latin typeface="Bell MT" panose="02020503060305020303" pitchFamily="18" charset="0"/>
              </a:rPr>
              <a:t>; courtesy of Robert </a:t>
            </a:r>
            <a:r>
              <a:rPr lang="en-US" altLang="en-US" dirty="0" err="1">
                <a:latin typeface="Bell MT" panose="02020503060305020303" pitchFamily="18" charset="0"/>
              </a:rPr>
              <a:t>Bachand</a:t>
            </a:r>
            <a:endParaRPr lang="en-US" altLang="en-US" dirty="0">
              <a:latin typeface="Bell MT" panose="02020503060305020303" pitchFamily="18" charset="0"/>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7">
            <a:extLst>
              <a:ext uri="{FF2B5EF4-FFF2-40B4-BE49-F238E27FC236}">
                <a16:creationId xmlns:a16="http://schemas.microsoft.com/office/drawing/2014/main" id="{1C92B3FC-3387-4928-9099-00A361AFB9B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8837935A-C9B3-48C8-AA7B-3A6998E42E3E}" type="slidenum">
              <a:rPr lang="en-US" altLang="en-US"/>
              <a:pPr eaLnBrk="1" hangingPunct="1"/>
              <a:t>98</a:t>
            </a:fld>
            <a:endParaRPr lang="en-US" altLang="en-US"/>
          </a:p>
        </p:txBody>
      </p:sp>
      <p:sp>
        <p:nvSpPr>
          <p:cNvPr id="217091" name="Rectangle 2">
            <a:extLst>
              <a:ext uri="{FF2B5EF4-FFF2-40B4-BE49-F238E27FC236}">
                <a16:creationId xmlns:a16="http://schemas.microsoft.com/office/drawing/2014/main" id="{22ED6F68-1E8D-41D2-9650-724E9CBD1802}"/>
              </a:ext>
            </a:extLst>
          </p:cNvPr>
          <p:cNvSpPr>
            <a:spLocks noGrp="1" noRot="1" noChangeAspect="1" noChangeArrowheads="1" noTextEdit="1"/>
          </p:cNvSpPr>
          <p:nvPr>
            <p:ph type="sldImg"/>
          </p:nvPr>
        </p:nvSpPr>
        <p:spPr>
          <a:ln/>
        </p:spPr>
      </p:sp>
      <p:sp>
        <p:nvSpPr>
          <p:cNvPr id="217092" name="Rectangle 3">
            <a:extLst>
              <a:ext uri="{FF2B5EF4-FFF2-40B4-BE49-F238E27FC236}">
                <a16:creationId xmlns:a16="http://schemas.microsoft.com/office/drawing/2014/main" id="{7BE41EA2-925E-4FB2-ADF2-1FCB7076BCE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eaLnBrk="1" hangingPunct="1">
              <a:spcBef>
                <a:spcPts val="0"/>
              </a:spcBef>
              <a:spcAft>
                <a:spcPts val="600"/>
              </a:spcAft>
              <a:buFontTx/>
              <a:buChar char="•"/>
            </a:pPr>
            <a:r>
              <a:rPr lang="en-US" altLang="en-US" dirty="0">
                <a:latin typeface="Bell MT" panose="02020503060305020303" pitchFamily="18" charset="0"/>
              </a:rPr>
              <a:t>The diet of </a:t>
            </a:r>
            <a:r>
              <a:rPr lang="en-US" altLang="en-US" dirty="0" err="1">
                <a:latin typeface="Bell MT" panose="02020503060305020303" pitchFamily="18" charset="0"/>
              </a:rPr>
              <a:t>clearnose</a:t>
            </a:r>
            <a:r>
              <a:rPr lang="en-US" altLang="en-US" dirty="0">
                <a:latin typeface="Bell MT" panose="02020503060305020303" pitchFamily="18" charset="0"/>
              </a:rPr>
              <a:t> skates is primarily benthic invertebrates such as </a:t>
            </a:r>
            <a:r>
              <a:rPr lang="en-US" altLang="en-US" dirty="0" err="1">
                <a:latin typeface="Bell MT" panose="02020503060305020303" pitchFamily="18" charset="0"/>
              </a:rPr>
              <a:t>molluscs</a:t>
            </a:r>
            <a:r>
              <a:rPr lang="en-US" altLang="en-US" dirty="0">
                <a:latin typeface="Bell MT" panose="02020503060305020303" pitchFamily="18" charset="0"/>
              </a:rPr>
              <a:t>, shrimp, crabs and small fish</a:t>
            </a:r>
          </a:p>
          <a:p>
            <a:pPr marL="228600" indent="-228600" eaLnBrk="1" hangingPunct="1">
              <a:spcBef>
                <a:spcPts val="0"/>
              </a:spcBef>
              <a:spcAft>
                <a:spcPts val="600"/>
              </a:spcAft>
              <a:buFontTx/>
              <a:buChar char="•"/>
            </a:pPr>
            <a:r>
              <a:rPr lang="en-US" altLang="en-US" dirty="0">
                <a:latin typeface="Bell MT" panose="02020503060305020303" pitchFamily="18" charset="0"/>
              </a:rPr>
              <a:t> In 2017 a 9 </a:t>
            </a:r>
            <a:r>
              <a:rPr lang="en-US" altLang="en-US" dirty="0" err="1">
                <a:latin typeface="Bell MT" panose="02020503060305020303" pitchFamily="18" charset="0"/>
              </a:rPr>
              <a:t>lb</a:t>
            </a:r>
            <a:r>
              <a:rPr lang="en-US" altLang="en-US" dirty="0">
                <a:latin typeface="Bell MT" panose="02020503060305020303" pitchFamily="18" charset="0"/>
              </a:rPr>
              <a:t> 6 oz </a:t>
            </a:r>
            <a:r>
              <a:rPr lang="en-US" altLang="en-US" dirty="0" err="1">
                <a:latin typeface="Bell MT" panose="02020503060305020303" pitchFamily="18" charset="0"/>
              </a:rPr>
              <a:t>clearnose</a:t>
            </a:r>
            <a:r>
              <a:rPr lang="en-US" altLang="en-US" dirty="0">
                <a:latin typeface="Bell MT" panose="02020503060305020303" pitchFamily="18" charset="0"/>
              </a:rPr>
              <a:t> skate was caught by recreational angler Anthony </a:t>
            </a:r>
            <a:r>
              <a:rPr lang="en-US" altLang="en-US" dirty="0" err="1">
                <a:latin typeface="Bell MT" panose="02020503060305020303" pitchFamily="18" charset="0"/>
              </a:rPr>
              <a:t>Carpentino</a:t>
            </a:r>
            <a:r>
              <a:rPr lang="en-US" altLang="en-US" dirty="0">
                <a:latin typeface="Bell MT" panose="02020503060305020303" pitchFamily="18" charset="0"/>
              </a:rPr>
              <a:t> off New Haven – this fish established not only a new state record for Connecticut but also a new world record for this species</a:t>
            </a:r>
          </a:p>
          <a:p>
            <a:pPr marL="228600" indent="-228600" eaLnBrk="1" hangingPunct="1">
              <a:spcBef>
                <a:spcPts val="0"/>
              </a:spcBef>
              <a:spcAft>
                <a:spcPts val="600"/>
              </a:spcAft>
            </a:pPr>
            <a:r>
              <a:rPr lang="en-US" altLang="en-US" dirty="0">
                <a:latin typeface="Bell MT" panose="02020503060305020303" pitchFamily="18" charset="0"/>
              </a:rPr>
              <a:t>Photo: </a:t>
            </a:r>
            <a:r>
              <a:rPr lang="en-US" altLang="en-US" dirty="0" err="1">
                <a:latin typeface="Bell MT" panose="02020503060305020303" pitchFamily="18" charset="0"/>
              </a:rPr>
              <a:t>Clearnose</a:t>
            </a:r>
            <a:r>
              <a:rPr lang="en-US" altLang="en-US" dirty="0">
                <a:latin typeface="Bell MT" panose="02020503060305020303" pitchFamily="18" charset="0"/>
              </a:rPr>
              <a:t> skate, </a:t>
            </a:r>
            <a:r>
              <a:rPr lang="en-US" altLang="en-US" i="1" dirty="0">
                <a:latin typeface="Bell MT" panose="02020503060305020303" pitchFamily="18" charset="0"/>
              </a:rPr>
              <a:t>Raja </a:t>
            </a:r>
            <a:r>
              <a:rPr lang="en-US" altLang="en-US" i="1" dirty="0" err="1">
                <a:latin typeface="Bell MT" panose="02020503060305020303" pitchFamily="18" charset="0"/>
              </a:rPr>
              <a:t>eganteria</a:t>
            </a:r>
            <a:r>
              <a:rPr lang="en-US" altLang="en-US" dirty="0">
                <a:latin typeface="Bell MT" panose="02020503060305020303" pitchFamily="18" charset="0"/>
              </a:rPr>
              <a:t>; courtesy of Robert </a:t>
            </a:r>
            <a:r>
              <a:rPr lang="en-US" altLang="en-US" dirty="0" err="1">
                <a:latin typeface="Bell MT" panose="02020503060305020303" pitchFamily="18" charset="0"/>
              </a:rPr>
              <a:t>Bachand</a:t>
            </a:r>
            <a:endParaRPr lang="en-US" altLang="en-US" dirty="0">
              <a:latin typeface="Bell MT" panose="02020503060305020303" pitchFamily="18" charset="0"/>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7">
            <a:extLst>
              <a:ext uri="{FF2B5EF4-FFF2-40B4-BE49-F238E27FC236}">
                <a16:creationId xmlns:a16="http://schemas.microsoft.com/office/drawing/2014/main" id="{1D562392-7246-4375-A5E1-A7E257D718E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FA457195-CD98-4633-B6F0-D8E75974E5F8}" type="slidenum">
              <a:rPr lang="en-US" altLang="en-US"/>
              <a:pPr eaLnBrk="1" hangingPunct="1"/>
              <a:t>99</a:t>
            </a:fld>
            <a:endParaRPr lang="en-US" altLang="en-US"/>
          </a:p>
        </p:txBody>
      </p:sp>
      <p:sp>
        <p:nvSpPr>
          <p:cNvPr id="209923" name="Rectangle 2">
            <a:extLst>
              <a:ext uri="{FF2B5EF4-FFF2-40B4-BE49-F238E27FC236}">
                <a16:creationId xmlns:a16="http://schemas.microsoft.com/office/drawing/2014/main" id="{F1DDF2DE-754D-4D74-A215-682FCD413FD8}"/>
              </a:ext>
            </a:extLst>
          </p:cNvPr>
          <p:cNvSpPr>
            <a:spLocks noGrp="1" noRot="1" noChangeAspect="1" noChangeArrowheads="1" noTextEdit="1"/>
          </p:cNvSpPr>
          <p:nvPr>
            <p:ph type="sldImg"/>
          </p:nvPr>
        </p:nvSpPr>
        <p:spPr>
          <a:ln/>
        </p:spPr>
      </p:sp>
      <p:sp>
        <p:nvSpPr>
          <p:cNvPr id="209924" name="Rectangle 3">
            <a:extLst>
              <a:ext uri="{FF2B5EF4-FFF2-40B4-BE49-F238E27FC236}">
                <a16:creationId xmlns:a16="http://schemas.microsoft.com/office/drawing/2014/main" id="{3F0C3614-D091-40A2-89F2-93C5D5873B8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a:spcBef>
                <a:spcPts val="0"/>
              </a:spcBef>
              <a:spcAft>
                <a:spcPts val="600"/>
              </a:spcAft>
              <a:buFont typeface="Arial" panose="020B0604020202020204" pitchFamily="34" charset="0"/>
              <a:buChar char="•"/>
            </a:pPr>
            <a:r>
              <a:rPr lang="en-US" altLang="en-US" dirty="0">
                <a:latin typeface="Bell MT" panose="02020503060305020303" pitchFamily="18" charset="0"/>
              </a:rPr>
              <a:t>Benthic organisms have numerous adaptations that suit them well to their existence.  Many epifauna animals are able to lie quietly and blend in with the bottom.</a:t>
            </a:r>
          </a:p>
          <a:p>
            <a:pPr marL="228600" indent="-228600">
              <a:spcBef>
                <a:spcPts val="0"/>
              </a:spcBef>
              <a:spcAft>
                <a:spcPts val="600"/>
              </a:spcAft>
              <a:buFont typeface="Arial" panose="020B0604020202020204" pitchFamily="34" charset="0"/>
              <a:buChar char="•"/>
            </a:pPr>
            <a:r>
              <a:rPr lang="en-US" altLang="en-US" sz="1200" kern="1200" dirty="0">
                <a:solidFill>
                  <a:schemeClr val="tx1"/>
                </a:solidFill>
                <a:latin typeface="Bell MT" panose="02020503060305020303" pitchFamily="18" charset="0"/>
                <a:cs typeface="Arial" panose="020B0604020202020204" pitchFamily="34" charset="0"/>
              </a:rPr>
              <a:t>Sea robins lie quietly on the bottom, blending in with their surroundings; the first 3 rays of the fish’s pectoral fins are separate, adapted to rout prey from the sediments</a:t>
            </a:r>
            <a:endParaRPr lang="en-US" sz="1200" dirty="0">
              <a:effectLst/>
              <a:latin typeface="Bell MT" panose="02020503060305020303" pitchFamily="18" charset="0"/>
              <a:ea typeface="Calibri" panose="020F0502020204030204" pitchFamily="34" charset="0"/>
              <a:cs typeface="Arial" panose="020B0604020202020204" pitchFamily="34" charset="0"/>
            </a:endParaRPr>
          </a:p>
          <a:p>
            <a:pPr marL="228600" indent="-228600">
              <a:spcBef>
                <a:spcPts val="0"/>
              </a:spcBef>
              <a:spcAft>
                <a:spcPts val="600"/>
              </a:spcAft>
            </a:pPr>
            <a:r>
              <a:rPr lang="en-US" altLang="en-US" dirty="0">
                <a:latin typeface="Bell MT" panose="02020503060305020303" pitchFamily="18" charset="0"/>
              </a:rPr>
              <a:t>Photos:</a:t>
            </a:r>
            <a:r>
              <a:rPr lang="en-US" sz="1200" dirty="0">
                <a:solidFill>
                  <a:srgbClr val="201F1E"/>
                </a:solidFill>
                <a:effectLst/>
                <a:latin typeface="Bell MT" panose="02020503060305020303" pitchFamily="18" charset="0"/>
                <a:ea typeface="Calibri" panose="020F0502020204030204" pitchFamily="34" charset="0"/>
              </a:rPr>
              <a:t> (left) Striped sea robin, </a:t>
            </a:r>
            <a:r>
              <a:rPr lang="en-US" sz="1200" i="1" dirty="0" err="1">
                <a:solidFill>
                  <a:srgbClr val="201F1E"/>
                </a:solidFill>
                <a:effectLst/>
                <a:latin typeface="Bell MT" panose="02020503060305020303" pitchFamily="18" charset="0"/>
                <a:ea typeface="Calibri" panose="020F0502020204030204" pitchFamily="34" charset="0"/>
              </a:rPr>
              <a:t>Prionotus</a:t>
            </a:r>
            <a:r>
              <a:rPr lang="en-US" sz="1200" i="1" dirty="0">
                <a:solidFill>
                  <a:srgbClr val="201F1E"/>
                </a:solidFill>
                <a:effectLst/>
                <a:latin typeface="Bell MT" panose="02020503060305020303" pitchFamily="18" charset="0"/>
                <a:ea typeface="Calibri" panose="020F0502020204030204" pitchFamily="34" charset="0"/>
              </a:rPr>
              <a:t> </a:t>
            </a:r>
            <a:r>
              <a:rPr lang="en-US" sz="1200" i="1" dirty="0" err="1">
                <a:solidFill>
                  <a:srgbClr val="201F1E"/>
                </a:solidFill>
                <a:effectLst/>
                <a:latin typeface="Bell MT" panose="02020503060305020303" pitchFamily="18" charset="0"/>
                <a:ea typeface="Calibri" panose="020F0502020204030204" pitchFamily="34" charset="0"/>
              </a:rPr>
              <a:t>evolans</a:t>
            </a:r>
            <a:r>
              <a:rPr lang="en-US" sz="1200" dirty="0">
                <a:solidFill>
                  <a:srgbClr val="201F1E"/>
                </a:solidFill>
                <a:effectLst/>
                <a:latin typeface="Bell MT" panose="02020503060305020303" pitchFamily="18" charset="0"/>
                <a:ea typeface="Calibri" panose="020F0502020204030204" pitchFamily="34" charset="0"/>
              </a:rPr>
              <a:t>, and (right) northern sea robins, </a:t>
            </a:r>
            <a:r>
              <a:rPr lang="en-US" sz="1200" i="1" dirty="0" err="1">
                <a:solidFill>
                  <a:srgbClr val="201F1E"/>
                </a:solidFill>
                <a:effectLst/>
                <a:latin typeface="Bell MT" panose="02020503060305020303" pitchFamily="18" charset="0"/>
                <a:ea typeface="Calibri" panose="020F0502020204030204" pitchFamily="34" charset="0"/>
              </a:rPr>
              <a:t>Prionotus</a:t>
            </a:r>
            <a:r>
              <a:rPr lang="en-US" sz="1200" i="1" dirty="0">
                <a:solidFill>
                  <a:srgbClr val="201F1E"/>
                </a:solidFill>
                <a:effectLst/>
                <a:latin typeface="Bell MT" panose="02020503060305020303" pitchFamily="18" charset="0"/>
                <a:ea typeface="Calibri" panose="020F0502020204030204" pitchFamily="34" charset="0"/>
              </a:rPr>
              <a:t> </a:t>
            </a:r>
            <a:r>
              <a:rPr lang="en-US" sz="1200" i="1" dirty="0" err="1">
                <a:solidFill>
                  <a:srgbClr val="201F1E"/>
                </a:solidFill>
                <a:effectLst/>
                <a:latin typeface="Bell MT" panose="02020503060305020303" pitchFamily="18" charset="0"/>
                <a:ea typeface="Calibri" panose="020F0502020204030204" pitchFamily="34" charset="0"/>
              </a:rPr>
              <a:t>carolinus</a:t>
            </a:r>
            <a:r>
              <a:rPr lang="en-US" sz="1200" dirty="0">
                <a:solidFill>
                  <a:srgbClr val="201F1E"/>
                </a:solidFill>
                <a:effectLst/>
                <a:latin typeface="Bell MT" panose="02020503060305020303" pitchFamily="18" charset="0"/>
                <a:ea typeface="Calibri" panose="020F0502020204030204" pitchFamily="34" charset="0"/>
              </a:rPr>
              <a:t>; courtesy of Ivar Babb and </a:t>
            </a:r>
            <a:r>
              <a:rPr lang="en-US" sz="1200" dirty="0" err="1">
                <a:solidFill>
                  <a:srgbClr val="201F1E"/>
                </a:solidFill>
                <a:effectLst/>
                <a:latin typeface="Bell MT" panose="02020503060305020303" pitchFamily="18" charset="0"/>
                <a:ea typeface="Calibri" panose="020F0502020204030204" pitchFamily="34" charset="0"/>
              </a:rPr>
              <a:t>LISMaRC</a:t>
            </a:r>
            <a:r>
              <a:rPr lang="en-US" sz="1200" dirty="0">
                <a:solidFill>
                  <a:srgbClr val="201F1E"/>
                </a:solidFill>
                <a:effectLst/>
                <a:latin typeface="Bell MT" panose="02020503060305020303" pitchFamily="18" charset="0"/>
                <a:ea typeface="Calibri" panose="020F0502020204030204" pitchFamily="34" charset="0"/>
              </a:rPr>
              <a:t> Science Team (UConn/U New Haven/USGS), Long Island Sound Study, CT-DEEP</a:t>
            </a:r>
          </a:p>
          <a:p>
            <a:endParaRPr lang="en-US" altLang="en-US" dirty="0">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p:spPr>
        <p:txBody>
          <a:bodyPr/>
          <a:lstStyle>
            <a:lvl1pPr>
              <a:defRPr sz="6000">
                <a:latin typeface="Bodoni MT" panose="02070603080606020203" pitchFamily="18"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sz="3000">
                <a:latin typeface="Bodoni MT" panose="02070603080606020203" pitchFamily="18" charset="0"/>
              </a:defRPr>
            </a:lvl1pPr>
            <a:lvl2pPr marL="457189" indent="0" algn="ctr">
              <a:buNone/>
              <a:defRPr/>
            </a:lvl2pPr>
            <a:lvl3pPr marL="914377" indent="0" algn="ctr">
              <a:buNone/>
              <a:defRPr/>
            </a:lvl3pPr>
            <a:lvl4pPr marL="1371566" indent="0" algn="ctr">
              <a:buNone/>
              <a:defRPr/>
            </a:lvl4pPr>
            <a:lvl5pPr marL="1828754" indent="0" algn="ctr">
              <a:buNone/>
              <a:defRPr/>
            </a:lvl5pPr>
            <a:lvl6pPr marL="2285943" indent="0" algn="ctr">
              <a:buNone/>
              <a:defRPr/>
            </a:lvl6pPr>
            <a:lvl7pPr marL="2743131" indent="0" algn="ctr">
              <a:buNone/>
              <a:defRPr/>
            </a:lvl7pPr>
            <a:lvl8pPr marL="3200320" indent="0" algn="ctr">
              <a:buNone/>
              <a:defRPr/>
            </a:lvl8pPr>
            <a:lvl9pPr marL="3657509" indent="0" algn="ctr">
              <a:buNone/>
              <a:defRPr/>
            </a:lvl9pPr>
          </a:lstStyle>
          <a:p>
            <a:r>
              <a:rPr lang="en-US" dirty="0"/>
              <a:t>Click to edit Master subtitle style</a:t>
            </a:r>
          </a:p>
        </p:txBody>
      </p:sp>
    </p:spTree>
    <p:extLst>
      <p:ext uri="{BB962C8B-B14F-4D97-AF65-F5344CB8AC3E}">
        <p14:creationId xmlns:p14="http://schemas.microsoft.com/office/powerpoint/2010/main" val="42905374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165495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715000" y="274638"/>
            <a:ext cx="1752600" cy="63547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5105400" cy="63547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05468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0104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3429000" cy="5029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038600" y="1600200"/>
            <a:ext cx="3429000" cy="5029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467656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010400" cy="1143000"/>
          </a:xfrm>
        </p:spPr>
        <p:txBody>
          <a:bodyPr/>
          <a:lstStyle/>
          <a:p>
            <a:r>
              <a:rPr lang="en-US"/>
              <a:t>Click to edit Master title style</a:t>
            </a:r>
          </a:p>
        </p:txBody>
      </p:sp>
      <p:sp>
        <p:nvSpPr>
          <p:cNvPr id="3" name="ClipArt Placeholder 2"/>
          <p:cNvSpPr>
            <a:spLocks noGrp="1"/>
          </p:cNvSpPr>
          <p:nvPr>
            <p:ph type="clipArt" sz="half" idx="1"/>
          </p:nvPr>
        </p:nvSpPr>
        <p:spPr>
          <a:xfrm>
            <a:off x="457200" y="1600200"/>
            <a:ext cx="3429000" cy="5029200"/>
          </a:xfrm>
        </p:spPr>
        <p:txBody>
          <a:bodyPr/>
          <a:lstStyle/>
          <a:p>
            <a:pPr lvl="0"/>
            <a:endParaRPr lang="en-US" noProof="0"/>
          </a:p>
        </p:txBody>
      </p:sp>
      <p:sp>
        <p:nvSpPr>
          <p:cNvPr id="4" name="Text Placeholder 3"/>
          <p:cNvSpPr>
            <a:spLocks noGrp="1"/>
          </p:cNvSpPr>
          <p:nvPr>
            <p:ph type="body" sz="half" idx="2"/>
          </p:nvPr>
        </p:nvSpPr>
        <p:spPr>
          <a:xfrm>
            <a:off x="4038600" y="1600200"/>
            <a:ext cx="3429000" cy="5029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223581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0104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3429000" cy="5029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038600" y="1600200"/>
            <a:ext cx="3429000" cy="2438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038600" y="4191000"/>
            <a:ext cx="3429000" cy="2438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131702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000">
                <a:latin typeface="Bodoni MT" panose="02070603080606020203" pitchFamily="18"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sz="2800">
                <a:latin typeface="Bell MT" panose="02020503060305020303" pitchFamily="18" charset="0"/>
              </a:defRPr>
            </a:lvl1pPr>
            <a:lvl2pPr marL="457188" indent="0">
              <a:buNone/>
              <a:defRPr/>
            </a:lvl2pPr>
          </a:lstStyle>
          <a:p>
            <a:pPr lvl="0"/>
            <a:r>
              <a:rPr lang="en-US" dirty="0"/>
              <a:t>Click to edit Master text styles</a:t>
            </a:r>
          </a:p>
          <a:p>
            <a:pPr lvl="1"/>
            <a:endParaRPr lang="en-US" dirty="0"/>
          </a:p>
        </p:txBody>
      </p:sp>
    </p:spTree>
    <p:extLst>
      <p:ext uri="{BB962C8B-B14F-4D97-AF65-F5344CB8AC3E}">
        <p14:creationId xmlns:p14="http://schemas.microsoft.com/office/powerpoint/2010/main" val="24885695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en-US"/>
              <a:t>Click to edit Master text styles</a:t>
            </a:r>
          </a:p>
        </p:txBody>
      </p:sp>
    </p:spTree>
    <p:extLst>
      <p:ext uri="{BB962C8B-B14F-4D97-AF65-F5344CB8AC3E}">
        <p14:creationId xmlns:p14="http://schemas.microsoft.com/office/powerpoint/2010/main" val="3732758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3429000"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038600" y="1600200"/>
            <a:ext cx="3429000"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147098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726467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948413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824666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Tree>
    <p:extLst>
      <p:ext uri="{BB962C8B-B14F-4D97-AF65-F5344CB8AC3E}">
        <p14:creationId xmlns:p14="http://schemas.microsoft.com/office/powerpoint/2010/main" val="2468621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Tree>
    <p:extLst>
      <p:ext uri="{BB962C8B-B14F-4D97-AF65-F5344CB8AC3E}">
        <p14:creationId xmlns:p14="http://schemas.microsoft.com/office/powerpoint/2010/main" val="17010746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3F3F3F"/>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6BB4D2B1-6963-4171-9DA6-325172105D0A}"/>
              </a:ext>
            </a:extLst>
          </p:cNvPr>
          <p:cNvSpPr>
            <a:spLocks noGrp="1" noChangeArrowheads="1"/>
          </p:cNvSpPr>
          <p:nvPr>
            <p:ph type="title"/>
          </p:nvPr>
        </p:nvSpPr>
        <p:spPr bwMode="auto">
          <a:xfrm>
            <a:off x="457200" y="274638"/>
            <a:ext cx="7010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027" name="Rectangle 3">
            <a:extLst>
              <a:ext uri="{FF2B5EF4-FFF2-40B4-BE49-F238E27FC236}">
                <a16:creationId xmlns:a16="http://schemas.microsoft.com/office/drawing/2014/main" id="{A79DC4D8-85F3-40AD-BEBA-C68EB14E84CC}"/>
              </a:ext>
            </a:extLst>
          </p:cNvPr>
          <p:cNvSpPr>
            <a:spLocks noGrp="1" noChangeArrowheads="1"/>
          </p:cNvSpPr>
          <p:nvPr>
            <p:ph type="body" idx="1"/>
          </p:nvPr>
        </p:nvSpPr>
        <p:spPr bwMode="auto">
          <a:xfrm>
            <a:off x="457200" y="1600200"/>
            <a:ext cx="8350972"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ctr" rtl="0" eaLnBrk="0" fontAlgn="base" hangingPunct="0">
        <a:spcBef>
          <a:spcPct val="0"/>
        </a:spcBef>
        <a:spcAft>
          <a:spcPct val="0"/>
        </a:spcAft>
        <a:defRPr sz="4400">
          <a:solidFill>
            <a:schemeClr val="tx2"/>
          </a:solidFill>
          <a:latin typeface="Arial Nova"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189" algn="ctr" rtl="0" fontAlgn="base">
        <a:spcBef>
          <a:spcPct val="0"/>
        </a:spcBef>
        <a:spcAft>
          <a:spcPct val="0"/>
        </a:spcAft>
        <a:defRPr sz="4400">
          <a:solidFill>
            <a:schemeClr val="tx2"/>
          </a:solidFill>
          <a:latin typeface="Times New Roman" pitchFamily="18" charset="0"/>
        </a:defRPr>
      </a:lvl6pPr>
      <a:lvl7pPr marL="914377" algn="ctr" rtl="0" fontAlgn="base">
        <a:spcBef>
          <a:spcPct val="0"/>
        </a:spcBef>
        <a:spcAft>
          <a:spcPct val="0"/>
        </a:spcAft>
        <a:defRPr sz="4400">
          <a:solidFill>
            <a:schemeClr val="tx2"/>
          </a:solidFill>
          <a:latin typeface="Times New Roman" pitchFamily="18" charset="0"/>
        </a:defRPr>
      </a:lvl7pPr>
      <a:lvl8pPr marL="1371566" algn="ctr" rtl="0" fontAlgn="base">
        <a:spcBef>
          <a:spcPct val="0"/>
        </a:spcBef>
        <a:spcAft>
          <a:spcPct val="0"/>
        </a:spcAft>
        <a:defRPr sz="4400">
          <a:solidFill>
            <a:schemeClr val="tx2"/>
          </a:solidFill>
          <a:latin typeface="Times New Roman" pitchFamily="18" charset="0"/>
        </a:defRPr>
      </a:lvl8pPr>
      <a:lvl9pPr marL="1828754" algn="ctr" rtl="0" fontAlgn="base">
        <a:spcBef>
          <a:spcPct val="0"/>
        </a:spcBef>
        <a:spcAft>
          <a:spcPct val="0"/>
        </a:spcAft>
        <a:defRPr sz="4400">
          <a:solidFill>
            <a:schemeClr val="tx2"/>
          </a:solidFill>
          <a:latin typeface="Times New Roman" pitchFamily="18" charset="0"/>
        </a:defRPr>
      </a:lvl9pPr>
    </p:titleStyle>
    <p:bodyStyle>
      <a:lvl1pPr marL="342891" indent="-342891" algn="l" rtl="0" eaLnBrk="0" fontAlgn="base" hangingPunct="0">
        <a:spcBef>
          <a:spcPct val="20000"/>
        </a:spcBef>
        <a:spcAft>
          <a:spcPct val="0"/>
        </a:spcAft>
        <a:buChar char="•"/>
        <a:defRPr sz="3600">
          <a:solidFill>
            <a:schemeClr val="tx1"/>
          </a:solidFill>
          <a:latin typeface="Arial Nova" panose="020B0504020202020204" pitchFamily="34" charset="0"/>
          <a:ea typeface="+mn-ea"/>
          <a:cs typeface="+mn-cs"/>
        </a:defRPr>
      </a:lvl1pPr>
      <a:lvl2pPr marL="742932" indent="-285744" algn="l" rtl="0" eaLnBrk="0" fontAlgn="base" hangingPunct="0">
        <a:spcBef>
          <a:spcPct val="20000"/>
        </a:spcBef>
        <a:spcAft>
          <a:spcPct val="0"/>
        </a:spcAft>
        <a:buSzPct val="80000"/>
        <a:buFont typeface="Wingdings" panose="05000000000000000000" pitchFamily="2" charset="2"/>
        <a:buChar char="Ø"/>
        <a:defRPr sz="2800">
          <a:solidFill>
            <a:schemeClr val="tx1"/>
          </a:solidFill>
          <a:latin typeface="Arial Nova" panose="020B0504020202020204" pitchFamily="34" charset="0"/>
        </a:defRPr>
      </a:lvl2pPr>
      <a:lvl3pPr marL="1142971" indent="-228594" algn="l" rtl="0" eaLnBrk="0" fontAlgn="base" hangingPunct="0">
        <a:spcBef>
          <a:spcPct val="20000"/>
        </a:spcBef>
        <a:spcAft>
          <a:spcPct val="0"/>
        </a:spcAft>
        <a:buChar char="•"/>
        <a:defRPr sz="2400">
          <a:solidFill>
            <a:schemeClr val="tx1"/>
          </a:solidFill>
          <a:latin typeface="Arial Nova" panose="020B0504020202020204" pitchFamily="34" charset="0"/>
        </a:defRPr>
      </a:lvl3pPr>
      <a:lvl4pPr marL="1600160" indent="-228594" algn="l" rtl="0" eaLnBrk="0" fontAlgn="base" hangingPunct="0">
        <a:spcBef>
          <a:spcPct val="20000"/>
        </a:spcBef>
        <a:spcAft>
          <a:spcPct val="0"/>
        </a:spcAft>
        <a:buChar char="–"/>
        <a:defRPr sz="2000">
          <a:solidFill>
            <a:schemeClr val="tx1"/>
          </a:solidFill>
          <a:latin typeface="Arial Nova" panose="020B0504020202020204" pitchFamily="34" charset="0"/>
        </a:defRPr>
      </a:lvl4pPr>
      <a:lvl5pPr marL="2057349" indent="-228594" algn="l" rtl="0" eaLnBrk="0" fontAlgn="base" hangingPunct="0">
        <a:spcBef>
          <a:spcPct val="20000"/>
        </a:spcBef>
        <a:spcAft>
          <a:spcPct val="0"/>
        </a:spcAft>
        <a:buChar char="»"/>
        <a:defRPr sz="2000">
          <a:solidFill>
            <a:schemeClr val="tx1"/>
          </a:solidFill>
          <a:latin typeface="Arial Nova" panose="020B0504020202020204" pitchFamily="34" charset="0"/>
        </a:defRPr>
      </a:lvl5pPr>
      <a:lvl6pPr marL="2514537" indent="-228594" algn="l" rtl="0" fontAlgn="base">
        <a:spcBef>
          <a:spcPct val="20000"/>
        </a:spcBef>
        <a:spcAft>
          <a:spcPct val="0"/>
        </a:spcAft>
        <a:buChar char="»"/>
        <a:defRPr sz="2000">
          <a:solidFill>
            <a:schemeClr val="tx1"/>
          </a:solidFill>
          <a:latin typeface="Arial" charset="0"/>
        </a:defRPr>
      </a:lvl6pPr>
      <a:lvl7pPr marL="2971726" indent="-228594" algn="l" rtl="0" fontAlgn="base">
        <a:spcBef>
          <a:spcPct val="20000"/>
        </a:spcBef>
        <a:spcAft>
          <a:spcPct val="0"/>
        </a:spcAft>
        <a:buChar char="»"/>
        <a:defRPr sz="2000">
          <a:solidFill>
            <a:schemeClr val="tx1"/>
          </a:solidFill>
          <a:latin typeface="Arial" charset="0"/>
        </a:defRPr>
      </a:lvl7pPr>
      <a:lvl8pPr marL="3428914" indent="-228594" algn="l" rtl="0" fontAlgn="base">
        <a:spcBef>
          <a:spcPct val="20000"/>
        </a:spcBef>
        <a:spcAft>
          <a:spcPct val="0"/>
        </a:spcAft>
        <a:buChar char="»"/>
        <a:defRPr sz="2000">
          <a:solidFill>
            <a:schemeClr val="tx1"/>
          </a:solidFill>
          <a:latin typeface="Arial" charset="0"/>
        </a:defRPr>
      </a:lvl8pPr>
      <a:lvl9pPr marL="3886103" indent="-228594" algn="l" rtl="0" fontAlgn="base">
        <a:spcBef>
          <a:spcPct val="20000"/>
        </a:spcBef>
        <a:spcAft>
          <a:spcPct val="0"/>
        </a:spcAft>
        <a:buChar char="»"/>
        <a:defRPr sz="2000">
          <a:solidFill>
            <a:schemeClr val="tx1"/>
          </a:solidFill>
          <a:latin typeface="Arial" charset="0"/>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tif"/><Relationship Id="rId5" Type="http://schemas.openxmlformats.org/officeDocument/2006/relationships/image" Target="../media/image3.tiff"/><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13.jpeg"/></Relationships>
</file>

<file path=ppt/slides/_rels/slide100.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101.xml"/><Relationship Id="rId1" Type="http://schemas.openxmlformats.org/officeDocument/2006/relationships/slideLayout" Target="../slideLayouts/slideLayout2.xml"/><Relationship Id="rId4" Type="http://schemas.microsoft.com/office/2007/relationships/hdphoto" Target="../media/hdphoto5.wdp"/></Relationships>
</file>

<file path=ppt/slides/_rels/slide102.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notesSlide" Target="../notesSlides/notesSlide103.xml"/><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notesSlide" Target="../notesSlides/notesSlide104.xml"/><Relationship Id="rId1" Type="http://schemas.openxmlformats.org/officeDocument/2006/relationships/slideLayout" Target="../slideLayouts/slideLayout6.xml"/><Relationship Id="rId4" Type="http://schemas.openxmlformats.org/officeDocument/2006/relationships/image" Target="../media/image163.jpeg"/></Relationships>
</file>

<file path=ppt/slides/_rels/slide105.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notesSlide" Target="../notesSlides/notesSlide105.xml"/><Relationship Id="rId1"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108.xml"/><Relationship Id="rId1" Type="http://schemas.openxmlformats.org/officeDocument/2006/relationships/slideLayout" Target="../slideLayouts/slideLayout2.xml"/><Relationship Id="rId4" Type="http://schemas.microsoft.com/office/2007/relationships/hdphoto" Target="../media/hdphoto6.wdp"/></Relationships>
</file>

<file path=ppt/slides/_rels/slide109.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15.jpeg"/></Relationships>
</file>

<file path=ppt/slides/_rels/slide110.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notesSlide" Target="../notesSlides/notesSlide110.xml"/><Relationship Id="rId1" Type="http://schemas.openxmlformats.org/officeDocument/2006/relationships/slideLayout" Target="../slideLayouts/slideLayout7.xml"/><Relationship Id="rId4" Type="http://schemas.openxmlformats.org/officeDocument/2006/relationships/image" Target="../media/image170.jpeg"/></Relationships>
</file>

<file path=ppt/slides/_rels/slide111.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notesSlide" Target="../notesSlides/notesSlide112.xml"/><Relationship Id="rId1" Type="http://schemas.openxmlformats.org/officeDocument/2006/relationships/slideLayout" Target="../slideLayouts/slideLayout6.xml"/><Relationship Id="rId4" Type="http://schemas.openxmlformats.org/officeDocument/2006/relationships/image" Target="../media/image173.jpeg"/></Relationships>
</file>

<file path=ppt/slides/_rels/slide113.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notesSlide" Target="../notesSlides/notesSlide113.xml"/><Relationship Id="rId1" Type="http://schemas.openxmlformats.org/officeDocument/2006/relationships/slideLayout" Target="../slideLayouts/slideLayout2.xml"/><Relationship Id="rId4" Type="http://schemas.openxmlformats.org/officeDocument/2006/relationships/image" Target="../media/image175.jpeg"/></Relationships>
</file>

<file path=ppt/slides/_rels/slide114.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notesSlide" Target="../notesSlides/notesSlide115.xml"/><Relationship Id="rId1" Type="http://schemas.openxmlformats.org/officeDocument/2006/relationships/slideLayout" Target="../slideLayouts/slideLayout2.xml"/><Relationship Id="rId4" Type="http://schemas.openxmlformats.org/officeDocument/2006/relationships/image" Target="../media/image178.jpeg"/></Relationships>
</file>

<file path=ppt/slides/_rels/slide116.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notesSlide" Target="../notesSlides/notesSlide118.xml"/><Relationship Id="rId1" Type="http://schemas.openxmlformats.org/officeDocument/2006/relationships/slideLayout" Target="../slideLayouts/slideLayout6.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8" Type="http://schemas.openxmlformats.org/officeDocument/2006/relationships/image" Target="../media/image3.tiff"/><Relationship Id="rId3" Type="http://schemas.openxmlformats.org/officeDocument/2006/relationships/image" Target="../media/image182.jpeg"/><Relationship Id="rId7" Type="http://schemas.openxmlformats.org/officeDocument/2006/relationships/image" Target="../media/image2.jpeg"/><Relationship Id="rId2" Type="http://schemas.openxmlformats.org/officeDocument/2006/relationships/notesSlide" Target="../notesSlides/notesSlide120.xml"/><Relationship Id="rId1" Type="http://schemas.openxmlformats.org/officeDocument/2006/relationships/slideLayout" Target="../slideLayouts/slideLayout12.xml"/><Relationship Id="rId6" Type="http://schemas.openxmlformats.org/officeDocument/2006/relationships/hyperlink" Target="https://longislandsoundstudy.net/" TargetMode="External"/><Relationship Id="rId5" Type="http://schemas.openxmlformats.org/officeDocument/2006/relationships/hyperlink" Target="https://seagrant.sunysb.edu/" TargetMode="External"/><Relationship Id="rId4" Type="http://schemas.openxmlformats.org/officeDocument/2006/relationships/hyperlink" Target="http://www.seagrant.uconn.edu/" TargetMode="External"/><Relationship Id="rId9" Type="http://schemas.openxmlformats.org/officeDocument/2006/relationships/image" Target="../media/image4.tif"/></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20.jpeg"/></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34.jpeg"/></Relationships>
</file>

<file path=ppt/slides/_rels/slide2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2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38.jpeg"/></Relationships>
</file>

<file path=ppt/slides/_rels/slide2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40.jpeg"/></Relationships>
</file>

<file path=ppt/slides/_rels/slide2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7.xml"/><Relationship Id="rId1" Type="http://schemas.openxmlformats.org/officeDocument/2006/relationships/slideLayout" Target="../slideLayouts/slideLayout6.xml"/><Relationship Id="rId5" Type="http://schemas.openxmlformats.org/officeDocument/2006/relationships/image" Target="../media/image43.jpeg"/><Relationship Id="rId4" Type="http://schemas.openxmlformats.org/officeDocument/2006/relationships/image" Target="../media/image42.jpeg"/></Relationships>
</file>

<file path=ppt/slides/_rels/slide2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3.xml"/><Relationship Id="rId1" Type="http://schemas.openxmlformats.org/officeDocument/2006/relationships/slideLayout" Target="../slideLayouts/slideLayout4.xml"/><Relationship Id="rId4" Type="http://schemas.openxmlformats.org/officeDocument/2006/relationships/image" Target="../media/image51.jpeg"/></Relationships>
</file>

<file path=ppt/slides/_rels/slide3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3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5.xml"/><Relationship Id="rId1" Type="http://schemas.openxmlformats.org/officeDocument/2006/relationships/slideLayout" Target="../slideLayouts/slideLayout6.xml"/><Relationship Id="rId4" Type="http://schemas.openxmlformats.org/officeDocument/2006/relationships/image" Target="../media/image55.jpeg"/></Relationships>
</file>

<file path=ppt/slides/_rels/slide3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8.xml"/><Relationship Id="rId1" Type="http://schemas.openxmlformats.org/officeDocument/2006/relationships/slideLayout" Target="../slideLayouts/slideLayout4.xml"/><Relationship Id="rId4" Type="http://schemas.openxmlformats.org/officeDocument/2006/relationships/image" Target="../media/image59.jpeg"/></Relationships>
</file>

<file path=ppt/slides/_rels/slide3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2.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65.jpeg"/></Relationships>
</file>

<file path=ppt/slides/_rels/slide4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67.jpeg"/></Relationships>
</file>

<file path=ppt/slides/_rels/slide4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49.xml"/><Relationship Id="rId1" Type="http://schemas.openxmlformats.org/officeDocument/2006/relationships/slideLayout" Target="../slideLayouts/slideLayout6.xml"/><Relationship Id="rId4" Type="http://schemas.openxmlformats.org/officeDocument/2006/relationships/image" Target="../media/image73.jpe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50.xml"/><Relationship Id="rId1" Type="http://schemas.openxmlformats.org/officeDocument/2006/relationships/slideLayout" Target="../slideLayouts/slideLayout4.xml"/><Relationship Id="rId4" Type="http://schemas.openxmlformats.org/officeDocument/2006/relationships/image" Target="../media/image75.jpeg"/></Relationships>
</file>

<file path=ppt/slides/_rels/slide51.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78.jpeg"/></Relationships>
</file>

<file path=ppt/slides/_rels/slide53.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80.jpeg"/></Relationships>
</file>

<file path=ppt/slides/_rels/slide54.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54.xml"/><Relationship Id="rId1" Type="http://schemas.openxmlformats.org/officeDocument/2006/relationships/slideLayout" Target="../slideLayouts/slideLayout4.xml"/><Relationship Id="rId4" Type="http://schemas.openxmlformats.org/officeDocument/2006/relationships/image" Target="../media/image82.jpeg"/></Relationships>
</file>

<file path=ppt/slides/_rels/slide55.xml.rels><?xml version="1.0" encoding="UTF-8" standalone="yes"?>
<Relationships xmlns="http://schemas.openxmlformats.org/package/2006/relationships"><Relationship Id="rId3" Type="http://schemas.openxmlformats.org/officeDocument/2006/relationships/image" Target="../media/image83.jpeg"/><Relationship Id="rId7" Type="http://schemas.microsoft.com/office/2007/relationships/hdphoto" Target="../media/hdphoto2.wdp"/><Relationship Id="rId2" Type="http://schemas.openxmlformats.org/officeDocument/2006/relationships/notesSlide" Target="../notesSlides/notesSlide55.xml"/><Relationship Id="rId1" Type="http://schemas.openxmlformats.org/officeDocument/2006/relationships/slideLayout" Target="../slideLayouts/slideLayout5.xml"/><Relationship Id="rId6" Type="http://schemas.openxmlformats.org/officeDocument/2006/relationships/image" Target="../media/image85.png"/><Relationship Id="rId5" Type="http://schemas.microsoft.com/office/2007/relationships/hdphoto" Target="../media/hdphoto1.wdp"/><Relationship Id="rId4" Type="http://schemas.openxmlformats.org/officeDocument/2006/relationships/image" Target="../media/image84.png"/></Relationships>
</file>

<file path=ppt/slides/_rels/slide56.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57.xml"/><Relationship Id="rId1" Type="http://schemas.openxmlformats.org/officeDocument/2006/relationships/slideLayout" Target="../slideLayouts/slideLayout4.xml"/><Relationship Id="rId4" Type="http://schemas.openxmlformats.org/officeDocument/2006/relationships/image" Target="../media/image88.jpeg"/></Relationships>
</file>

<file path=ppt/slides/_rels/slide58.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58.xml"/><Relationship Id="rId1" Type="http://schemas.openxmlformats.org/officeDocument/2006/relationships/slideLayout" Target="../slideLayouts/slideLayout4.xml"/><Relationship Id="rId4" Type="http://schemas.openxmlformats.org/officeDocument/2006/relationships/image" Target="../media/image90.jpeg"/></Relationships>
</file>

<file path=ppt/slides/_rels/slide59.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61.xml"/><Relationship Id="rId1" Type="http://schemas.openxmlformats.org/officeDocument/2006/relationships/slideLayout" Target="../slideLayouts/slideLayout7.xml"/><Relationship Id="rId4" Type="http://schemas.openxmlformats.org/officeDocument/2006/relationships/image" Target="../media/image94.jpeg"/></Relationships>
</file>

<file path=ppt/slides/_rels/slide62.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62.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63.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98.jpeg"/></Relationships>
</file>

<file path=ppt/slides/_rels/slide65.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image" Target="../media/image101.jpeg"/></Relationships>
</file>

<file path=ppt/slides/_rels/slide67.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70.xml"/><Relationship Id="rId1" Type="http://schemas.openxmlformats.org/officeDocument/2006/relationships/slideLayout" Target="../slideLayouts/slideLayout2.xml"/><Relationship Id="rId4" Type="http://schemas.openxmlformats.org/officeDocument/2006/relationships/image" Target="../media/image106.jpeg"/></Relationships>
</file>

<file path=ppt/slides/_rels/slide71.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72.xml"/><Relationship Id="rId1" Type="http://schemas.openxmlformats.org/officeDocument/2006/relationships/slideLayout" Target="../slideLayouts/slideLayout4.xml"/><Relationship Id="rId4" Type="http://schemas.openxmlformats.org/officeDocument/2006/relationships/image" Target="../media/image109.jpeg"/></Relationships>
</file>

<file path=ppt/slides/_rels/slide73.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73.xml"/><Relationship Id="rId1" Type="http://schemas.openxmlformats.org/officeDocument/2006/relationships/slideLayout" Target="../slideLayouts/slideLayout2.xml"/><Relationship Id="rId4" Type="http://schemas.openxmlformats.org/officeDocument/2006/relationships/image" Target="../media/image111.jpeg"/></Relationships>
</file>

<file path=ppt/slides/_rels/slide74.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75.xml"/><Relationship Id="rId1" Type="http://schemas.openxmlformats.org/officeDocument/2006/relationships/slideLayout" Target="../slideLayouts/slideLayout14.xml"/><Relationship Id="rId5" Type="http://schemas.openxmlformats.org/officeDocument/2006/relationships/image" Target="../media/image115.jpeg"/><Relationship Id="rId4" Type="http://schemas.openxmlformats.org/officeDocument/2006/relationships/image" Target="../media/image114.jpeg"/></Relationships>
</file>

<file path=ppt/slides/_rels/slide76.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76.xml"/><Relationship Id="rId1" Type="http://schemas.openxmlformats.org/officeDocument/2006/relationships/slideLayout" Target="../slideLayouts/slideLayout4.xml"/><Relationship Id="rId6" Type="http://schemas.openxmlformats.org/officeDocument/2006/relationships/image" Target="../media/image118.jpeg"/><Relationship Id="rId5" Type="http://schemas.openxmlformats.org/officeDocument/2006/relationships/image" Target="../media/image117.jpeg"/><Relationship Id="rId4" Type="http://schemas.microsoft.com/office/2007/relationships/hdphoto" Target="../media/hdphoto3.wdp"/></Relationships>
</file>

<file path=ppt/slides/_rels/slide77.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77.xml"/><Relationship Id="rId1" Type="http://schemas.openxmlformats.org/officeDocument/2006/relationships/slideLayout" Target="../slideLayouts/slideLayout4.xml"/><Relationship Id="rId5" Type="http://schemas.microsoft.com/office/2007/relationships/hdphoto" Target="../media/hdphoto4.wdp"/><Relationship Id="rId4" Type="http://schemas.openxmlformats.org/officeDocument/2006/relationships/image" Target="../media/image120.png"/></Relationships>
</file>

<file path=ppt/slides/_rels/slide78.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78.xml"/><Relationship Id="rId1" Type="http://schemas.openxmlformats.org/officeDocument/2006/relationships/slideLayout" Target="../slideLayouts/slideLayout2.xml"/><Relationship Id="rId4" Type="http://schemas.openxmlformats.org/officeDocument/2006/relationships/image" Target="../media/image122.jpeg"/></Relationships>
</file>

<file path=ppt/slides/_rels/slide79.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79.xml"/><Relationship Id="rId1" Type="http://schemas.openxmlformats.org/officeDocument/2006/relationships/slideLayout" Target="../slideLayouts/slideLayout6.xml"/><Relationship Id="rId5" Type="http://schemas.openxmlformats.org/officeDocument/2006/relationships/image" Target="../media/image125.jpeg"/><Relationship Id="rId4" Type="http://schemas.openxmlformats.org/officeDocument/2006/relationships/image" Target="../media/image124.jpeg"/></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3" Type="http://schemas.openxmlformats.org/officeDocument/2006/relationships/image" Target="../media/image126.jp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81.xml"/><Relationship Id="rId1" Type="http://schemas.openxmlformats.org/officeDocument/2006/relationships/slideLayout" Target="../slideLayouts/slideLayout2.xml"/><Relationship Id="rId5" Type="http://schemas.openxmlformats.org/officeDocument/2006/relationships/image" Target="../media/image129.jpeg"/><Relationship Id="rId4" Type="http://schemas.openxmlformats.org/officeDocument/2006/relationships/image" Target="../media/image128.jpeg"/></Relationships>
</file>

<file path=ppt/slides/_rels/slide82.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82.xml"/><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83.xml"/><Relationship Id="rId1" Type="http://schemas.openxmlformats.org/officeDocument/2006/relationships/slideLayout" Target="../slideLayouts/slideLayout4.xml"/><Relationship Id="rId4" Type="http://schemas.openxmlformats.org/officeDocument/2006/relationships/image" Target="../media/image132.jpeg"/></Relationships>
</file>

<file path=ppt/slides/_rels/slide84.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84.xml"/><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87.xml"/><Relationship Id="rId1" Type="http://schemas.openxmlformats.org/officeDocument/2006/relationships/slideLayout" Target="../slideLayouts/slideLayout2.xml"/><Relationship Id="rId4" Type="http://schemas.openxmlformats.org/officeDocument/2006/relationships/image" Target="../media/image137.jpg"/></Relationships>
</file>

<file path=ppt/slides/_rels/slide88.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88.xml"/><Relationship Id="rId1" Type="http://schemas.openxmlformats.org/officeDocument/2006/relationships/slideLayout" Target="../slideLayouts/slideLayout2.xml"/><Relationship Id="rId4" Type="http://schemas.openxmlformats.org/officeDocument/2006/relationships/image" Target="../media/image139.jpeg"/></Relationships>
</file>

<file path=ppt/slides/_rels/slide89.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89.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1.jpeg"/></Relationships>
</file>

<file path=ppt/slides/_rels/slide90.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90.xml"/><Relationship Id="rId1" Type="http://schemas.openxmlformats.org/officeDocument/2006/relationships/slideLayout" Target="../slideLayouts/slideLayout4.xml"/><Relationship Id="rId5" Type="http://schemas.openxmlformats.org/officeDocument/2006/relationships/image" Target="../media/image143.jpeg"/><Relationship Id="rId4" Type="http://schemas.openxmlformats.org/officeDocument/2006/relationships/image" Target="../media/image142.png"/></Relationships>
</file>

<file path=ppt/slides/_rels/slide91.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91.xml"/><Relationship Id="rId1" Type="http://schemas.openxmlformats.org/officeDocument/2006/relationships/slideLayout" Target="../slideLayouts/slideLayout6.xml"/><Relationship Id="rId4" Type="http://schemas.openxmlformats.org/officeDocument/2006/relationships/image" Target="../media/image145.jpeg"/></Relationships>
</file>

<file path=ppt/slides/_rels/slide92.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93.xml"/><Relationship Id="rId1" Type="http://schemas.openxmlformats.org/officeDocument/2006/relationships/slideLayout" Target="../slideLayouts/slideLayout7.xml"/><Relationship Id="rId4" Type="http://schemas.openxmlformats.org/officeDocument/2006/relationships/image" Target="../media/image148.jpeg"/></Relationships>
</file>

<file path=ppt/slides/_rels/slide94.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95.xml"/><Relationship Id="rId1" Type="http://schemas.openxmlformats.org/officeDocument/2006/relationships/slideLayout" Target="../slideLayouts/slideLayout4.xml"/><Relationship Id="rId4" Type="http://schemas.openxmlformats.org/officeDocument/2006/relationships/image" Target="../media/image151.jpeg"/></Relationships>
</file>

<file path=ppt/slides/_rels/slide96.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96.xml"/><Relationship Id="rId1" Type="http://schemas.openxmlformats.org/officeDocument/2006/relationships/slideLayout" Target="../slideLayouts/slideLayout4.xml"/><Relationship Id="rId4" Type="http://schemas.openxmlformats.org/officeDocument/2006/relationships/image" Target="../media/image153.jpeg"/></Relationships>
</file>

<file path=ppt/slides/_rels/slide97.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99.xml"/><Relationship Id="rId1" Type="http://schemas.openxmlformats.org/officeDocument/2006/relationships/slideLayout" Target="../slideLayouts/slideLayout4.xml"/><Relationship Id="rId4" Type="http://schemas.openxmlformats.org/officeDocument/2006/relationships/image" Target="../media/image15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4" descr="An aerial view of Copps Island off Norwalk  CT">
            <a:extLst>
              <a:ext uri="{FF2B5EF4-FFF2-40B4-BE49-F238E27FC236}">
                <a16:creationId xmlns:a16="http://schemas.microsoft.com/office/drawing/2014/main" id="{18D94C0A-590E-4272-AA9E-EAFBA37A86E4}"/>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b="-400"/>
          <a:stretch/>
        </p:blipFill>
        <p:spPr bwMode="auto">
          <a:xfrm>
            <a:off x="-5993" y="-49913"/>
            <a:ext cx="9149993" cy="6885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2">
            <a:extLst>
              <a:ext uri="{FF2B5EF4-FFF2-40B4-BE49-F238E27FC236}">
                <a16:creationId xmlns:a16="http://schemas.microsoft.com/office/drawing/2014/main" id="{E7BB2C14-33FE-49ED-9983-9E45ADF5257F}"/>
              </a:ext>
            </a:extLst>
          </p:cNvPr>
          <p:cNvSpPr>
            <a:spLocks noGrp="1" noChangeArrowheads="1"/>
          </p:cNvSpPr>
          <p:nvPr>
            <p:ph type="ctrTitle"/>
          </p:nvPr>
        </p:nvSpPr>
        <p:spPr>
          <a:xfrm>
            <a:off x="152403" y="4132609"/>
            <a:ext cx="3777773" cy="1371600"/>
          </a:xfrm>
        </p:spPr>
        <p:txBody>
          <a:bodyPr/>
          <a:lstStyle/>
          <a:p>
            <a:pPr algn="l" eaLnBrk="1" hangingPunct="1">
              <a:lnSpc>
                <a:spcPts val="6200"/>
              </a:lnSpc>
            </a:pPr>
            <a:r>
              <a:rPr lang="en-US" altLang="en-US" sz="6000" dirty="0">
                <a:solidFill>
                  <a:schemeClr val="bg1">
                    <a:lumMod val="95000"/>
                  </a:schemeClr>
                </a:solidFill>
                <a:latin typeface="Bodoni MT" panose="02070603080606020203" pitchFamily="18" charset="0"/>
                <a:ea typeface="Tahoma" panose="020B0604030504040204" pitchFamily="34" charset="0"/>
                <a:cs typeface="Tahoma" panose="020B0604030504040204" pitchFamily="34" charset="0"/>
              </a:rPr>
              <a:t>Living Treasures:</a:t>
            </a:r>
          </a:p>
        </p:txBody>
      </p:sp>
      <p:sp>
        <p:nvSpPr>
          <p:cNvPr id="2052" name="Rectangle 3">
            <a:extLst>
              <a:ext uri="{FF2B5EF4-FFF2-40B4-BE49-F238E27FC236}">
                <a16:creationId xmlns:a16="http://schemas.microsoft.com/office/drawing/2014/main" id="{49741B29-9686-4D3B-9C52-33BED8FF3B0B}"/>
              </a:ext>
            </a:extLst>
          </p:cNvPr>
          <p:cNvSpPr>
            <a:spLocks noGrp="1" noChangeArrowheads="1"/>
          </p:cNvSpPr>
          <p:nvPr>
            <p:ph type="subTitle" idx="1"/>
          </p:nvPr>
        </p:nvSpPr>
        <p:spPr>
          <a:xfrm>
            <a:off x="853971" y="5676266"/>
            <a:ext cx="4343400" cy="880379"/>
          </a:xfrm>
        </p:spPr>
        <p:txBody>
          <a:bodyPr/>
          <a:lstStyle/>
          <a:p>
            <a:pPr algn="r" eaLnBrk="1" hangingPunct="1">
              <a:lnSpc>
                <a:spcPct val="90000"/>
              </a:lnSpc>
            </a:pPr>
            <a:r>
              <a:rPr lang="en-US" altLang="en-US" sz="3000" dirty="0">
                <a:solidFill>
                  <a:schemeClr val="bg1">
                    <a:lumMod val="95000"/>
                  </a:schemeClr>
                </a:solidFill>
                <a:latin typeface="Bodoni MT" panose="02070603080606020203" pitchFamily="18" charset="0"/>
                <a:ea typeface="Tahoma" panose="020B0604030504040204" pitchFamily="34" charset="0"/>
                <a:cs typeface="Tahoma" panose="020B0604030504040204" pitchFamily="34" charset="0"/>
              </a:rPr>
              <a:t>The Plants and Animals of Long Island Sound</a:t>
            </a:r>
          </a:p>
        </p:txBody>
      </p:sp>
      <p:sp>
        <p:nvSpPr>
          <p:cNvPr id="2053" name="Text Box 5">
            <a:extLst>
              <a:ext uri="{FF2B5EF4-FFF2-40B4-BE49-F238E27FC236}">
                <a16:creationId xmlns:a16="http://schemas.microsoft.com/office/drawing/2014/main" id="{A7364103-97C4-4F18-947A-13E5B3732F84}"/>
              </a:ext>
            </a:extLst>
          </p:cNvPr>
          <p:cNvSpPr txBox="1">
            <a:spLocks noChangeArrowheads="1"/>
          </p:cNvSpPr>
          <p:nvPr/>
        </p:nvSpPr>
        <p:spPr bwMode="auto">
          <a:xfrm>
            <a:off x="-68667" y="6579046"/>
            <a:ext cx="418346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1100" i="1" dirty="0">
                <a:solidFill>
                  <a:schemeClr val="bg1">
                    <a:lumMod val="95000"/>
                  </a:schemeClr>
                </a:solidFill>
                <a:latin typeface="Verdana" panose="020B0604030504040204" pitchFamily="34" charset="0"/>
                <a:ea typeface="Verdana" panose="020B0604030504040204" pitchFamily="34" charset="0"/>
                <a:cs typeface="Tahoma" panose="020B0604030504040204" pitchFamily="34" charset="0"/>
              </a:rPr>
              <a:t>Nancy Balcom, Connecticut Sea Grant; updated 2021</a:t>
            </a:r>
          </a:p>
        </p:txBody>
      </p:sp>
      <p:grpSp>
        <p:nvGrpSpPr>
          <p:cNvPr id="8" name="Group 7">
            <a:extLst>
              <a:ext uri="{FF2B5EF4-FFF2-40B4-BE49-F238E27FC236}">
                <a16:creationId xmlns:a16="http://schemas.microsoft.com/office/drawing/2014/main" id="{9DF85726-B79C-4147-912A-982AB0299E02}"/>
              </a:ext>
            </a:extLst>
          </p:cNvPr>
          <p:cNvGrpSpPr/>
          <p:nvPr/>
        </p:nvGrpSpPr>
        <p:grpSpPr>
          <a:xfrm>
            <a:off x="5704637" y="5706130"/>
            <a:ext cx="3252582" cy="948819"/>
            <a:chOff x="5704637" y="5706130"/>
            <a:chExt cx="3252582" cy="948819"/>
          </a:xfrm>
        </p:grpSpPr>
        <p:pic>
          <p:nvPicPr>
            <p:cNvPr id="3" name="Picture 2" descr="Logo for Long Island Sound Study">
              <a:extLst>
                <a:ext uri="{FF2B5EF4-FFF2-40B4-BE49-F238E27FC236}">
                  <a16:creationId xmlns:a16="http://schemas.microsoft.com/office/drawing/2014/main" id="{95E6B76E-8D61-4798-8DD5-37504BFE199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001000" y="5706130"/>
              <a:ext cx="956219" cy="923270"/>
            </a:xfrm>
            <a:prstGeom prst="rect">
              <a:avLst/>
            </a:prstGeom>
          </p:spPr>
        </p:pic>
        <p:pic>
          <p:nvPicPr>
            <p:cNvPr id="5" name="Picture 4" descr="Logo for Connecticut Sea Grant">
              <a:extLst>
                <a:ext uri="{FF2B5EF4-FFF2-40B4-BE49-F238E27FC236}">
                  <a16:creationId xmlns:a16="http://schemas.microsoft.com/office/drawing/2014/main" id="{F0E16461-E721-4220-A74A-785193E64D5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644640" y="5715677"/>
              <a:ext cx="1280160" cy="916595"/>
            </a:xfrm>
            <a:prstGeom prst="rect">
              <a:avLst/>
            </a:prstGeom>
          </p:spPr>
        </p:pic>
        <p:pic>
          <p:nvPicPr>
            <p:cNvPr id="7" name="Picture 6" descr="Logo for the National Oceanic and Atmospheric Administration or NOAA">
              <a:extLst>
                <a:ext uri="{FF2B5EF4-FFF2-40B4-BE49-F238E27FC236}">
                  <a16:creationId xmlns:a16="http://schemas.microsoft.com/office/drawing/2014/main" id="{9F2B9D13-52B8-4171-A22C-AB3E82E0038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704637" y="5715677"/>
              <a:ext cx="848563" cy="939272"/>
            </a:xfrm>
            <a:prstGeom prst="rect">
              <a:avLst/>
            </a:prstGeom>
          </p:spPr>
        </p:pic>
      </p:grpSp>
      <p:sp>
        <p:nvSpPr>
          <p:cNvPr id="10" name="TextBox 9">
            <a:extLst>
              <a:ext uri="{FF2B5EF4-FFF2-40B4-BE49-F238E27FC236}">
                <a16:creationId xmlns:a16="http://schemas.microsoft.com/office/drawing/2014/main" id="{F850B69F-8F77-AB48-92F1-F4726E73372E}"/>
              </a:ext>
            </a:extLst>
          </p:cNvPr>
          <p:cNvSpPr txBox="1"/>
          <p:nvPr/>
        </p:nvSpPr>
        <p:spPr>
          <a:xfrm>
            <a:off x="6799848" y="71839"/>
            <a:ext cx="2249904" cy="292388"/>
          </a:xfrm>
          <a:prstGeom prst="rect">
            <a:avLst/>
          </a:prstGeom>
          <a:noFill/>
        </p:spPr>
        <p:txBody>
          <a:bodyPr wrap="square" rtlCol="0">
            <a:spAutoFit/>
          </a:bodyPr>
          <a:lstStyle/>
          <a:p>
            <a:pPr algn="r"/>
            <a:r>
              <a:rPr lang="en-US" altLang="en-US" sz="650" dirty="0">
                <a:cs typeface="Arial" panose="020B0604020202020204" pitchFamily="34" charset="0"/>
              </a:rPr>
              <a:t>Photo: </a:t>
            </a:r>
            <a:r>
              <a:rPr lang="en-US" altLang="en-US" sz="650" dirty="0" err="1">
                <a:cs typeface="Arial" panose="020B0604020202020204" pitchFamily="34" charset="0"/>
              </a:rPr>
              <a:t>Copps</a:t>
            </a:r>
            <a:r>
              <a:rPr lang="en-US" altLang="en-US" sz="650" dirty="0">
                <a:cs typeface="Arial" panose="020B0604020202020204" pitchFamily="34" charset="0"/>
              </a:rPr>
              <a:t> Island, Norwalk; 2003 Connecticut Coastal Oblique Photos; </a:t>
            </a:r>
            <a:r>
              <a:rPr lang="en-US" altLang="en-US" sz="650" dirty="0" err="1">
                <a:cs typeface="Arial" panose="020B0604020202020204" pitchFamily="34" charset="0"/>
              </a:rPr>
              <a:t>www.lisrc.uconn.edu</a:t>
            </a:r>
            <a:endParaRPr lang="en-US" altLang="en-US" sz="650" dirty="0">
              <a:cs typeface="Arial" panose="020B060402020202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3">
            <a:extLst>
              <a:ext uri="{FF2B5EF4-FFF2-40B4-BE49-F238E27FC236}">
                <a16:creationId xmlns:a16="http://schemas.microsoft.com/office/drawing/2014/main" id="{93DBA994-0954-4080-B9A8-61ACDD4FFCC1}"/>
              </a:ext>
            </a:extLst>
          </p:cNvPr>
          <p:cNvSpPr>
            <a:spLocks noGrp="1" noChangeArrowheads="1"/>
          </p:cNvSpPr>
          <p:nvPr>
            <p:ph type="body" sz="half" idx="2"/>
          </p:nvPr>
        </p:nvSpPr>
        <p:spPr>
          <a:xfrm>
            <a:off x="4191000" y="228600"/>
            <a:ext cx="4343400" cy="4419600"/>
          </a:xfrm>
        </p:spPr>
        <p:txBody>
          <a:bodyPr/>
          <a:lstStyle/>
          <a:p>
            <a:pPr eaLnBrk="1" hangingPunct="1">
              <a:lnSpc>
                <a:spcPct val="90000"/>
              </a:lnSpc>
              <a:spcAft>
                <a:spcPts val="1200"/>
              </a:spcAft>
            </a:pPr>
            <a:r>
              <a:rPr lang="en-US" altLang="en-US" sz="2800" dirty="0">
                <a:solidFill>
                  <a:schemeClr val="bg1">
                    <a:lumMod val="95000"/>
                  </a:schemeClr>
                </a:solidFill>
                <a:latin typeface="Bell MT" panose="02020503060305020303" pitchFamily="18" charset="0"/>
              </a:rPr>
              <a:t>Salt marshes have distinct zones of vegetation determined by elevation</a:t>
            </a:r>
          </a:p>
          <a:p>
            <a:pPr eaLnBrk="1" hangingPunct="1">
              <a:lnSpc>
                <a:spcPct val="90000"/>
              </a:lnSpc>
              <a:spcAft>
                <a:spcPts val="1200"/>
              </a:spcAft>
            </a:pPr>
            <a:r>
              <a:rPr lang="en-US" altLang="en-US" sz="2800" dirty="0">
                <a:solidFill>
                  <a:schemeClr val="bg1">
                    <a:lumMod val="95000"/>
                  </a:schemeClr>
                </a:solidFill>
                <a:latin typeface="Bell MT" panose="02020503060305020303" pitchFamily="18" charset="0"/>
              </a:rPr>
              <a:t>Tall saltmarsh cordgrass grows  along the water’s edge in the low marsh, which is regularly flooded by the tides; this grass tolerates changing water level, salt concentration, and temperature</a:t>
            </a:r>
          </a:p>
        </p:txBody>
      </p:sp>
      <p:pic>
        <p:nvPicPr>
          <p:cNvPr id="7" name="Online Image Placeholder 6" descr="A picture containing saltmarsh cordgrass along the water's edge&#10;&#10;">
            <a:extLst>
              <a:ext uri="{FF2B5EF4-FFF2-40B4-BE49-F238E27FC236}">
                <a16:creationId xmlns:a16="http://schemas.microsoft.com/office/drawing/2014/main" id="{78BB2769-351C-4548-9861-DF3C837CD3D0}"/>
              </a:ext>
            </a:extLst>
          </p:cNvPr>
          <p:cNvPicPr>
            <a:picLocks noGrp="1" noChangeAspect="1"/>
          </p:cNvPicPr>
          <p:nvPr>
            <p:ph type="clipArt" sz="half" idx="1"/>
          </p:nvPr>
        </p:nvPicPr>
        <p:blipFill>
          <a:blip r:embed="rId3" cstate="screen">
            <a:extLst>
              <a:ext uri="{28A0092B-C50C-407E-A947-70E740481C1C}">
                <a14:useLocalDpi xmlns:a14="http://schemas.microsoft.com/office/drawing/2010/main"/>
              </a:ext>
            </a:extLst>
          </a:blip>
          <a:stretch>
            <a:fillRect/>
          </a:stretch>
        </p:blipFill>
        <p:spPr>
          <a:xfrm>
            <a:off x="381000" y="381000"/>
            <a:ext cx="3429000" cy="4572000"/>
          </a:xfrm>
          <a:prstGeom prst="rect">
            <a:avLst/>
          </a:prstGeom>
          <a:ln w="6350">
            <a:solidFill>
              <a:schemeClr val="bg1"/>
            </a:solidFill>
          </a:ln>
          <a:effectLst>
            <a:outerShdw blurRad="292100" dist="139700" dir="2700000" algn="tl" rotWithShape="0">
              <a:srgbClr val="333333">
                <a:alpha val="65000"/>
              </a:srgbClr>
            </a:outerShdw>
          </a:effectLst>
        </p:spPr>
      </p:pic>
      <p:pic>
        <p:nvPicPr>
          <p:cNvPr id="11" name="Picture 10" descr="A picture containing the seed head of the saltmarsh cordgrass&#10;">
            <a:extLst>
              <a:ext uri="{FF2B5EF4-FFF2-40B4-BE49-F238E27FC236}">
                <a16:creationId xmlns:a16="http://schemas.microsoft.com/office/drawing/2014/main" id="{C7822D15-F238-4715-961A-C8F013A6098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81000" y="5105400"/>
            <a:ext cx="6242304" cy="1645908"/>
          </a:xfrm>
          <a:prstGeom prst="rect">
            <a:avLst/>
          </a:prstGeom>
          <a:ln w="6350">
            <a:solidFill>
              <a:schemeClr val="bg1"/>
            </a:solidFill>
          </a:ln>
          <a:effectLst>
            <a:outerShdw blurRad="292100" dist="139700" dir="2700000" algn="tl" rotWithShape="0">
              <a:srgbClr val="333333">
                <a:alpha val="65000"/>
              </a:srgbClr>
            </a:outerShdw>
          </a:effectLst>
        </p:spPr>
      </p:pic>
      <p:sp>
        <p:nvSpPr>
          <p:cNvPr id="5" name="TextBox 4">
            <a:extLst>
              <a:ext uri="{FF2B5EF4-FFF2-40B4-BE49-F238E27FC236}">
                <a16:creationId xmlns:a16="http://schemas.microsoft.com/office/drawing/2014/main" id="{54D401B4-E404-4B47-93EB-DE093CD9690B}"/>
              </a:ext>
            </a:extLst>
          </p:cNvPr>
          <p:cNvSpPr txBox="1"/>
          <p:nvPr/>
        </p:nvSpPr>
        <p:spPr>
          <a:xfrm>
            <a:off x="381000" y="5117812"/>
            <a:ext cx="2124456" cy="292388"/>
          </a:xfrm>
          <a:prstGeom prst="rect">
            <a:avLst/>
          </a:prstGeom>
          <a:noFill/>
        </p:spPr>
        <p:txBody>
          <a:bodyPr wrap="square" rtlCol="0" anchor="b">
            <a:spAutoFit/>
          </a:bodyPr>
          <a:lstStyle/>
          <a:p>
            <a:r>
              <a:rPr lang="en-US" altLang="en-US" sz="650" dirty="0">
                <a:cs typeface="Arial" panose="020B0604020202020204" pitchFamily="34" charset="0"/>
              </a:rPr>
              <a:t>Photo: Saltmarsh cordgrass, </a:t>
            </a:r>
            <a:r>
              <a:rPr lang="en-US" altLang="en-US" sz="650" i="1" dirty="0">
                <a:cs typeface="Arial" panose="020B0604020202020204" pitchFamily="34" charset="0"/>
              </a:rPr>
              <a:t>Spartina alterniflora</a:t>
            </a:r>
            <a:r>
              <a:rPr lang="en-US" altLang="en-US" sz="650" dirty="0">
                <a:cs typeface="Arial" panose="020B0604020202020204" pitchFamily="34" charset="0"/>
              </a:rPr>
              <a:t>, and seed head; courtesy of Nancy </a:t>
            </a:r>
            <a:r>
              <a:rPr lang="en-US" altLang="en-US" sz="650" dirty="0" err="1">
                <a:cs typeface="Arial" panose="020B0604020202020204" pitchFamily="34" charset="0"/>
              </a:rPr>
              <a:t>Balcom</a:t>
            </a:r>
            <a:endParaRPr lang="en-US" altLang="en-US" sz="650" dirty="0">
              <a:cs typeface="Arial" panose="020B0604020202020204" pitchFamily="34" charset="0"/>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5">
            <a:extLst>
              <a:ext uri="{FF2B5EF4-FFF2-40B4-BE49-F238E27FC236}">
                <a16:creationId xmlns:a16="http://schemas.microsoft.com/office/drawing/2014/main" id="{64EEF06B-CB4F-4234-886B-3A8DED982D97}"/>
              </a:ext>
            </a:extLst>
          </p:cNvPr>
          <p:cNvSpPr>
            <a:spLocks noGrp="1" noChangeArrowheads="1"/>
          </p:cNvSpPr>
          <p:nvPr>
            <p:ph type="title"/>
          </p:nvPr>
        </p:nvSpPr>
        <p:spPr>
          <a:xfrm>
            <a:off x="480060" y="5576887"/>
            <a:ext cx="8183880" cy="823913"/>
          </a:xfrm>
        </p:spPr>
        <p:txBody>
          <a:bodyPr vert="horz" lIns="91440" tIns="45720" rIns="91440" bIns="45720" rtlCol="0" anchor="ctr">
            <a:normAutofit fontScale="90000"/>
          </a:bodyPr>
          <a:lstStyle/>
          <a:p>
            <a:pPr algn="l" eaLnBrk="1" hangingPunct="1">
              <a:lnSpc>
                <a:spcPct val="90000"/>
              </a:lnSpc>
            </a:pPr>
            <a:r>
              <a:rPr lang="en-US" altLang="en-US" sz="2800" kern="1200" dirty="0">
                <a:solidFill>
                  <a:schemeClr val="tx1">
                    <a:lumMod val="95000"/>
                  </a:schemeClr>
                </a:solidFill>
                <a:latin typeface="Bell MT" panose="02020503060305020303" pitchFamily="18" charset="0"/>
              </a:rPr>
              <a:t>Sea ravens and their relatives, sculpins, have large spiny heads and wide mouths; sea ravens possess fleshy tabs on their heads and ragged dorsal fins; they inhabit rocky or hard bottoms where they eat both invertebrates and finfish</a:t>
            </a:r>
            <a:br>
              <a:rPr lang="en-US" altLang="en-US" sz="1300" kern="1200" dirty="0">
                <a:solidFill>
                  <a:schemeClr val="tx1"/>
                </a:solidFill>
                <a:latin typeface="+mj-lt"/>
              </a:rPr>
            </a:br>
            <a:endParaRPr lang="en-US" altLang="en-US" sz="1300" kern="1200" dirty="0">
              <a:solidFill>
                <a:schemeClr val="tx1"/>
              </a:solidFill>
              <a:latin typeface="+mj-lt"/>
            </a:endParaRPr>
          </a:p>
        </p:txBody>
      </p:sp>
      <p:pic>
        <p:nvPicPr>
          <p:cNvPr id="97283" name="Picture 8" descr="A picture containing a fish called a sea raven; it has a large mouth and lives near the bottom">
            <a:extLst>
              <a:ext uri="{FF2B5EF4-FFF2-40B4-BE49-F238E27FC236}">
                <a16:creationId xmlns:a16="http://schemas.microsoft.com/office/drawing/2014/main" id="{AC9D95EF-3184-4EDB-A3CF-F7932CBB6186}"/>
              </a:ext>
            </a:extLst>
          </p:cNvPr>
          <p:cNvPicPr>
            <a:picLocks noGrp="1" noChangeAspect="1" noChangeArrowheads="1"/>
          </p:cNvPicPr>
          <p:nvPr>
            <p:ph idx="1"/>
          </p:nvPr>
        </p:nvPicPr>
        <p:blipFill rotWithShape="1">
          <a:blip r:embed="rId3" cstate="screen">
            <a:extLst>
              <a:ext uri="{28A0092B-C50C-407E-A947-70E740481C1C}">
                <a14:useLocalDpi xmlns:a14="http://schemas.microsoft.com/office/drawing/2010/main"/>
              </a:ext>
            </a:extLst>
          </a:blip>
          <a:srcRect/>
          <a:stretch/>
        </p:blipFill>
        <p:spPr>
          <a:xfrm>
            <a:off x="480060" y="228600"/>
            <a:ext cx="8183880" cy="4836795"/>
          </a:xfrm>
          <a:prstGeom prst="rect">
            <a:avLst/>
          </a:prstGeom>
          <a:noFill/>
          <a:ln w="6350">
            <a:solidFill>
              <a:schemeClr val="tx1"/>
            </a:solidFill>
            <a:miter lim="800000"/>
          </a:ln>
        </p:spPr>
      </p:pic>
      <p:sp>
        <p:nvSpPr>
          <p:cNvPr id="4" name="TextBox 3">
            <a:extLst>
              <a:ext uri="{FF2B5EF4-FFF2-40B4-BE49-F238E27FC236}">
                <a16:creationId xmlns:a16="http://schemas.microsoft.com/office/drawing/2014/main" id="{C1868A59-98D0-A041-8F7A-21153DBC0D58}"/>
              </a:ext>
            </a:extLst>
          </p:cNvPr>
          <p:cNvSpPr txBox="1"/>
          <p:nvPr/>
        </p:nvSpPr>
        <p:spPr>
          <a:xfrm>
            <a:off x="5562600" y="4800600"/>
            <a:ext cx="3048000" cy="192360"/>
          </a:xfrm>
          <a:prstGeom prst="rect">
            <a:avLst/>
          </a:prstGeom>
          <a:noFill/>
        </p:spPr>
        <p:txBody>
          <a:bodyPr wrap="square" rtlCol="0" anchor="b">
            <a:spAutoFit/>
          </a:bodyPr>
          <a:lstStyle/>
          <a:p>
            <a:pPr algn="r"/>
            <a:r>
              <a:rPr lang="en-US" altLang="en-US" sz="650" dirty="0">
                <a:cs typeface="Arial" panose="020B0604020202020204" pitchFamily="34" charset="0"/>
              </a:rPr>
              <a:t>Photo: Sea raven, </a:t>
            </a:r>
            <a:r>
              <a:rPr lang="en-US" altLang="en-US" sz="650" i="1" dirty="0" err="1">
                <a:cs typeface="Arial" panose="020B0604020202020204" pitchFamily="34" charset="0"/>
              </a:rPr>
              <a:t>Hemitripterus</a:t>
            </a:r>
            <a:r>
              <a:rPr lang="en-US" altLang="en-US" sz="650" i="1" dirty="0">
                <a:cs typeface="Arial" panose="020B0604020202020204" pitchFamily="34" charset="0"/>
              </a:rPr>
              <a:t> americanus</a:t>
            </a:r>
            <a:r>
              <a:rPr lang="en-US" altLang="en-US" sz="650" dirty="0">
                <a:cs typeface="Arial" panose="020B0604020202020204" pitchFamily="34" charset="0"/>
              </a:rPr>
              <a:t>; courtesy of Robert </a:t>
            </a:r>
            <a:r>
              <a:rPr lang="en-US" altLang="en-US" sz="650" dirty="0" err="1">
                <a:cs typeface="Arial" panose="020B0604020202020204" pitchFamily="34" charset="0"/>
              </a:rPr>
              <a:t>DeGoursey</a:t>
            </a:r>
            <a:endParaRPr lang="en-US" altLang="en-US" sz="650" dirty="0">
              <a:cs typeface="Arial" panose="020B0604020202020204" pitchFamily="34" charset="0"/>
            </a:endParaRPr>
          </a:p>
        </p:txBody>
      </p:sp>
    </p:spTree>
  </p:cSld>
  <p:clrMapOvr>
    <a:overrideClrMapping bg1="dk1" tx1="lt1" bg2="dk2" tx2="lt2" accent1="accent1" accent2="accent2" accent3="accent3" accent4="accent4" accent5="accent5" accent6="accent6" hlink="hlink" folHlink="folHlink"/>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5">
            <a:extLst>
              <a:ext uri="{FF2B5EF4-FFF2-40B4-BE49-F238E27FC236}">
                <a16:creationId xmlns:a16="http://schemas.microsoft.com/office/drawing/2014/main" id="{38FC03EC-18F1-45F4-B95B-082FA25D6772}"/>
              </a:ext>
            </a:extLst>
          </p:cNvPr>
          <p:cNvSpPr>
            <a:spLocks noGrp="1" noChangeArrowheads="1"/>
          </p:cNvSpPr>
          <p:nvPr>
            <p:ph type="title"/>
          </p:nvPr>
        </p:nvSpPr>
        <p:spPr>
          <a:xfrm>
            <a:off x="457200" y="274638"/>
            <a:ext cx="8382000" cy="1706563"/>
          </a:xfrm>
        </p:spPr>
        <p:txBody>
          <a:bodyPr/>
          <a:lstStyle/>
          <a:p>
            <a:pPr algn="l" eaLnBrk="1" hangingPunct="1"/>
            <a:r>
              <a:rPr lang="en-US" altLang="en-US" sz="2800" dirty="0">
                <a:solidFill>
                  <a:schemeClr val="bg1">
                    <a:lumMod val="95000"/>
                  </a:schemeClr>
                </a:solidFill>
                <a:latin typeface="Bell MT" panose="02020503060305020303" pitchFamily="18" charset="0"/>
              </a:rPr>
              <a:t>Winter flounder are year-round residents of Long Island Sound; “right-eyed” flatfish, they swim along the bottom feeding on soft-bodied animals in the sediments</a:t>
            </a:r>
          </a:p>
        </p:txBody>
      </p:sp>
      <p:pic>
        <p:nvPicPr>
          <p:cNvPr id="4" name="Picture 3" descr="A picture containing a flatfish called a winter flounder, which lives near the bottom&#10;&#10;&#10;">
            <a:extLst>
              <a:ext uri="{FF2B5EF4-FFF2-40B4-BE49-F238E27FC236}">
                <a16:creationId xmlns:a16="http://schemas.microsoft.com/office/drawing/2014/main" id="{CA6B99E1-A5D5-49F6-A33E-348B97D1B789}"/>
              </a:ext>
            </a:extLst>
          </p:cNvPr>
          <p:cNvPicPr>
            <a:picLocks noChangeAspect="1"/>
          </p:cNvPicPr>
          <p:nvPr/>
        </p:nvPicPr>
        <p:blipFill>
          <a:blip r:embed="rId3" cstate="screen">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a:ext>
            </a:extLst>
          </a:blip>
          <a:stretch>
            <a:fillRect/>
          </a:stretch>
        </p:blipFill>
        <p:spPr>
          <a:xfrm>
            <a:off x="868680" y="1981200"/>
            <a:ext cx="7406640" cy="4507992"/>
          </a:xfrm>
          <a:prstGeom prst="rect">
            <a:avLst/>
          </a:prstGeom>
          <a:ln w="6350">
            <a:solidFill>
              <a:schemeClr val="bg1"/>
            </a:solidFill>
          </a:ln>
        </p:spPr>
      </p:pic>
      <p:sp>
        <p:nvSpPr>
          <p:cNvPr id="5" name="TextBox 4">
            <a:extLst>
              <a:ext uri="{FF2B5EF4-FFF2-40B4-BE49-F238E27FC236}">
                <a16:creationId xmlns:a16="http://schemas.microsoft.com/office/drawing/2014/main" id="{59E1D4F7-95C3-244E-B02C-BC5D310289C1}"/>
              </a:ext>
            </a:extLst>
          </p:cNvPr>
          <p:cNvSpPr txBox="1"/>
          <p:nvPr/>
        </p:nvSpPr>
        <p:spPr>
          <a:xfrm>
            <a:off x="5227320" y="6248400"/>
            <a:ext cx="3048000" cy="192360"/>
          </a:xfrm>
          <a:prstGeom prst="rect">
            <a:avLst/>
          </a:prstGeom>
          <a:noFill/>
        </p:spPr>
        <p:txBody>
          <a:bodyPr wrap="square" rtlCol="0" anchor="b">
            <a:spAutoFit/>
          </a:bodyPr>
          <a:lstStyle/>
          <a:p>
            <a:pPr algn="r"/>
            <a:r>
              <a:rPr lang="en-US" altLang="en-US" sz="650" dirty="0">
                <a:solidFill>
                  <a:schemeClr val="bg1"/>
                </a:solidFill>
                <a:cs typeface="Arial" panose="020B0604020202020204" pitchFamily="34" charset="0"/>
              </a:rPr>
              <a:t>Photo: Winter flounder, </a:t>
            </a:r>
            <a:r>
              <a:rPr lang="en-US" altLang="en-US" sz="650" i="1" dirty="0">
                <a:solidFill>
                  <a:schemeClr val="bg1"/>
                </a:solidFill>
                <a:cs typeface="Arial" panose="020B0604020202020204" pitchFamily="34" charset="0"/>
              </a:rPr>
              <a:t>Pleuronectes americanus</a:t>
            </a:r>
            <a:r>
              <a:rPr lang="en-US" altLang="en-US" sz="650" dirty="0">
                <a:solidFill>
                  <a:schemeClr val="bg1"/>
                </a:solidFill>
                <a:cs typeface="Arial" panose="020B0604020202020204" pitchFamily="34" charset="0"/>
              </a:rPr>
              <a:t>; courtesy of Robert </a:t>
            </a:r>
            <a:r>
              <a:rPr lang="en-US" altLang="en-US" sz="650" dirty="0" err="1">
                <a:solidFill>
                  <a:schemeClr val="bg1"/>
                </a:solidFill>
                <a:cs typeface="Arial" panose="020B0604020202020204" pitchFamily="34" charset="0"/>
              </a:rPr>
              <a:t>Bachand</a:t>
            </a:r>
            <a:endParaRPr lang="en-US" altLang="en-US" sz="650" dirty="0">
              <a:solidFill>
                <a:schemeClr val="bg1"/>
              </a:solidFill>
              <a:cs typeface="Arial" panose="020B0604020202020204" pitchFamily="34" charset="0"/>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5">
            <a:extLst>
              <a:ext uri="{FF2B5EF4-FFF2-40B4-BE49-F238E27FC236}">
                <a16:creationId xmlns:a16="http://schemas.microsoft.com/office/drawing/2014/main" id="{0E8AB307-819F-482D-B216-8FFA10BB2EB3}"/>
              </a:ext>
            </a:extLst>
          </p:cNvPr>
          <p:cNvSpPr>
            <a:spLocks noGrp="1" noChangeArrowheads="1"/>
          </p:cNvSpPr>
          <p:nvPr>
            <p:ph type="title"/>
          </p:nvPr>
        </p:nvSpPr>
        <p:spPr>
          <a:xfrm>
            <a:off x="457200" y="4724400"/>
            <a:ext cx="8305800" cy="1766891"/>
          </a:xfrm>
        </p:spPr>
        <p:txBody>
          <a:bodyPr/>
          <a:lstStyle/>
          <a:p>
            <a:pPr algn="l" eaLnBrk="1" hangingPunct="1"/>
            <a:r>
              <a:rPr lang="en-US" altLang="en-US" sz="2800" dirty="0">
                <a:solidFill>
                  <a:schemeClr val="bg1">
                    <a:lumMod val="95000"/>
                  </a:schemeClr>
                </a:solidFill>
                <a:latin typeface="Bell MT" panose="02020503060305020303" pitchFamily="18" charset="0"/>
              </a:rPr>
              <a:t>Windowpane, or sand dabs, are also year-round flatfish residents of the Sound; “left-eyed” flatfish, they have larger mouths than winter flounder, and will leave the bottom to ingest swimming prey</a:t>
            </a:r>
            <a:br>
              <a:rPr lang="en-US" altLang="en-US" sz="2800" dirty="0">
                <a:solidFill>
                  <a:schemeClr val="tx1"/>
                </a:solidFill>
              </a:rPr>
            </a:br>
            <a:endParaRPr lang="en-US" altLang="en-US" sz="2800" dirty="0">
              <a:solidFill>
                <a:schemeClr val="tx1"/>
              </a:solidFill>
            </a:endParaRPr>
          </a:p>
        </p:txBody>
      </p:sp>
      <p:pic>
        <p:nvPicPr>
          <p:cNvPr id="95235" name="Picture 4" descr="A picture of a flatfish on the sea bottom called a windowpane or sand dab; flatfish  have the ability to change colors to match the sediments for camouflage">
            <a:extLst>
              <a:ext uri="{FF2B5EF4-FFF2-40B4-BE49-F238E27FC236}">
                <a16:creationId xmlns:a16="http://schemas.microsoft.com/office/drawing/2014/main" id="{35B5D466-0E53-4E64-884F-07E09A756192}"/>
              </a:ext>
            </a:extLst>
          </p:cNvPr>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rot="5400000">
            <a:off x="2574131" y="-897730"/>
            <a:ext cx="3995739" cy="6248400"/>
          </a:xfrm>
          <a:noFill/>
          <a:ln w="6350">
            <a:solidFill>
              <a:schemeClr val="bg1"/>
            </a:solidFill>
          </a:ln>
        </p:spPr>
      </p:pic>
      <p:sp>
        <p:nvSpPr>
          <p:cNvPr id="4" name="TextBox 3">
            <a:extLst>
              <a:ext uri="{FF2B5EF4-FFF2-40B4-BE49-F238E27FC236}">
                <a16:creationId xmlns:a16="http://schemas.microsoft.com/office/drawing/2014/main" id="{64EED5EA-92F4-2F41-B712-429C2830437D}"/>
              </a:ext>
            </a:extLst>
          </p:cNvPr>
          <p:cNvSpPr txBox="1"/>
          <p:nvPr/>
        </p:nvSpPr>
        <p:spPr>
          <a:xfrm>
            <a:off x="1447799" y="238693"/>
            <a:ext cx="1447801" cy="392415"/>
          </a:xfrm>
          <a:prstGeom prst="rect">
            <a:avLst/>
          </a:prstGeom>
          <a:noFill/>
        </p:spPr>
        <p:txBody>
          <a:bodyPr wrap="square" rtlCol="0" anchor="b">
            <a:spAutoFit/>
          </a:bodyPr>
          <a:lstStyle/>
          <a:p>
            <a:r>
              <a:rPr lang="en-US" altLang="en-US" sz="650" dirty="0">
                <a:solidFill>
                  <a:schemeClr val="bg1"/>
                </a:solidFill>
                <a:cs typeface="Arial" panose="020B0604020202020204" pitchFamily="34" charset="0"/>
              </a:rPr>
              <a:t>Photo: Windowpane flounder, </a:t>
            </a:r>
            <a:r>
              <a:rPr lang="en-US" altLang="en-US" sz="650" i="1" dirty="0">
                <a:solidFill>
                  <a:schemeClr val="bg1"/>
                </a:solidFill>
                <a:cs typeface="Arial" panose="020B0604020202020204" pitchFamily="34" charset="0"/>
              </a:rPr>
              <a:t>Scophthalmus </a:t>
            </a:r>
            <a:r>
              <a:rPr lang="en-US" altLang="en-US" sz="650" i="1" dirty="0" err="1">
                <a:solidFill>
                  <a:schemeClr val="bg1"/>
                </a:solidFill>
                <a:cs typeface="Arial" panose="020B0604020202020204" pitchFamily="34" charset="0"/>
              </a:rPr>
              <a:t>aquosus</a:t>
            </a:r>
            <a:r>
              <a:rPr lang="en-US" altLang="en-US" sz="650" dirty="0">
                <a:solidFill>
                  <a:schemeClr val="bg1"/>
                </a:solidFill>
                <a:cs typeface="Arial" panose="020B0604020202020204" pitchFamily="34" charset="0"/>
              </a:rPr>
              <a:t>; courtesy of Peter Auster Robert </a:t>
            </a:r>
            <a:r>
              <a:rPr lang="en-US" altLang="en-US" sz="650" dirty="0" err="1">
                <a:solidFill>
                  <a:schemeClr val="bg1"/>
                </a:solidFill>
                <a:cs typeface="Arial" panose="020B0604020202020204" pitchFamily="34" charset="0"/>
              </a:rPr>
              <a:t>DeGoursey</a:t>
            </a:r>
            <a:endParaRPr lang="en-US" altLang="en-US" sz="650" dirty="0">
              <a:solidFill>
                <a:schemeClr val="bg1"/>
              </a:solidFill>
              <a:cs typeface="Arial" panose="020B0604020202020204" pitchFamily="34" charset="0"/>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picture of a flatfish called summer flounder, blending in with the sandy sea bottom">
            <a:extLst>
              <a:ext uri="{FF2B5EF4-FFF2-40B4-BE49-F238E27FC236}">
                <a16:creationId xmlns:a16="http://schemas.microsoft.com/office/drawing/2014/main" id="{96502438-86FC-4F43-AAD2-6828B5F9F8B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08312" y="658402"/>
            <a:ext cx="5144414" cy="5314127"/>
          </a:xfrm>
          <a:prstGeom prst="rect">
            <a:avLst/>
          </a:prstGeom>
          <a:ln w="6350">
            <a:solidFill>
              <a:schemeClr val="bg1"/>
            </a:solidFill>
          </a:ln>
        </p:spPr>
      </p:pic>
      <p:sp>
        <p:nvSpPr>
          <p:cNvPr id="4" name="TextBox 3">
            <a:extLst>
              <a:ext uri="{FF2B5EF4-FFF2-40B4-BE49-F238E27FC236}">
                <a16:creationId xmlns:a16="http://schemas.microsoft.com/office/drawing/2014/main" id="{A900BBF4-DC45-42A2-AE95-E5DB5FD4B0EB}"/>
              </a:ext>
            </a:extLst>
          </p:cNvPr>
          <p:cNvSpPr txBox="1"/>
          <p:nvPr/>
        </p:nvSpPr>
        <p:spPr>
          <a:xfrm>
            <a:off x="228600" y="533400"/>
            <a:ext cx="3154166" cy="6124754"/>
          </a:xfrm>
          <a:prstGeom prst="rect">
            <a:avLst/>
          </a:prstGeom>
          <a:noFill/>
        </p:spPr>
        <p:txBody>
          <a:bodyPr wrap="square" rtlCol="0">
            <a:spAutoFit/>
          </a:bodyPr>
          <a:lstStyle/>
          <a:p>
            <a:r>
              <a:rPr lang="en-US" sz="2800" dirty="0">
                <a:solidFill>
                  <a:schemeClr val="bg1">
                    <a:lumMod val="95000"/>
                  </a:schemeClr>
                </a:solidFill>
                <a:latin typeface="Bell MT" panose="02020503060305020303" pitchFamily="18" charset="0"/>
              </a:rPr>
              <a:t>Like all flatfish, “left-eyed” summer flounder </a:t>
            </a:r>
            <a:r>
              <a:rPr lang="en-US" altLang="en-US" sz="2800" dirty="0">
                <a:solidFill>
                  <a:schemeClr val="bg1">
                    <a:lumMod val="95000"/>
                  </a:schemeClr>
                </a:solidFill>
                <a:latin typeface="Bell MT" panose="02020503060305020303" pitchFamily="18" charset="0"/>
              </a:rPr>
              <a:t>have a chameleon-like ability to change their color to blend in with the surrounding sediments, an adaptation that serves them well against most predators</a:t>
            </a:r>
          </a:p>
          <a:p>
            <a:endParaRPr lang="en-US" sz="2800" dirty="0">
              <a:solidFill>
                <a:schemeClr val="bg1"/>
              </a:solidFill>
              <a:latin typeface="Bell MT" panose="02020503060305020303" pitchFamily="18" charset="0"/>
            </a:endParaRPr>
          </a:p>
        </p:txBody>
      </p:sp>
      <p:sp>
        <p:nvSpPr>
          <p:cNvPr id="5" name="TextBox 4">
            <a:extLst>
              <a:ext uri="{FF2B5EF4-FFF2-40B4-BE49-F238E27FC236}">
                <a16:creationId xmlns:a16="http://schemas.microsoft.com/office/drawing/2014/main" id="{E65B76DF-6637-CA4E-859A-08124BB851FC}"/>
              </a:ext>
            </a:extLst>
          </p:cNvPr>
          <p:cNvSpPr txBox="1"/>
          <p:nvPr/>
        </p:nvSpPr>
        <p:spPr>
          <a:xfrm>
            <a:off x="3608312" y="5642243"/>
            <a:ext cx="2030488" cy="292388"/>
          </a:xfrm>
          <a:prstGeom prst="rect">
            <a:avLst/>
          </a:prstGeom>
          <a:noFill/>
        </p:spPr>
        <p:txBody>
          <a:bodyPr wrap="square" rtlCol="0" anchor="b">
            <a:spAutoFit/>
          </a:bodyPr>
          <a:lstStyle/>
          <a:p>
            <a:r>
              <a:rPr lang="en-US" altLang="en-US" sz="650" dirty="0">
                <a:solidFill>
                  <a:schemeClr val="bg1"/>
                </a:solidFill>
                <a:cs typeface="Arial" panose="020B0604020202020204" pitchFamily="34" charset="0"/>
              </a:rPr>
              <a:t>Photo: Summer flounder, </a:t>
            </a:r>
            <a:r>
              <a:rPr lang="en-US" altLang="en-US" sz="650" i="1" dirty="0" err="1">
                <a:solidFill>
                  <a:schemeClr val="bg1"/>
                </a:solidFill>
                <a:cs typeface="Arial" panose="020B0604020202020204" pitchFamily="34" charset="0"/>
              </a:rPr>
              <a:t>Paralichthys</a:t>
            </a:r>
            <a:r>
              <a:rPr lang="en-US" altLang="en-US" sz="650" i="1" dirty="0">
                <a:solidFill>
                  <a:schemeClr val="bg1"/>
                </a:solidFill>
                <a:cs typeface="Arial" panose="020B0604020202020204" pitchFamily="34" charset="0"/>
              </a:rPr>
              <a:t> </a:t>
            </a:r>
            <a:r>
              <a:rPr lang="en-US" altLang="en-US" sz="650" i="1" dirty="0" err="1">
                <a:solidFill>
                  <a:schemeClr val="bg1"/>
                </a:solidFill>
                <a:cs typeface="Arial" panose="020B0604020202020204" pitchFamily="34" charset="0"/>
              </a:rPr>
              <a:t>dentatus</a:t>
            </a:r>
            <a:r>
              <a:rPr lang="en-US" altLang="en-US" sz="650" dirty="0">
                <a:solidFill>
                  <a:schemeClr val="bg1"/>
                </a:solidFill>
                <a:cs typeface="Arial" panose="020B0604020202020204" pitchFamily="34" charset="0"/>
              </a:rPr>
              <a:t>; courtesy of Robert </a:t>
            </a:r>
            <a:r>
              <a:rPr lang="en-US" altLang="en-US" sz="650" dirty="0" err="1">
                <a:solidFill>
                  <a:schemeClr val="bg1"/>
                </a:solidFill>
                <a:cs typeface="Arial" panose="020B0604020202020204" pitchFamily="34" charset="0"/>
              </a:rPr>
              <a:t>Bachand</a:t>
            </a:r>
            <a:endParaRPr lang="en-US" altLang="en-US" sz="650" dirty="0">
              <a:solidFill>
                <a:schemeClr val="bg1"/>
              </a:solidFill>
              <a:cs typeface="Arial" panose="020B0604020202020204" pitchFamily="34" charset="0"/>
            </a:endParaRPr>
          </a:p>
        </p:txBody>
      </p:sp>
    </p:spTree>
    <p:extLst>
      <p:ext uri="{BB962C8B-B14F-4D97-AF65-F5344CB8AC3E}">
        <p14:creationId xmlns:p14="http://schemas.microsoft.com/office/powerpoint/2010/main" val="334671531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2B9DDEF-014C-4DF6-8171-6DD4848E5A44}"/>
              </a:ext>
            </a:extLst>
          </p:cNvPr>
          <p:cNvSpPr>
            <a:spLocks noGrp="1"/>
          </p:cNvSpPr>
          <p:nvPr>
            <p:ph type="title"/>
          </p:nvPr>
        </p:nvSpPr>
        <p:spPr>
          <a:xfrm>
            <a:off x="538773" y="5000951"/>
            <a:ext cx="8074057" cy="1207269"/>
          </a:xfrm>
        </p:spPr>
        <p:txBody>
          <a:bodyPr vert="horz" lIns="91440" tIns="45720" rIns="91440" bIns="45720" rtlCol="0" anchor="b">
            <a:noAutofit/>
          </a:bodyPr>
          <a:lstStyle/>
          <a:p>
            <a:pPr algn="l" eaLnBrk="1" hangingPunct="1">
              <a:lnSpc>
                <a:spcPct val="90000"/>
              </a:lnSpc>
            </a:pPr>
            <a:r>
              <a:rPr lang="en-US" sz="2800" kern="1200" dirty="0">
                <a:solidFill>
                  <a:schemeClr val="tx1">
                    <a:lumMod val="95000"/>
                  </a:schemeClr>
                </a:solidFill>
                <a:latin typeface="Bell MT" panose="02020503060305020303" pitchFamily="18" charset="0"/>
              </a:rPr>
              <a:t>A black sea bass (left) and a scup or porgy (right) feed and shelter among the boulders; scup migrate to the Sound from their wintering grounds in Delaware Bay and Chesapeake Bay</a:t>
            </a:r>
          </a:p>
        </p:txBody>
      </p:sp>
      <p:pic>
        <p:nvPicPr>
          <p:cNvPr id="3" name="Picture 2" descr="A picture of a fish called a black seabass near a boulder on the bottom of Long Island Sound">
            <a:extLst>
              <a:ext uri="{FF2B5EF4-FFF2-40B4-BE49-F238E27FC236}">
                <a16:creationId xmlns:a16="http://schemas.microsoft.com/office/drawing/2014/main" id="{FAE57357-C5B1-479E-9C2F-4185C0A3776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38773" y="321733"/>
            <a:ext cx="3499165" cy="3984262"/>
          </a:xfrm>
          <a:prstGeom prst="rect">
            <a:avLst/>
          </a:prstGeom>
          <a:ln w="6350">
            <a:solidFill>
              <a:schemeClr val="tx1"/>
            </a:solidFill>
          </a:ln>
        </p:spPr>
      </p:pic>
      <p:cxnSp>
        <p:nvCxnSpPr>
          <p:cNvPr id="21" name="Straight Connector 20">
            <a:extLst>
              <a:ext uri="{FF2B5EF4-FFF2-40B4-BE49-F238E27FC236}">
                <a16:creationId xmlns:a16="http://schemas.microsoft.com/office/drawing/2014/main" id="{3D83F26F-C55B-4A92-9AFF-4894D14E27C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72000" y="1253414"/>
            <a:ext cx="0" cy="2120900"/>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6" name="Picture 5" descr="An underwater picture of a fish called a scup or porgy swimming along the bottom">
            <a:extLst>
              <a:ext uri="{FF2B5EF4-FFF2-40B4-BE49-F238E27FC236}">
                <a16:creationId xmlns:a16="http://schemas.microsoft.com/office/drawing/2014/main" id="{EA07FB9A-C263-44C9-9DB6-39C15D5C9BE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73473" y="321735"/>
            <a:ext cx="3964337" cy="3984259"/>
          </a:xfrm>
          <a:prstGeom prst="rect">
            <a:avLst/>
          </a:prstGeom>
          <a:ln w="6350">
            <a:solidFill>
              <a:schemeClr val="tx1"/>
            </a:solidFill>
          </a:ln>
        </p:spPr>
      </p:pic>
      <p:sp>
        <p:nvSpPr>
          <p:cNvPr id="7" name="TextBox 6">
            <a:extLst>
              <a:ext uri="{FF2B5EF4-FFF2-40B4-BE49-F238E27FC236}">
                <a16:creationId xmlns:a16="http://schemas.microsoft.com/office/drawing/2014/main" id="{9F345A09-786D-6640-A619-32CC68363233}"/>
              </a:ext>
            </a:extLst>
          </p:cNvPr>
          <p:cNvSpPr txBox="1"/>
          <p:nvPr/>
        </p:nvSpPr>
        <p:spPr>
          <a:xfrm>
            <a:off x="5943600" y="3904435"/>
            <a:ext cx="2895600" cy="392415"/>
          </a:xfrm>
          <a:prstGeom prst="rect">
            <a:avLst/>
          </a:prstGeom>
          <a:noFill/>
        </p:spPr>
        <p:txBody>
          <a:bodyPr wrap="square" rtlCol="0" anchor="b">
            <a:spAutoFit/>
          </a:bodyPr>
          <a:lstStyle/>
          <a:p>
            <a:pPr algn="r"/>
            <a:r>
              <a:rPr lang="en-US" altLang="en-US" sz="650" dirty="0">
                <a:cs typeface="Arial" panose="020B0604020202020204" pitchFamily="34" charset="0"/>
              </a:rPr>
              <a:t>Photo: (left) Black sea bass, </a:t>
            </a:r>
            <a:r>
              <a:rPr lang="en-US" altLang="en-US" sz="650" i="1" dirty="0" err="1">
                <a:cs typeface="Arial" panose="020B0604020202020204" pitchFamily="34" charset="0"/>
              </a:rPr>
              <a:t>Centropristis</a:t>
            </a:r>
            <a:r>
              <a:rPr lang="en-US" altLang="en-US" sz="650" i="1" dirty="0">
                <a:cs typeface="Arial" panose="020B0604020202020204" pitchFamily="34" charset="0"/>
              </a:rPr>
              <a:t> striata</a:t>
            </a:r>
            <a:r>
              <a:rPr lang="en-US" altLang="en-US" sz="650" dirty="0">
                <a:cs typeface="Arial" panose="020B0604020202020204" pitchFamily="34" charset="0"/>
              </a:rPr>
              <a:t>, and (right) scup, </a:t>
            </a:r>
            <a:r>
              <a:rPr lang="en-US" altLang="en-US" sz="650" i="1" dirty="0">
                <a:cs typeface="Arial" panose="020B0604020202020204" pitchFamily="34" charset="0"/>
              </a:rPr>
              <a:t>Stenotomus chrysops</a:t>
            </a:r>
            <a:r>
              <a:rPr lang="en-US" altLang="en-US" sz="650" dirty="0">
                <a:cs typeface="Arial" panose="020B0604020202020204" pitchFamily="34" charset="0"/>
              </a:rPr>
              <a:t>; courtesy of Ivar Babb and </a:t>
            </a:r>
            <a:r>
              <a:rPr lang="en-US" altLang="en-US" sz="650" dirty="0" err="1">
                <a:cs typeface="Arial" panose="020B0604020202020204" pitchFamily="34" charset="0"/>
              </a:rPr>
              <a:t>LISMaRC</a:t>
            </a:r>
            <a:r>
              <a:rPr lang="en-US" altLang="en-US" sz="650" dirty="0">
                <a:cs typeface="Arial" panose="020B0604020202020204" pitchFamily="34" charset="0"/>
              </a:rPr>
              <a:t> Science Team (UConn/U New Haven/USGS), Long Island Sound Study, CT-DEEP</a:t>
            </a:r>
          </a:p>
        </p:txBody>
      </p:sp>
    </p:spTree>
    <p:extLst>
      <p:ext uri="{BB962C8B-B14F-4D97-AF65-F5344CB8AC3E}">
        <p14:creationId xmlns:p14="http://schemas.microsoft.com/office/powerpoint/2010/main" val="3891404744"/>
      </p:ext>
    </p:extLst>
  </p:cSld>
  <p:clrMapOvr>
    <a:overrideClrMapping bg1="dk1" tx1="lt1" bg2="dk2" tx2="lt2" accent1="accent1" accent2="accent2" accent3="accent3" accent4="accent4" accent5="accent5" accent6="accent6" hlink="hlink" folHlink="folHlink"/>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22FFD-AB19-403B-BF06-6B2AF4DC0999}"/>
              </a:ext>
            </a:extLst>
          </p:cNvPr>
          <p:cNvSpPr>
            <a:spLocks noGrp="1"/>
          </p:cNvSpPr>
          <p:nvPr>
            <p:ph type="title"/>
          </p:nvPr>
        </p:nvSpPr>
        <p:spPr>
          <a:xfrm>
            <a:off x="838200" y="5029200"/>
            <a:ext cx="7344156" cy="1143000"/>
          </a:xfrm>
        </p:spPr>
        <p:txBody>
          <a:bodyPr/>
          <a:lstStyle/>
          <a:p>
            <a:pPr algn="l"/>
            <a:r>
              <a:rPr lang="en-US" sz="2800" dirty="0">
                <a:solidFill>
                  <a:schemeClr val="bg1">
                    <a:lumMod val="95000"/>
                  </a:schemeClr>
                </a:solidFill>
                <a:latin typeface="Bell MT" panose="02020503060305020303" pitchFamily="18" charset="0"/>
              </a:rPr>
              <a:t>Cunner also like to hang around rocks and boulders; the warming climate has enabled this finfish species to expand its range north into Long Island Sound </a:t>
            </a:r>
          </a:p>
        </p:txBody>
      </p:sp>
      <p:pic>
        <p:nvPicPr>
          <p:cNvPr id="4" name="Picture 3" descr="A picture of a fish known as a cunner; this fish likes to live near rocks and boulders">
            <a:extLst>
              <a:ext uri="{FF2B5EF4-FFF2-40B4-BE49-F238E27FC236}">
                <a16:creationId xmlns:a16="http://schemas.microsoft.com/office/drawing/2014/main" id="{BDD29927-9C68-44C1-931D-1AC85164D3B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61644" y="249809"/>
            <a:ext cx="7344156" cy="4325226"/>
          </a:xfrm>
          <a:prstGeom prst="rect">
            <a:avLst/>
          </a:prstGeom>
          <a:ln w="6350">
            <a:solidFill>
              <a:schemeClr val="bg1"/>
            </a:solidFill>
          </a:ln>
        </p:spPr>
      </p:pic>
      <p:sp>
        <p:nvSpPr>
          <p:cNvPr id="5" name="TextBox 4">
            <a:extLst>
              <a:ext uri="{FF2B5EF4-FFF2-40B4-BE49-F238E27FC236}">
                <a16:creationId xmlns:a16="http://schemas.microsoft.com/office/drawing/2014/main" id="{1D8767F6-D5BD-384A-9A66-33ECEEE2A4B5}"/>
              </a:ext>
            </a:extLst>
          </p:cNvPr>
          <p:cNvSpPr txBox="1"/>
          <p:nvPr/>
        </p:nvSpPr>
        <p:spPr>
          <a:xfrm>
            <a:off x="964692" y="4343400"/>
            <a:ext cx="2895600" cy="192360"/>
          </a:xfrm>
          <a:prstGeom prst="rect">
            <a:avLst/>
          </a:prstGeom>
          <a:noFill/>
        </p:spPr>
        <p:txBody>
          <a:bodyPr wrap="square" rtlCol="0" anchor="b">
            <a:spAutoFit/>
          </a:bodyPr>
          <a:lstStyle/>
          <a:p>
            <a:r>
              <a:rPr lang="en-US" altLang="en-US" sz="650" dirty="0">
                <a:solidFill>
                  <a:schemeClr val="bg1"/>
                </a:solidFill>
                <a:cs typeface="Arial" panose="020B0604020202020204" pitchFamily="34" charset="0"/>
              </a:rPr>
              <a:t>Photo: Cunner, </a:t>
            </a:r>
            <a:r>
              <a:rPr lang="en-US" altLang="en-US" sz="650" i="1" dirty="0" err="1">
                <a:solidFill>
                  <a:schemeClr val="bg1"/>
                </a:solidFill>
                <a:cs typeface="Arial" panose="020B0604020202020204" pitchFamily="34" charset="0"/>
              </a:rPr>
              <a:t>Tautogolabrus</a:t>
            </a:r>
            <a:r>
              <a:rPr lang="en-US" altLang="en-US" sz="650" i="1" dirty="0">
                <a:solidFill>
                  <a:schemeClr val="bg1"/>
                </a:solidFill>
                <a:cs typeface="Arial" panose="020B0604020202020204" pitchFamily="34" charset="0"/>
              </a:rPr>
              <a:t> </a:t>
            </a:r>
            <a:r>
              <a:rPr lang="en-US" altLang="en-US" sz="650" i="1" dirty="0" err="1">
                <a:solidFill>
                  <a:schemeClr val="bg1"/>
                </a:solidFill>
                <a:cs typeface="Arial" panose="020B0604020202020204" pitchFamily="34" charset="0"/>
              </a:rPr>
              <a:t>adspersus</a:t>
            </a:r>
            <a:r>
              <a:rPr lang="en-US" altLang="en-US" sz="650" dirty="0">
                <a:solidFill>
                  <a:schemeClr val="bg1"/>
                </a:solidFill>
                <a:cs typeface="Arial" panose="020B0604020202020204" pitchFamily="34" charset="0"/>
              </a:rPr>
              <a:t>, courtesy of Robert </a:t>
            </a:r>
            <a:r>
              <a:rPr lang="en-US" altLang="en-US" sz="650" dirty="0" err="1">
                <a:solidFill>
                  <a:schemeClr val="bg1"/>
                </a:solidFill>
                <a:cs typeface="Arial" panose="020B0604020202020204" pitchFamily="34" charset="0"/>
              </a:rPr>
              <a:t>Bachand</a:t>
            </a:r>
            <a:endParaRPr lang="en-US" altLang="en-US" sz="650" dirty="0">
              <a:solidFill>
                <a:schemeClr val="bg1"/>
              </a:solidFill>
              <a:cs typeface="Arial" panose="020B0604020202020204" pitchFamily="34" charset="0"/>
            </a:endParaRPr>
          </a:p>
        </p:txBody>
      </p:sp>
    </p:spTree>
    <p:extLst>
      <p:ext uri="{BB962C8B-B14F-4D97-AF65-F5344CB8AC3E}">
        <p14:creationId xmlns:p14="http://schemas.microsoft.com/office/powerpoint/2010/main" val="200039640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of the surface of a body of water with waves&#10;&#10;">
            <a:extLst>
              <a:ext uri="{FF2B5EF4-FFF2-40B4-BE49-F238E27FC236}">
                <a16:creationId xmlns:a16="http://schemas.microsoft.com/office/drawing/2014/main" id="{05F668CE-3E11-4016-85A9-92FC1E385CE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
          <a:stretch/>
        </p:blipFill>
        <p:spPr>
          <a:xfrm>
            <a:off x="0" y="10"/>
            <a:ext cx="9143999" cy="6857990"/>
          </a:xfrm>
          <a:prstGeom prst="rect">
            <a:avLst/>
          </a:prstGeom>
        </p:spPr>
      </p:pic>
      <p:sp>
        <p:nvSpPr>
          <p:cNvPr id="136" name="Rectangle 135">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827" name="Rectangle 2">
            <a:extLst>
              <a:ext uri="{FF2B5EF4-FFF2-40B4-BE49-F238E27FC236}">
                <a16:creationId xmlns:a16="http://schemas.microsoft.com/office/drawing/2014/main" id="{614F3516-B201-4E94-91B4-5ED6EE34FC8F}"/>
              </a:ext>
            </a:extLst>
          </p:cNvPr>
          <p:cNvSpPr>
            <a:spLocks noGrp="1" noChangeArrowheads="1"/>
          </p:cNvSpPr>
          <p:nvPr>
            <p:ph type="title"/>
          </p:nvPr>
        </p:nvSpPr>
        <p:spPr>
          <a:xfrm>
            <a:off x="392906" y="5317240"/>
            <a:ext cx="8408194" cy="744836"/>
          </a:xfrm>
        </p:spPr>
        <p:txBody>
          <a:bodyPr vert="horz" lIns="91440" tIns="45720" rIns="91440" bIns="45720" rtlCol="0" anchor="ctr">
            <a:normAutofit/>
          </a:bodyPr>
          <a:lstStyle/>
          <a:p>
            <a:pPr eaLnBrk="1" hangingPunct="1">
              <a:lnSpc>
                <a:spcPct val="90000"/>
              </a:lnSpc>
            </a:pPr>
            <a:r>
              <a:rPr lang="en-US" altLang="en-US" kern="1200" dirty="0">
                <a:solidFill>
                  <a:schemeClr val="tx1">
                    <a:lumMod val="85000"/>
                    <a:lumOff val="15000"/>
                  </a:schemeClr>
                </a:solidFill>
              </a:rPr>
              <a:t>Open Water: Drifters and Swimmers</a:t>
            </a:r>
          </a:p>
        </p:txBody>
      </p:sp>
      <p:cxnSp>
        <p:nvCxnSpPr>
          <p:cNvPr id="138" name="Straight Connector 137">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EBBC4A0F-E856-7945-B003-6E647B03A7E1}"/>
              </a:ext>
            </a:extLst>
          </p:cNvPr>
          <p:cNvSpPr txBox="1"/>
          <p:nvPr/>
        </p:nvSpPr>
        <p:spPr>
          <a:xfrm>
            <a:off x="6224015" y="6589440"/>
            <a:ext cx="2895600" cy="192360"/>
          </a:xfrm>
          <a:prstGeom prst="rect">
            <a:avLst/>
          </a:prstGeom>
          <a:noFill/>
        </p:spPr>
        <p:txBody>
          <a:bodyPr wrap="square" rtlCol="0" anchor="b">
            <a:spAutoFit/>
          </a:bodyPr>
          <a:lstStyle/>
          <a:p>
            <a:pPr algn="r"/>
            <a:r>
              <a:rPr lang="en-US" altLang="en-US" sz="650" dirty="0">
                <a:solidFill>
                  <a:schemeClr val="bg1"/>
                </a:solidFill>
                <a:cs typeface="Arial" panose="020B0604020202020204" pitchFamily="34" charset="0"/>
              </a:rPr>
              <a:t>Photo: courtesy of Nancy </a:t>
            </a:r>
            <a:r>
              <a:rPr lang="en-US" altLang="en-US" sz="650" dirty="0" err="1">
                <a:solidFill>
                  <a:schemeClr val="bg1"/>
                </a:solidFill>
                <a:cs typeface="Arial" panose="020B0604020202020204" pitchFamily="34" charset="0"/>
              </a:rPr>
              <a:t>Balcom</a:t>
            </a:r>
            <a:endParaRPr lang="en-US" altLang="en-US" sz="650" dirty="0">
              <a:solidFill>
                <a:schemeClr val="bg1"/>
              </a:solidFill>
              <a:cs typeface="Arial" panose="020B0604020202020204" pitchFamily="34" charset="0"/>
            </a:endParaRPr>
          </a:p>
        </p:txBody>
      </p:sp>
    </p:spTree>
    <p:extLst>
      <p:ext uri="{BB962C8B-B14F-4D97-AF65-F5344CB8AC3E}">
        <p14:creationId xmlns:p14="http://schemas.microsoft.com/office/powerpoint/2010/main" val="101673345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a:extLst>
              <a:ext uri="{FF2B5EF4-FFF2-40B4-BE49-F238E27FC236}">
                <a16:creationId xmlns:a16="http://schemas.microsoft.com/office/drawing/2014/main" id="{89FE2A90-B58F-4D3A-A7B5-03C7D4007BAF}"/>
              </a:ext>
            </a:extLst>
          </p:cNvPr>
          <p:cNvSpPr>
            <a:spLocks noGrp="1" noChangeArrowheads="1"/>
          </p:cNvSpPr>
          <p:nvPr>
            <p:ph type="title"/>
          </p:nvPr>
        </p:nvSpPr>
        <p:spPr>
          <a:xfrm>
            <a:off x="381000" y="5334000"/>
            <a:ext cx="8458199" cy="1357313"/>
          </a:xfrm>
        </p:spPr>
        <p:txBody>
          <a:bodyPr vert="horz" lIns="91440" tIns="45720" rIns="91440" bIns="45720" rtlCol="0" anchor="ctr">
            <a:noAutofit/>
          </a:bodyPr>
          <a:lstStyle/>
          <a:p>
            <a:pPr algn="l" eaLnBrk="1" hangingPunct="1">
              <a:lnSpc>
                <a:spcPct val="90000"/>
              </a:lnSpc>
            </a:pPr>
            <a:r>
              <a:rPr lang="en-US" altLang="en-US" sz="2800" kern="1200" dirty="0">
                <a:solidFill>
                  <a:schemeClr val="tx1">
                    <a:lumMod val="95000"/>
                  </a:schemeClr>
                </a:solidFill>
                <a:latin typeface="Bell MT" panose="02020503060305020303" pitchFamily="18" charset="0"/>
              </a:rPr>
              <a:t>The water column, or pelagic zone, of Long Island Sound is home to finfish and other interesting organisms, such as squid, jellyfish, and marine mammals</a:t>
            </a:r>
          </a:p>
        </p:txBody>
      </p:sp>
      <p:pic>
        <p:nvPicPr>
          <p:cNvPr id="7" name="Picture 6" descr="A picture of a body of water with boats  under a sunny sky with big clouds&#10;&#10;">
            <a:extLst>
              <a:ext uri="{FF2B5EF4-FFF2-40B4-BE49-F238E27FC236}">
                <a16:creationId xmlns:a16="http://schemas.microsoft.com/office/drawing/2014/main" id="{64FBBEE9-6DAC-4955-880A-20E517224E4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11530" y="304800"/>
            <a:ext cx="7520940" cy="4836795"/>
          </a:xfrm>
          <a:prstGeom prst="rect">
            <a:avLst/>
          </a:prstGeom>
          <a:ln w="6350">
            <a:solidFill>
              <a:schemeClr val="tx1"/>
            </a:solidFill>
            <a:miter lim="800000"/>
          </a:ln>
        </p:spPr>
      </p:pic>
      <p:sp>
        <p:nvSpPr>
          <p:cNvPr id="4" name="TextBox 3">
            <a:extLst>
              <a:ext uri="{FF2B5EF4-FFF2-40B4-BE49-F238E27FC236}">
                <a16:creationId xmlns:a16="http://schemas.microsoft.com/office/drawing/2014/main" id="{210052A0-D656-0B49-8DDA-18D85B1F6ED6}"/>
              </a:ext>
            </a:extLst>
          </p:cNvPr>
          <p:cNvSpPr txBox="1"/>
          <p:nvPr/>
        </p:nvSpPr>
        <p:spPr>
          <a:xfrm>
            <a:off x="5410200" y="341040"/>
            <a:ext cx="2895600" cy="192360"/>
          </a:xfrm>
          <a:prstGeom prst="rect">
            <a:avLst/>
          </a:prstGeom>
          <a:noFill/>
        </p:spPr>
        <p:txBody>
          <a:bodyPr wrap="square" rtlCol="0" anchor="b">
            <a:spAutoFit/>
          </a:bodyPr>
          <a:lstStyle/>
          <a:p>
            <a:pPr algn="r"/>
            <a:r>
              <a:rPr lang="en-US" altLang="en-US" sz="650" dirty="0">
                <a:cs typeface="Arial" panose="020B0604020202020204" pitchFamily="34" charset="0"/>
              </a:rPr>
              <a:t>Photo: Open water; courtesy of Nancy </a:t>
            </a:r>
            <a:r>
              <a:rPr lang="en-US" altLang="en-US" sz="650" dirty="0" err="1">
                <a:cs typeface="Arial" panose="020B0604020202020204" pitchFamily="34" charset="0"/>
              </a:rPr>
              <a:t>Balcom</a:t>
            </a:r>
            <a:endParaRPr lang="en-US" altLang="en-US" sz="650" dirty="0">
              <a:cs typeface="Arial" panose="020B0604020202020204" pitchFamily="34" charset="0"/>
            </a:endParaRPr>
          </a:p>
        </p:txBody>
      </p:sp>
    </p:spTree>
  </p:cSld>
  <p:clrMapOvr>
    <a:overrideClrMapping bg1="dk1" tx1="lt1" bg2="dk2" tx2="lt2" accent1="accent1" accent2="accent2" accent3="accent3" accent4="accent4" accent5="accent5" accent6="accent6" hlink="hlink" folHlink="folHlink"/>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10">
            <a:extLst>
              <a:ext uri="{FF2B5EF4-FFF2-40B4-BE49-F238E27FC236}">
                <a16:creationId xmlns:a16="http://schemas.microsoft.com/office/drawing/2014/main" id="{5CDAAD58-DBD2-466B-9427-89FD648A3F77}"/>
              </a:ext>
            </a:extLst>
          </p:cNvPr>
          <p:cNvSpPr>
            <a:spLocks noGrp="1" noChangeArrowheads="1"/>
          </p:cNvSpPr>
          <p:nvPr>
            <p:ph type="title"/>
          </p:nvPr>
        </p:nvSpPr>
        <p:spPr>
          <a:xfrm>
            <a:off x="457200" y="274638"/>
            <a:ext cx="8077200" cy="1706563"/>
          </a:xfrm>
        </p:spPr>
        <p:txBody>
          <a:bodyPr/>
          <a:lstStyle/>
          <a:p>
            <a:pPr algn="l" eaLnBrk="1" hangingPunct="1"/>
            <a:r>
              <a:rPr lang="en-US" altLang="en-US" sz="2800" dirty="0">
                <a:solidFill>
                  <a:schemeClr val="bg1">
                    <a:lumMod val="95000"/>
                  </a:schemeClr>
                </a:solidFill>
                <a:latin typeface="Bell MT" panose="02020503060305020303" pitchFamily="18" charset="0"/>
              </a:rPr>
              <a:t>Drifting microalgae or phytoplankton form the base of the food web in estuaries; here are a variety of microscopic marine diatoms common to Long Island Sound waters</a:t>
            </a:r>
          </a:p>
        </p:txBody>
      </p:sp>
      <p:pic>
        <p:nvPicPr>
          <p:cNvPr id="100355" name="Picture 17" descr="A closeup picture of microscopic diatoms or phytoplankton">
            <a:extLst>
              <a:ext uri="{FF2B5EF4-FFF2-40B4-BE49-F238E27FC236}">
                <a16:creationId xmlns:a16="http://schemas.microsoft.com/office/drawing/2014/main" id="{0D5B254F-4BEB-433C-A84F-852266A0864B}"/>
              </a:ext>
            </a:extLst>
          </p:cNvPr>
          <p:cNvPicPr>
            <a:picLocks noGrp="1" noChangeAspect="1" noChangeArrowheads="1"/>
          </p:cNvPicPr>
          <p:nvPr>
            <p:ph idx="1"/>
          </p:nvPr>
        </p:nvPicPr>
        <p:blipFill>
          <a:blip r:embed="rId3" cstate="screen">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a:ext>
            </a:extLst>
          </a:blip>
          <a:srcRect/>
          <a:stretch>
            <a:fillRect/>
          </a:stretch>
        </p:blipFill>
        <p:spPr>
          <a:xfrm>
            <a:off x="1219200" y="2286000"/>
            <a:ext cx="6248400" cy="4143375"/>
          </a:xfrm>
          <a:noFill/>
          <a:ln w="6350">
            <a:solidFill>
              <a:schemeClr val="bg1"/>
            </a:solidFill>
          </a:ln>
        </p:spPr>
      </p:pic>
      <p:sp>
        <p:nvSpPr>
          <p:cNvPr id="4" name="TextBox 3">
            <a:extLst>
              <a:ext uri="{FF2B5EF4-FFF2-40B4-BE49-F238E27FC236}">
                <a16:creationId xmlns:a16="http://schemas.microsoft.com/office/drawing/2014/main" id="{EF0CCA65-CBC9-0943-B5CF-994CA3CDD2E5}"/>
              </a:ext>
            </a:extLst>
          </p:cNvPr>
          <p:cNvSpPr txBox="1"/>
          <p:nvPr/>
        </p:nvSpPr>
        <p:spPr>
          <a:xfrm>
            <a:off x="4572000" y="6172200"/>
            <a:ext cx="2895600" cy="192360"/>
          </a:xfrm>
          <a:prstGeom prst="rect">
            <a:avLst/>
          </a:prstGeom>
          <a:noFill/>
        </p:spPr>
        <p:txBody>
          <a:bodyPr wrap="square" rtlCol="0" anchor="b">
            <a:spAutoFit/>
          </a:bodyPr>
          <a:lstStyle/>
          <a:p>
            <a:pPr algn="r"/>
            <a:r>
              <a:rPr lang="en-US" altLang="en-US" sz="650" dirty="0">
                <a:cs typeface="Arial" panose="020B0604020202020204" pitchFamily="34" charset="0"/>
              </a:rPr>
              <a:t>Photo: Diatoms; courtesy of Connecticut Sea Grant</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5">
            <a:extLst>
              <a:ext uri="{FF2B5EF4-FFF2-40B4-BE49-F238E27FC236}">
                <a16:creationId xmlns:a16="http://schemas.microsoft.com/office/drawing/2014/main" id="{C59F14B7-5308-4FA1-90D3-7035E7CAEB06}"/>
              </a:ext>
            </a:extLst>
          </p:cNvPr>
          <p:cNvSpPr>
            <a:spLocks noGrp="1" noChangeArrowheads="1"/>
          </p:cNvSpPr>
          <p:nvPr>
            <p:ph type="title"/>
          </p:nvPr>
        </p:nvSpPr>
        <p:spPr>
          <a:xfrm>
            <a:off x="228600" y="304800"/>
            <a:ext cx="8686800" cy="2392365"/>
          </a:xfrm>
        </p:spPr>
        <p:txBody>
          <a:bodyPr/>
          <a:lstStyle/>
          <a:p>
            <a:pPr algn="l" eaLnBrk="1" hangingPunct="1">
              <a:spcAft>
                <a:spcPts val="1000"/>
              </a:spcAft>
            </a:pPr>
            <a:r>
              <a:rPr lang="en-US" altLang="en-US" sz="2800" dirty="0">
                <a:solidFill>
                  <a:schemeClr val="bg1">
                    <a:lumMod val="95000"/>
                  </a:schemeClr>
                </a:solidFill>
                <a:latin typeface="Bell MT" panose="02020503060305020303" pitchFamily="18" charset="0"/>
              </a:rPr>
              <a:t>Zooplankton are drifting or weakly swimming organisms, ranging in size from this tiny (2-3mm) copepod to large jellyfish</a:t>
            </a:r>
            <a:br>
              <a:rPr lang="en-US" altLang="en-US" sz="2800" dirty="0">
                <a:solidFill>
                  <a:schemeClr val="bg1">
                    <a:lumMod val="95000"/>
                  </a:schemeClr>
                </a:solidFill>
                <a:latin typeface="Bell MT" panose="02020503060305020303" pitchFamily="18" charset="0"/>
              </a:rPr>
            </a:br>
            <a:br>
              <a:rPr lang="en-US" altLang="en-US" sz="2800" dirty="0">
                <a:solidFill>
                  <a:schemeClr val="bg1">
                    <a:lumMod val="95000"/>
                  </a:schemeClr>
                </a:solidFill>
                <a:latin typeface="Bell MT" panose="02020503060305020303" pitchFamily="18" charset="0"/>
              </a:rPr>
            </a:br>
            <a:r>
              <a:rPr lang="en-US" altLang="en-US" sz="2800" dirty="0">
                <a:solidFill>
                  <a:schemeClr val="bg1">
                    <a:lumMod val="95000"/>
                  </a:schemeClr>
                </a:solidFill>
                <a:latin typeface="Bell MT" panose="02020503060305020303" pitchFamily="18" charset="0"/>
              </a:rPr>
              <a:t>Most animals in the Sound, such as fish, crabs and clams, begin life as part of the zooplankton community</a:t>
            </a:r>
          </a:p>
        </p:txBody>
      </p:sp>
      <p:pic>
        <p:nvPicPr>
          <p:cNvPr id="101379" name="Picture 10" descr="A picture of the microscopic zooplankton known as a copepod">
            <a:extLst>
              <a:ext uri="{FF2B5EF4-FFF2-40B4-BE49-F238E27FC236}">
                <a16:creationId xmlns:a16="http://schemas.microsoft.com/office/drawing/2014/main" id="{EA3FB8A5-1F17-402D-AA5D-BA63D1FBB794}"/>
              </a:ext>
            </a:extLst>
          </p:cNvPr>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1676400" y="2819400"/>
            <a:ext cx="5410200" cy="3886200"/>
          </a:xfrm>
          <a:noFill/>
          <a:ln w="6350">
            <a:solidFill>
              <a:schemeClr val="bg1"/>
            </a:solidFill>
          </a:ln>
        </p:spPr>
      </p:pic>
      <p:sp>
        <p:nvSpPr>
          <p:cNvPr id="4" name="TextBox 3">
            <a:extLst>
              <a:ext uri="{FF2B5EF4-FFF2-40B4-BE49-F238E27FC236}">
                <a16:creationId xmlns:a16="http://schemas.microsoft.com/office/drawing/2014/main" id="{AD962E50-0B05-5545-B8A6-D8539A0A30D3}"/>
              </a:ext>
            </a:extLst>
          </p:cNvPr>
          <p:cNvSpPr txBox="1"/>
          <p:nvPr/>
        </p:nvSpPr>
        <p:spPr>
          <a:xfrm>
            <a:off x="3657600" y="6457020"/>
            <a:ext cx="3429000" cy="192360"/>
          </a:xfrm>
          <a:prstGeom prst="rect">
            <a:avLst/>
          </a:prstGeom>
          <a:noFill/>
        </p:spPr>
        <p:txBody>
          <a:bodyPr wrap="square" rtlCol="0" anchor="b">
            <a:spAutoFit/>
          </a:bodyPr>
          <a:lstStyle/>
          <a:p>
            <a:pPr algn="r"/>
            <a:r>
              <a:rPr lang="en-US" altLang="en-US" sz="650" dirty="0">
                <a:cs typeface="Arial" panose="020B0604020202020204" pitchFamily="34" charset="0"/>
              </a:rPr>
              <a:t>Photo: Copepod, </a:t>
            </a:r>
            <a:r>
              <a:rPr lang="en-US" altLang="en-US" sz="650" i="1" dirty="0" err="1">
                <a:cs typeface="Arial" panose="020B0604020202020204" pitchFamily="34" charset="0"/>
              </a:rPr>
              <a:t>Acartia</a:t>
            </a:r>
            <a:r>
              <a:rPr lang="en-US" altLang="en-US" sz="650" i="1" dirty="0">
                <a:cs typeface="Arial" panose="020B0604020202020204" pitchFamily="34" charset="0"/>
              </a:rPr>
              <a:t> </a:t>
            </a:r>
            <a:r>
              <a:rPr lang="en-US" altLang="en-US" sz="650" i="1" dirty="0" err="1">
                <a:cs typeface="Arial" panose="020B0604020202020204" pitchFamily="34" charset="0"/>
              </a:rPr>
              <a:t>hudsonica</a:t>
            </a:r>
            <a:r>
              <a:rPr lang="en-US" altLang="en-US" sz="650" dirty="0">
                <a:cs typeface="Arial" panose="020B0604020202020204" pitchFamily="34" charset="0"/>
              </a:rPr>
              <a:t>; courtesy of Amy N. Smith and Barbara Costas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92" name="Rectangle 191">
            <a:extLst>
              <a:ext uri="{FF2B5EF4-FFF2-40B4-BE49-F238E27FC236}">
                <a16:creationId xmlns:a16="http://schemas.microsoft.com/office/drawing/2014/main" id="{08E89D5E-1885-4160-AC77-CC471DD1D0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90" name="Rectangle 8">
            <a:extLst>
              <a:ext uri="{FF2B5EF4-FFF2-40B4-BE49-F238E27FC236}">
                <a16:creationId xmlns:a16="http://schemas.microsoft.com/office/drawing/2014/main" id="{6CE5763F-7B51-4C3A-B717-56F3557F8919}"/>
              </a:ext>
            </a:extLst>
          </p:cNvPr>
          <p:cNvSpPr>
            <a:spLocks noGrp="1" noChangeArrowheads="1"/>
          </p:cNvSpPr>
          <p:nvPr>
            <p:ph type="title"/>
          </p:nvPr>
        </p:nvSpPr>
        <p:spPr>
          <a:xfrm>
            <a:off x="707457" y="712269"/>
            <a:ext cx="2873939" cy="5502264"/>
          </a:xfrm>
        </p:spPr>
        <p:txBody>
          <a:bodyPr vert="horz" lIns="91440" tIns="45720" rIns="91440" bIns="45720" rtlCol="0" anchor="ctr">
            <a:normAutofit/>
          </a:bodyPr>
          <a:lstStyle/>
          <a:p>
            <a:pPr algn="l" eaLnBrk="1" hangingPunct="1">
              <a:lnSpc>
                <a:spcPct val="90000"/>
              </a:lnSpc>
            </a:pPr>
            <a:r>
              <a:rPr lang="en-US" altLang="en-US" sz="2800" kern="1200" dirty="0">
                <a:solidFill>
                  <a:schemeClr val="tx1">
                    <a:lumMod val="95000"/>
                  </a:schemeClr>
                </a:solidFill>
                <a:latin typeface="Bell MT" panose="02020503060305020303" pitchFamily="18" charset="0"/>
              </a:rPr>
              <a:t>The high marsh is flooded only during storms or unusually high tides; </a:t>
            </a:r>
            <a:r>
              <a:rPr lang="en-US" altLang="en-US" sz="2800" kern="1200" dirty="0" err="1">
                <a:solidFill>
                  <a:schemeClr val="tx1">
                    <a:lumMod val="95000"/>
                  </a:schemeClr>
                </a:solidFill>
                <a:latin typeface="Bell MT" panose="02020503060305020303" pitchFamily="18" charset="0"/>
              </a:rPr>
              <a:t>saltmeadow</a:t>
            </a:r>
            <a:r>
              <a:rPr lang="en-US" altLang="en-US" sz="2800" kern="1200" dirty="0">
                <a:solidFill>
                  <a:schemeClr val="tx1">
                    <a:lumMod val="95000"/>
                  </a:schemeClr>
                </a:solidFill>
                <a:latin typeface="Bell MT" panose="02020503060305020303" pitchFamily="18" charset="0"/>
              </a:rPr>
              <a:t> cordgrass and </a:t>
            </a:r>
            <a:r>
              <a:rPr lang="en-US" altLang="en-US" sz="2800" kern="1200" dirty="0" err="1">
                <a:solidFill>
                  <a:schemeClr val="tx1">
                    <a:lumMod val="95000"/>
                  </a:schemeClr>
                </a:solidFill>
                <a:latin typeface="Bell MT" panose="02020503060305020303" pitchFamily="18" charset="0"/>
              </a:rPr>
              <a:t>spikegrass</a:t>
            </a:r>
            <a:r>
              <a:rPr lang="en-US" altLang="en-US" sz="2800" kern="1200" dirty="0">
                <a:solidFill>
                  <a:schemeClr val="tx1">
                    <a:lumMod val="95000"/>
                  </a:schemeClr>
                </a:solidFill>
                <a:latin typeface="Bell MT" panose="02020503060305020303" pitchFamily="18" charset="0"/>
              </a:rPr>
              <a:t> (inset) dominate this part of the marsh</a:t>
            </a:r>
            <a:endParaRPr lang="en-US" altLang="en-US" sz="2800" b="1" i="1" kern="1200" dirty="0">
              <a:solidFill>
                <a:schemeClr val="tx1">
                  <a:lumMod val="95000"/>
                </a:schemeClr>
              </a:solidFill>
              <a:latin typeface="Bell MT" panose="02020503060305020303" pitchFamily="18" charset="0"/>
            </a:endParaRPr>
          </a:p>
        </p:txBody>
      </p:sp>
      <p:cxnSp>
        <p:nvCxnSpPr>
          <p:cNvPr id="193" name="Straight Connector 192">
            <a:extLst>
              <a:ext uri="{FF2B5EF4-FFF2-40B4-BE49-F238E27FC236}">
                <a16:creationId xmlns:a16="http://schemas.microsoft.com/office/drawing/2014/main" id="{EC15C128-8E68-44BD-BF94-FBA9CA4B030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38978" y="2395983"/>
            <a:ext cx="0" cy="2228850"/>
          </a:xfrm>
          <a:prstGeom prst="line">
            <a:avLst/>
          </a:prstGeom>
          <a:ln w="19050">
            <a:solidFill>
              <a:schemeClr val="tx1">
                <a:alpha val="60000"/>
              </a:schemeClr>
            </a:solidFill>
          </a:ln>
        </p:spPr>
        <p:style>
          <a:lnRef idx="1">
            <a:schemeClr val="accent1"/>
          </a:lnRef>
          <a:fillRef idx="0">
            <a:schemeClr val="accent1"/>
          </a:fillRef>
          <a:effectRef idx="0">
            <a:schemeClr val="accent1"/>
          </a:effectRef>
          <a:fontRef idx="minor">
            <a:schemeClr val="tx1"/>
          </a:fontRef>
        </p:style>
      </p:cxnSp>
      <p:grpSp>
        <p:nvGrpSpPr>
          <p:cNvPr id="5" name="Group 4" descr="A picture of saltmeadow cordgrass in the high marsh of a salt marsh">
            <a:extLst>
              <a:ext uri="{FF2B5EF4-FFF2-40B4-BE49-F238E27FC236}">
                <a16:creationId xmlns:a16="http://schemas.microsoft.com/office/drawing/2014/main" id="{C512FD85-5E60-442D-9B01-48939B845023}"/>
              </a:ext>
            </a:extLst>
          </p:cNvPr>
          <p:cNvGrpSpPr/>
          <p:nvPr/>
        </p:nvGrpSpPr>
        <p:grpSpPr>
          <a:xfrm>
            <a:off x="3733800" y="245745"/>
            <a:ext cx="5105400" cy="6366510"/>
            <a:chOff x="3733800" y="245745"/>
            <a:chExt cx="5105400" cy="6366510"/>
          </a:xfrm>
        </p:grpSpPr>
        <p:pic>
          <p:nvPicPr>
            <p:cNvPr id="4" name="Picture 3" descr="A picture containing saltmeadow cordgrass which is found in the high marsh">
              <a:extLst>
                <a:ext uri="{FF2B5EF4-FFF2-40B4-BE49-F238E27FC236}">
                  <a16:creationId xmlns:a16="http://schemas.microsoft.com/office/drawing/2014/main" id="{38425651-2873-4049-B4F9-5696BF242FB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733800" y="245745"/>
              <a:ext cx="5105400" cy="6366510"/>
            </a:xfrm>
            <a:prstGeom prst="rect">
              <a:avLst/>
            </a:prstGeom>
            <a:ln w="6350">
              <a:solidFill>
                <a:schemeClr val="tx1"/>
              </a:solidFill>
            </a:ln>
          </p:spPr>
        </p:pic>
        <p:pic>
          <p:nvPicPr>
            <p:cNvPr id="3" name="Picture 2" descr="A picture containing spikegrass which inhabits the high marsh area. ">
              <a:extLst>
                <a:ext uri="{FF2B5EF4-FFF2-40B4-BE49-F238E27FC236}">
                  <a16:creationId xmlns:a16="http://schemas.microsoft.com/office/drawing/2014/main" id="{551CA709-CC58-4926-B47E-C40FB4D420E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410179" y="2830573"/>
              <a:ext cx="2366057" cy="3588519"/>
            </a:xfrm>
            <a:prstGeom prst="ellipse">
              <a:avLst/>
            </a:prstGeom>
            <a:ln w="6350" cap="rnd">
              <a:solidFill>
                <a:schemeClr val="tx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sp>
        <p:nvSpPr>
          <p:cNvPr id="9" name="TextBox 8">
            <a:extLst>
              <a:ext uri="{FF2B5EF4-FFF2-40B4-BE49-F238E27FC236}">
                <a16:creationId xmlns:a16="http://schemas.microsoft.com/office/drawing/2014/main" id="{CADDBD66-ED95-284E-A47B-9180D31B902A}"/>
              </a:ext>
            </a:extLst>
          </p:cNvPr>
          <p:cNvSpPr txBox="1"/>
          <p:nvPr/>
        </p:nvSpPr>
        <p:spPr>
          <a:xfrm>
            <a:off x="3755456" y="6048346"/>
            <a:ext cx="1883344" cy="492443"/>
          </a:xfrm>
          <a:prstGeom prst="rect">
            <a:avLst/>
          </a:prstGeom>
          <a:noFill/>
        </p:spPr>
        <p:txBody>
          <a:bodyPr wrap="square" rtlCol="0" anchor="b">
            <a:spAutoFit/>
          </a:bodyPr>
          <a:lstStyle/>
          <a:p>
            <a:r>
              <a:rPr lang="en-US" altLang="en-US" sz="650" dirty="0">
                <a:cs typeface="Arial" panose="020B0604020202020204" pitchFamily="34" charset="0"/>
              </a:rPr>
              <a:t>Photo: (left) </a:t>
            </a:r>
            <a:r>
              <a:rPr lang="en-US" altLang="en-US" sz="650" dirty="0" err="1">
                <a:cs typeface="Arial" panose="020B0604020202020204" pitchFamily="34" charset="0"/>
              </a:rPr>
              <a:t>Saltmeadow</a:t>
            </a:r>
            <a:r>
              <a:rPr lang="en-US" altLang="en-US" sz="650" dirty="0">
                <a:cs typeface="Arial" panose="020B0604020202020204" pitchFamily="34" charset="0"/>
              </a:rPr>
              <a:t> cordgrass, </a:t>
            </a:r>
            <a:r>
              <a:rPr lang="en-US" altLang="en-US" sz="650" i="1" dirty="0">
                <a:cs typeface="Arial" panose="020B0604020202020204" pitchFamily="34" charset="0"/>
              </a:rPr>
              <a:t>Spartina patens</a:t>
            </a:r>
            <a:r>
              <a:rPr lang="en-US" altLang="en-US" sz="650" dirty="0">
                <a:cs typeface="Arial" panose="020B0604020202020204" pitchFamily="34" charset="0"/>
              </a:rPr>
              <a:t>, courtesy of Judy Preston; (inset) </a:t>
            </a:r>
            <a:r>
              <a:rPr lang="en-US" altLang="en-US" sz="650" dirty="0" err="1">
                <a:cs typeface="Arial" panose="020B0604020202020204" pitchFamily="34" charset="0"/>
              </a:rPr>
              <a:t>spikegrass</a:t>
            </a:r>
            <a:r>
              <a:rPr lang="en-US" altLang="en-US" sz="650" dirty="0">
                <a:cs typeface="Arial" panose="020B0604020202020204" pitchFamily="34" charset="0"/>
              </a:rPr>
              <a:t> with seed heads, </a:t>
            </a:r>
            <a:r>
              <a:rPr lang="en-US" altLang="en-US" sz="650" i="1" dirty="0" err="1">
                <a:cs typeface="Arial" panose="020B0604020202020204" pitchFamily="34" charset="0"/>
              </a:rPr>
              <a:t>Distichlis</a:t>
            </a:r>
            <a:r>
              <a:rPr lang="en-US" altLang="en-US" sz="650" i="1" dirty="0">
                <a:cs typeface="Arial" panose="020B0604020202020204" pitchFamily="34" charset="0"/>
              </a:rPr>
              <a:t> spicata</a:t>
            </a:r>
            <a:r>
              <a:rPr lang="en-US" altLang="en-US" sz="650" dirty="0">
                <a:cs typeface="Arial" panose="020B0604020202020204" pitchFamily="34" charset="0"/>
              </a:rPr>
              <a:t>; courtesy of Nancy </a:t>
            </a:r>
            <a:r>
              <a:rPr lang="en-US" altLang="en-US" sz="650" dirty="0" err="1">
                <a:cs typeface="Arial" panose="020B0604020202020204" pitchFamily="34" charset="0"/>
              </a:rPr>
              <a:t>Balcom</a:t>
            </a:r>
            <a:endParaRPr lang="en-US" altLang="en-US" sz="650" dirty="0">
              <a:cs typeface="Arial" panose="020B0604020202020204" pitchFamily="34" charset="0"/>
            </a:endParaRPr>
          </a:p>
        </p:txBody>
      </p:sp>
    </p:spTree>
  </p:cSld>
  <p:clrMapOvr>
    <a:overrideClrMapping bg1="dk1" tx1="lt1" bg2="dk2" tx2="lt2" accent1="accent1" accent2="accent2" accent3="accent3" accent4="accent4" accent5="accent5" accent6="accent6" hlink="hlink" folHlink="folHlink"/>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of a newborn longfin squid, part of the zooplankton community">
            <a:extLst>
              <a:ext uri="{FF2B5EF4-FFF2-40B4-BE49-F238E27FC236}">
                <a16:creationId xmlns:a16="http://schemas.microsoft.com/office/drawing/2014/main" id="{EADC4B10-4D4C-47CA-ACCC-4724C791A45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04812" y="685800"/>
            <a:ext cx="4655784" cy="2442044"/>
          </a:xfrm>
          <a:prstGeom prst="rect">
            <a:avLst/>
          </a:prstGeom>
          <a:ln w="6350">
            <a:solidFill>
              <a:schemeClr val="bg1"/>
            </a:solidFill>
          </a:ln>
        </p:spPr>
      </p:pic>
      <p:pic>
        <p:nvPicPr>
          <p:cNvPr id="4" name="Picture 3" descr="A picture containing a larval American lobster, part of the zooplankton community before settling to the bottom">
            <a:extLst>
              <a:ext uri="{FF2B5EF4-FFF2-40B4-BE49-F238E27FC236}">
                <a16:creationId xmlns:a16="http://schemas.microsoft.com/office/drawing/2014/main" id="{6B6D5062-7533-4D5F-BB54-B716576158F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04812" y="3467100"/>
            <a:ext cx="4649419" cy="2209817"/>
          </a:xfrm>
          <a:prstGeom prst="rect">
            <a:avLst/>
          </a:prstGeom>
          <a:ln>
            <a:solidFill>
              <a:schemeClr val="bg1"/>
            </a:solidFill>
          </a:ln>
        </p:spPr>
      </p:pic>
      <p:sp>
        <p:nvSpPr>
          <p:cNvPr id="2" name="TextBox 1">
            <a:extLst>
              <a:ext uri="{FF2B5EF4-FFF2-40B4-BE49-F238E27FC236}">
                <a16:creationId xmlns:a16="http://schemas.microsoft.com/office/drawing/2014/main" id="{161C40AB-413B-482A-8A8F-E0B5A6BF05C8}"/>
              </a:ext>
            </a:extLst>
          </p:cNvPr>
          <p:cNvSpPr txBox="1"/>
          <p:nvPr/>
        </p:nvSpPr>
        <p:spPr>
          <a:xfrm>
            <a:off x="5433317" y="1463465"/>
            <a:ext cx="3200400" cy="3539430"/>
          </a:xfrm>
          <a:prstGeom prst="rect">
            <a:avLst/>
          </a:prstGeom>
          <a:noFill/>
        </p:spPr>
        <p:txBody>
          <a:bodyPr wrap="square" rtlCol="0">
            <a:spAutoFit/>
          </a:bodyPr>
          <a:lstStyle/>
          <a:p>
            <a:r>
              <a:rPr lang="en-US" sz="2800" dirty="0">
                <a:solidFill>
                  <a:schemeClr val="bg1">
                    <a:lumMod val="95000"/>
                  </a:schemeClr>
                </a:solidFill>
                <a:latin typeface="Bell MT" panose="02020503060305020303" pitchFamily="18" charset="0"/>
              </a:rPr>
              <a:t>A newborn longfin squid (top) and a larval American lobster (bottom) spend the early part of their life cycle among the zooplankton</a:t>
            </a:r>
          </a:p>
        </p:txBody>
      </p:sp>
      <p:sp>
        <p:nvSpPr>
          <p:cNvPr id="5" name="TextBox 4">
            <a:extLst>
              <a:ext uri="{FF2B5EF4-FFF2-40B4-BE49-F238E27FC236}">
                <a16:creationId xmlns:a16="http://schemas.microsoft.com/office/drawing/2014/main" id="{EE4319F8-FC76-FB4D-BC76-8EA586780FB3}"/>
              </a:ext>
            </a:extLst>
          </p:cNvPr>
          <p:cNvSpPr txBox="1"/>
          <p:nvPr/>
        </p:nvSpPr>
        <p:spPr>
          <a:xfrm>
            <a:off x="3221737" y="5246385"/>
            <a:ext cx="1729446" cy="392415"/>
          </a:xfrm>
          <a:prstGeom prst="rect">
            <a:avLst/>
          </a:prstGeom>
          <a:noFill/>
        </p:spPr>
        <p:txBody>
          <a:bodyPr wrap="square" rtlCol="0" anchor="b">
            <a:spAutoFit/>
          </a:bodyPr>
          <a:lstStyle/>
          <a:p>
            <a:pPr algn="r"/>
            <a:r>
              <a:rPr lang="en-US" altLang="en-US" sz="650" dirty="0">
                <a:solidFill>
                  <a:schemeClr val="bg1"/>
                </a:solidFill>
                <a:cs typeface="Arial" panose="020B0604020202020204" pitchFamily="34" charset="0"/>
              </a:rPr>
              <a:t>Photos: (top) Longfin squid, </a:t>
            </a:r>
            <a:r>
              <a:rPr lang="en-US" altLang="en-US" sz="650" i="1" dirty="0" err="1">
                <a:solidFill>
                  <a:schemeClr val="bg1"/>
                </a:solidFill>
                <a:cs typeface="Arial" panose="020B0604020202020204" pitchFamily="34" charset="0"/>
              </a:rPr>
              <a:t>Loligo</a:t>
            </a:r>
            <a:r>
              <a:rPr lang="en-US" altLang="en-US" sz="650" i="1" dirty="0">
                <a:solidFill>
                  <a:schemeClr val="bg1"/>
                </a:solidFill>
                <a:cs typeface="Arial" panose="020B0604020202020204" pitchFamily="34" charset="0"/>
              </a:rPr>
              <a:t> </a:t>
            </a:r>
            <a:r>
              <a:rPr lang="en-US" altLang="en-US" sz="650" i="1" dirty="0" err="1">
                <a:solidFill>
                  <a:schemeClr val="bg1"/>
                </a:solidFill>
                <a:cs typeface="Arial" panose="020B0604020202020204" pitchFamily="34" charset="0"/>
              </a:rPr>
              <a:t>pealeii</a:t>
            </a:r>
            <a:r>
              <a:rPr lang="en-US" altLang="en-US" sz="650" dirty="0">
                <a:solidFill>
                  <a:schemeClr val="bg1"/>
                </a:solidFill>
                <a:cs typeface="Arial" panose="020B0604020202020204" pitchFamily="34" charset="0"/>
              </a:rPr>
              <a:t>; and (bottom) American lobster, </a:t>
            </a:r>
            <a:r>
              <a:rPr lang="en-US" altLang="en-US" sz="650" i="1" dirty="0">
                <a:solidFill>
                  <a:schemeClr val="bg1"/>
                </a:solidFill>
                <a:cs typeface="Arial" panose="020B0604020202020204" pitchFamily="34" charset="0"/>
              </a:rPr>
              <a:t>Homarus americanus</a:t>
            </a:r>
            <a:r>
              <a:rPr lang="en-US" altLang="en-US" sz="650" dirty="0">
                <a:solidFill>
                  <a:schemeClr val="bg1"/>
                </a:solidFill>
                <a:cs typeface="Arial" panose="020B0604020202020204" pitchFamily="34" charset="0"/>
              </a:rPr>
              <a:t>; courtesy of Robert </a:t>
            </a:r>
            <a:r>
              <a:rPr lang="en-US" altLang="en-US" sz="650" dirty="0" err="1">
                <a:solidFill>
                  <a:schemeClr val="bg1"/>
                </a:solidFill>
                <a:cs typeface="Arial" panose="020B0604020202020204" pitchFamily="34" charset="0"/>
              </a:rPr>
              <a:t>Bachand</a:t>
            </a:r>
            <a:endParaRPr lang="en-US" altLang="en-US" sz="650" dirty="0">
              <a:solidFill>
                <a:schemeClr val="bg1"/>
              </a:solidFill>
              <a:cs typeface="Arial" panose="020B0604020202020204" pitchFamily="34" charset="0"/>
            </a:endParaRPr>
          </a:p>
        </p:txBody>
      </p:sp>
    </p:spTree>
    <p:extLst>
      <p:ext uri="{BB962C8B-B14F-4D97-AF65-F5344CB8AC3E}">
        <p14:creationId xmlns:p14="http://schemas.microsoft.com/office/powerpoint/2010/main" val="307898845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5">
            <a:extLst>
              <a:ext uri="{FF2B5EF4-FFF2-40B4-BE49-F238E27FC236}">
                <a16:creationId xmlns:a16="http://schemas.microsoft.com/office/drawing/2014/main" id="{CB7D744D-6695-4C2D-97E9-37BBE641CC66}"/>
              </a:ext>
            </a:extLst>
          </p:cNvPr>
          <p:cNvSpPr>
            <a:spLocks noGrp="1" noChangeArrowheads="1"/>
          </p:cNvSpPr>
          <p:nvPr>
            <p:ph type="title"/>
          </p:nvPr>
        </p:nvSpPr>
        <p:spPr>
          <a:xfrm>
            <a:off x="480060" y="5576887"/>
            <a:ext cx="8183880" cy="640081"/>
          </a:xfrm>
        </p:spPr>
        <p:txBody>
          <a:bodyPr vert="horz" lIns="91440" tIns="45720" rIns="91440" bIns="45720" rtlCol="0" anchor="ctr">
            <a:noAutofit/>
          </a:bodyPr>
          <a:lstStyle/>
          <a:p>
            <a:pPr algn="l" eaLnBrk="1" hangingPunct="1">
              <a:lnSpc>
                <a:spcPct val="90000"/>
              </a:lnSpc>
            </a:pPr>
            <a:r>
              <a:rPr lang="en-US" altLang="en-US" sz="2800" kern="1200" dirty="0">
                <a:solidFill>
                  <a:schemeClr val="tx1">
                    <a:lumMod val="95000"/>
                  </a:schemeClr>
                </a:solidFill>
                <a:latin typeface="Bell MT" panose="02020503060305020303" pitchFamily="18" charset="0"/>
              </a:rPr>
              <a:t>Comb jellies are planktonic animals, propelled through the water by cilia comprising the luminescent bands running along their bodies; unlike true jellyfish, they have no stinging cells</a:t>
            </a:r>
          </a:p>
        </p:txBody>
      </p:sp>
      <p:pic>
        <p:nvPicPr>
          <p:cNvPr id="5" name="Content Placeholder 4" descr="A picture containing a northern comb jelly, also called a ctenophore">
            <a:extLst>
              <a:ext uri="{FF2B5EF4-FFF2-40B4-BE49-F238E27FC236}">
                <a16:creationId xmlns:a16="http://schemas.microsoft.com/office/drawing/2014/main" id="{3E750B8A-0376-4924-AA13-9CDC3B95E220}"/>
              </a:ext>
            </a:extLst>
          </p:cNvPr>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800138" y="381000"/>
            <a:ext cx="7543724" cy="4450935"/>
          </a:xfrm>
          <a:prstGeom prst="rect">
            <a:avLst/>
          </a:prstGeom>
          <a:ln w="6350">
            <a:solidFill>
              <a:schemeClr val="tx1"/>
            </a:solidFill>
            <a:miter lim="800000"/>
          </a:ln>
        </p:spPr>
      </p:pic>
      <p:sp>
        <p:nvSpPr>
          <p:cNvPr id="4" name="TextBox 3">
            <a:extLst>
              <a:ext uri="{FF2B5EF4-FFF2-40B4-BE49-F238E27FC236}">
                <a16:creationId xmlns:a16="http://schemas.microsoft.com/office/drawing/2014/main" id="{8D545973-23CA-0745-8C0E-16D076B6A679}"/>
              </a:ext>
            </a:extLst>
          </p:cNvPr>
          <p:cNvSpPr txBox="1"/>
          <p:nvPr/>
        </p:nvSpPr>
        <p:spPr>
          <a:xfrm>
            <a:off x="6576354" y="4443427"/>
            <a:ext cx="1729446" cy="292388"/>
          </a:xfrm>
          <a:prstGeom prst="rect">
            <a:avLst/>
          </a:prstGeom>
          <a:noFill/>
        </p:spPr>
        <p:txBody>
          <a:bodyPr wrap="square" rtlCol="0" anchor="b">
            <a:spAutoFit/>
          </a:bodyPr>
          <a:lstStyle/>
          <a:p>
            <a:pPr algn="r"/>
            <a:r>
              <a:rPr lang="en-US" altLang="en-US" sz="650" dirty="0">
                <a:cs typeface="Arial" panose="020B0604020202020204" pitchFamily="34" charset="0"/>
              </a:rPr>
              <a:t>Photo: Northern comb jelly, </a:t>
            </a:r>
            <a:r>
              <a:rPr lang="en-US" altLang="en-US" sz="650" i="1" dirty="0" err="1">
                <a:cs typeface="Arial" panose="020B0604020202020204" pitchFamily="34" charset="0"/>
              </a:rPr>
              <a:t>Bolinopsis</a:t>
            </a:r>
            <a:r>
              <a:rPr lang="en-US" altLang="en-US" sz="650" i="1" dirty="0">
                <a:cs typeface="Arial" panose="020B0604020202020204" pitchFamily="34" charset="0"/>
              </a:rPr>
              <a:t> infundibulum</a:t>
            </a:r>
            <a:r>
              <a:rPr lang="en-US" altLang="en-US" sz="650" dirty="0">
                <a:cs typeface="Arial" panose="020B0604020202020204" pitchFamily="34" charset="0"/>
              </a:rPr>
              <a:t>; courtesy of Robert </a:t>
            </a:r>
            <a:r>
              <a:rPr lang="en-US" altLang="en-US" sz="650" dirty="0" err="1">
                <a:cs typeface="Arial" panose="020B0604020202020204" pitchFamily="34" charset="0"/>
              </a:rPr>
              <a:t>Bachand</a:t>
            </a:r>
            <a:endParaRPr lang="en-US" altLang="en-US" sz="650" dirty="0">
              <a:cs typeface="Arial" panose="020B0604020202020204" pitchFamily="34" charset="0"/>
            </a:endParaRPr>
          </a:p>
        </p:txBody>
      </p:sp>
    </p:spTree>
  </p:cSld>
  <p:clrMapOvr>
    <a:overrideClrMapping bg1="dk1" tx1="lt1" bg2="dk2" tx2="lt2" accent1="accent1" accent2="accent2" accent3="accent3" accent4="accent4" accent5="accent5" accent6="accent6" hlink="hlink" folHlink="folHlink"/>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9CA670F-FF38-43D7-8A63-A65C075F0661}"/>
              </a:ext>
            </a:extLst>
          </p:cNvPr>
          <p:cNvSpPr>
            <a:spLocks noGrp="1"/>
          </p:cNvSpPr>
          <p:nvPr>
            <p:ph type="title"/>
          </p:nvPr>
        </p:nvSpPr>
        <p:spPr>
          <a:xfrm>
            <a:off x="304800" y="4038600"/>
            <a:ext cx="8534396" cy="2743199"/>
          </a:xfrm>
        </p:spPr>
        <p:txBody>
          <a:bodyPr vert="horz" lIns="91440" tIns="45720" rIns="91440" bIns="45720" rtlCol="0" anchor="b">
            <a:noAutofit/>
          </a:bodyPr>
          <a:lstStyle/>
          <a:p>
            <a:pPr algn="l" eaLnBrk="1" hangingPunct="1">
              <a:lnSpc>
                <a:spcPct val="90000"/>
              </a:lnSpc>
              <a:spcAft>
                <a:spcPts val="1200"/>
              </a:spcAft>
            </a:pPr>
            <a:r>
              <a:rPr lang="en-US" altLang="en-US" sz="2800" dirty="0">
                <a:solidFill>
                  <a:schemeClr val="tx1">
                    <a:lumMod val="95000"/>
                  </a:schemeClr>
                </a:solidFill>
                <a:latin typeface="Bell MT" panose="02020503060305020303" pitchFamily="18" charset="0"/>
              </a:rPr>
              <a:t>Semi-transparent Atlantic sea nettles (left) are jellyfish with long thin tentacles and frilly mouth-arms</a:t>
            </a:r>
            <a:br>
              <a:rPr lang="en-US" altLang="en-US" sz="2800" dirty="0">
                <a:solidFill>
                  <a:schemeClr val="tx1">
                    <a:lumMod val="95000"/>
                  </a:schemeClr>
                </a:solidFill>
                <a:latin typeface="Bell MT" panose="02020503060305020303" pitchFamily="18" charset="0"/>
              </a:rPr>
            </a:br>
            <a:br>
              <a:rPr lang="en-US" altLang="en-US" sz="2800" dirty="0">
                <a:solidFill>
                  <a:schemeClr val="tx1">
                    <a:lumMod val="95000"/>
                  </a:schemeClr>
                </a:solidFill>
                <a:latin typeface="Bell MT" panose="02020503060305020303" pitchFamily="18" charset="0"/>
              </a:rPr>
            </a:br>
            <a:r>
              <a:rPr lang="en-US" altLang="en-US" sz="2800" dirty="0">
                <a:solidFill>
                  <a:schemeClr val="tx1">
                    <a:lumMod val="95000"/>
                  </a:schemeClr>
                </a:solidFill>
                <a:latin typeface="Bell MT" panose="02020503060305020303" pitchFamily="18" charset="0"/>
              </a:rPr>
              <a:t>Lion’s mane jellyfish (right), with reddish-purple stripes radiating from the center of the umbrella, are common in the Sound during the summer and early fall</a:t>
            </a:r>
            <a:endParaRPr lang="en-US" sz="2800" kern="1200" dirty="0">
              <a:solidFill>
                <a:schemeClr val="tx1">
                  <a:lumMod val="95000"/>
                </a:schemeClr>
              </a:solidFill>
              <a:latin typeface="Bell MT" panose="02020503060305020303" pitchFamily="18" charset="0"/>
            </a:endParaRPr>
          </a:p>
        </p:txBody>
      </p:sp>
      <p:pic>
        <p:nvPicPr>
          <p:cNvPr id="3" name="Picture 2" descr="A picture of the jellyfish called an Atlantic sea nettle">
            <a:extLst>
              <a:ext uri="{FF2B5EF4-FFF2-40B4-BE49-F238E27FC236}">
                <a16:creationId xmlns:a16="http://schemas.microsoft.com/office/drawing/2014/main" id="{56E83322-FAD8-41AF-8495-D27BBBD3915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
          <a:stretch/>
        </p:blipFill>
        <p:spPr>
          <a:xfrm>
            <a:off x="20" y="10"/>
            <a:ext cx="4571975" cy="4252522"/>
          </a:xfrm>
          <a:prstGeom prst="rect">
            <a:avLst/>
          </a:prstGeom>
        </p:spPr>
      </p:pic>
      <p:pic>
        <p:nvPicPr>
          <p:cNvPr id="5" name="Picture 4" descr="A picture of a lion's mane jellyfish">
            <a:extLst>
              <a:ext uri="{FF2B5EF4-FFF2-40B4-BE49-F238E27FC236}">
                <a16:creationId xmlns:a16="http://schemas.microsoft.com/office/drawing/2014/main" id="{810CC58D-9BDC-4375-8A10-8CC8AFEDD1F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571999" y="-681"/>
            <a:ext cx="4572001" cy="4253215"/>
          </a:xfrm>
          <a:prstGeom prst="rect">
            <a:avLst/>
          </a:prstGeom>
        </p:spPr>
      </p:pic>
      <p:cxnSp>
        <p:nvCxnSpPr>
          <p:cNvPr id="11" name="Straight Connector 10">
            <a:extLst>
              <a:ext uri="{FF2B5EF4-FFF2-40B4-BE49-F238E27FC236}">
                <a16:creationId xmlns:a16="http://schemas.microsoft.com/office/drawing/2014/main" id="{EBAD6A72-88E8-42F7-88B9-CAF744536BE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72000" y="-680"/>
            <a:ext cx="0" cy="4242816"/>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800968E-0A99-46C4-A9B2-6A63AC66F4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 y="4242136"/>
            <a:ext cx="9144001" cy="0"/>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45046BAC-7CB2-9E47-99AD-221BB23FA8D3}"/>
              </a:ext>
            </a:extLst>
          </p:cNvPr>
          <p:cNvSpPr txBox="1"/>
          <p:nvPr/>
        </p:nvSpPr>
        <p:spPr>
          <a:xfrm>
            <a:off x="7239028" y="3739296"/>
            <a:ext cx="1904972" cy="492443"/>
          </a:xfrm>
          <a:prstGeom prst="rect">
            <a:avLst/>
          </a:prstGeom>
          <a:noFill/>
        </p:spPr>
        <p:txBody>
          <a:bodyPr wrap="square" rtlCol="0" anchor="b">
            <a:spAutoFit/>
          </a:bodyPr>
          <a:lstStyle/>
          <a:p>
            <a:pPr algn="r"/>
            <a:r>
              <a:rPr lang="en-US" altLang="en-US" sz="650" dirty="0">
                <a:cs typeface="Arial" panose="020B0604020202020204" pitchFamily="34" charset="0"/>
              </a:rPr>
              <a:t>Photos: (left) Sea nettle jellyfish, </a:t>
            </a:r>
            <a:r>
              <a:rPr lang="en-US" altLang="en-US" sz="650" i="1" dirty="0" err="1">
                <a:cs typeface="Arial" panose="020B0604020202020204" pitchFamily="34" charset="0"/>
              </a:rPr>
              <a:t>Chrysaora</a:t>
            </a:r>
            <a:r>
              <a:rPr lang="en-US" altLang="en-US" sz="650" i="1" dirty="0">
                <a:cs typeface="Arial" panose="020B0604020202020204" pitchFamily="34" charset="0"/>
              </a:rPr>
              <a:t> </a:t>
            </a:r>
            <a:r>
              <a:rPr lang="en-US" altLang="en-US" sz="650" i="1" dirty="0" err="1">
                <a:cs typeface="Arial" panose="020B0604020202020204" pitchFamily="34" charset="0"/>
              </a:rPr>
              <a:t>quinquecirrha</a:t>
            </a:r>
            <a:r>
              <a:rPr lang="en-US" altLang="en-US" sz="650" dirty="0">
                <a:cs typeface="Arial" panose="020B0604020202020204" pitchFamily="34" charset="0"/>
              </a:rPr>
              <a:t>, and (right) lion’s mane jellyfish, </a:t>
            </a:r>
            <a:r>
              <a:rPr lang="en-US" altLang="en-US" sz="650" i="1" dirty="0" err="1">
                <a:cs typeface="Arial" panose="020B0604020202020204" pitchFamily="34" charset="0"/>
              </a:rPr>
              <a:t>Cynea</a:t>
            </a:r>
            <a:r>
              <a:rPr lang="en-US" altLang="en-US" sz="650" i="1" dirty="0">
                <a:cs typeface="Arial" panose="020B0604020202020204" pitchFamily="34" charset="0"/>
              </a:rPr>
              <a:t> </a:t>
            </a:r>
            <a:r>
              <a:rPr lang="en-US" altLang="en-US" sz="650" i="1" dirty="0" err="1">
                <a:cs typeface="Arial" panose="020B0604020202020204" pitchFamily="34" charset="0"/>
              </a:rPr>
              <a:t>capillata</a:t>
            </a:r>
            <a:r>
              <a:rPr lang="en-US" altLang="en-US" sz="650" dirty="0">
                <a:cs typeface="Arial" panose="020B0604020202020204" pitchFamily="34" charset="0"/>
              </a:rPr>
              <a:t>; courtesy of Robert </a:t>
            </a:r>
            <a:r>
              <a:rPr lang="en-US" altLang="en-US" sz="650" dirty="0" err="1">
                <a:cs typeface="Arial" panose="020B0604020202020204" pitchFamily="34" charset="0"/>
              </a:rPr>
              <a:t>Bachand</a:t>
            </a:r>
            <a:endParaRPr lang="en-US" altLang="en-US" sz="650" dirty="0">
              <a:cs typeface="Arial" panose="020B0604020202020204" pitchFamily="34" charset="0"/>
            </a:endParaRPr>
          </a:p>
          <a:p>
            <a:pPr algn="r"/>
            <a:endParaRPr lang="en-US" altLang="en-US" sz="650" dirty="0">
              <a:cs typeface="Arial" panose="020B0604020202020204" pitchFamily="34" charset="0"/>
            </a:endParaRPr>
          </a:p>
        </p:txBody>
      </p:sp>
    </p:spTree>
    <p:extLst>
      <p:ext uri="{BB962C8B-B14F-4D97-AF65-F5344CB8AC3E}">
        <p14:creationId xmlns:p14="http://schemas.microsoft.com/office/powerpoint/2010/main" val="2523036146"/>
      </p:ext>
    </p:extLst>
  </p:cSld>
  <p:clrMapOvr>
    <a:overrideClrMapping bg1="dk1" tx1="lt1" bg2="dk2" tx2="lt2" accent1="accent1" accent2="accent2" accent3="accent3" accent4="accent4" accent5="accent5" accent6="accent6" hlink="hlink" folHlink="folHlink"/>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5">
            <a:extLst>
              <a:ext uri="{FF2B5EF4-FFF2-40B4-BE49-F238E27FC236}">
                <a16:creationId xmlns:a16="http://schemas.microsoft.com/office/drawing/2014/main" id="{8CC76D61-2E97-4569-8BE8-D541833ABD42}"/>
              </a:ext>
            </a:extLst>
          </p:cNvPr>
          <p:cNvSpPr>
            <a:spLocks noGrp="1" noChangeArrowheads="1"/>
          </p:cNvSpPr>
          <p:nvPr>
            <p:ph type="title"/>
          </p:nvPr>
        </p:nvSpPr>
        <p:spPr>
          <a:xfrm>
            <a:off x="457200" y="88900"/>
            <a:ext cx="8257854" cy="2120900"/>
          </a:xfrm>
        </p:spPr>
        <p:txBody>
          <a:bodyPr vert="horz" lIns="91440" tIns="45720" rIns="91440" bIns="45720" rtlCol="0" anchor="b">
            <a:normAutofit fontScale="90000"/>
          </a:bodyPr>
          <a:lstStyle/>
          <a:p>
            <a:pPr algn="l" eaLnBrk="1" hangingPunct="1">
              <a:lnSpc>
                <a:spcPct val="90000"/>
              </a:lnSpc>
              <a:spcAft>
                <a:spcPts val="1200"/>
              </a:spcAft>
            </a:pPr>
            <a:r>
              <a:rPr lang="en-US" altLang="en-US" sz="3100" kern="1200" dirty="0">
                <a:solidFill>
                  <a:schemeClr val="tx1">
                    <a:lumMod val="95000"/>
                  </a:schemeClr>
                </a:solidFill>
                <a:latin typeface="Bell MT" panose="02020503060305020303" pitchFamily="18" charset="0"/>
              </a:rPr>
              <a:t>Commonly found in the Sound’s waters during late spring, the moon jelly is one of the larger members of the zooplankton community, with a nearly flat, pale pink, orange, or milky-white bell, and a fringe of short tentacles</a:t>
            </a:r>
            <a:endParaRPr lang="en-US" altLang="en-US" sz="1500" kern="1200" dirty="0">
              <a:solidFill>
                <a:schemeClr val="tx1">
                  <a:lumMod val="95000"/>
                </a:schemeClr>
              </a:solidFill>
              <a:latin typeface="+mj-lt"/>
              <a:ea typeface="+mj-ea"/>
              <a:cs typeface="+mj-cs"/>
            </a:endParaRPr>
          </a:p>
        </p:txBody>
      </p:sp>
      <p:pic>
        <p:nvPicPr>
          <p:cNvPr id="103430" name="Picture 8" descr="A picture of the translucent moon jellyfish showing its tentacles">
            <a:extLst>
              <a:ext uri="{FF2B5EF4-FFF2-40B4-BE49-F238E27FC236}">
                <a16:creationId xmlns:a16="http://schemas.microsoft.com/office/drawing/2014/main" id="{3F30FEA4-F80C-47A3-9BE5-8E0585E7EAF5}"/>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57200" y="2423680"/>
            <a:ext cx="3909060" cy="3856948"/>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pic>
      <p:cxnSp>
        <p:nvCxnSpPr>
          <p:cNvPr id="103432" name="Straight Connector 191">
            <a:extLst>
              <a:ext uri="{FF2B5EF4-FFF2-40B4-BE49-F238E27FC236}">
                <a16:creationId xmlns:a16="http://schemas.microsoft.com/office/drawing/2014/main" id="{B6375111-306C-49EA-9DD1-79A2ED78FA3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72000" y="3354776"/>
            <a:ext cx="0" cy="21209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pic>
        <p:nvPicPr>
          <p:cNvPr id="103429" name="Picture 7" descr="A picture of a moon jellyfish showing the top of its bell">
            <a:extLst>
              <a:ext uri="{FF2B5EF4-FFF2-40B4-BE49-F238E27FC236}">
                <a16:creationId xmlns:a16="http://schemas.microsoft.com/office/drawing/2014/main" id="{0B029B62-4CD9-4157-805D-635308D823EA}"/>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777740" y="2423040"/>
            <a:ext cx="3909060" cy="3857568"/>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87138499-AA2E-7B4F-A6B8-47D0BB540277}"/>
              </a:ext>
            </a:extLst>
          </p:cNvPr>
          <p:cNvSpPr txBox="1"/>
          <p:nvPr/>
        </p:nvSpPr>
        <p:spPr>
          <a:xfrm>
            <a:off x="6172200" y="6019800"/>
            <a:ext cx="2514600" cy="192360"/>
          </a:xfrm>
          <a:prstGeom prst="rect">
            <a:avLst/>
          </a:prstGeom>
          <a:noFill/>
        </p:spPr>
        <p:txBody>
          <a:bodyPr wrap="square" rtlCol="0" anchor="b">
            <a:spAutoFit/>
          </a:bodyPr>
          <a:lstStyle/>
          <a:p>
            <a:pPr algn="r"/>
            <a:r>
              <a:rPr lang="en-US" altLang="en-US" sz="650" dirty="0">
                <a:cs typeface="Arial" panose="020B0604020202020204" pitchFamily="34" charset="0"/>
              </a:rPr>
              <a:t>Photos: Moon jelly, </a:t>
            </a:r>
            <a:r>
              <a:rPr lang="en-US" altLang="en-US" sz="650" i="1" dirty="0">
                <a:cs typeface="Arial" panose="020B0604020202020204" pitchFamily="34" charset="0"/>
              </a:rPr>
              <a:t>Aurelia </a:t>
            </a:r>
            <a:r>
              <a:rPr lang="en-US" altLang="en-US" sz="650" i="1" dirty="0" err="1">
                <a:cs typeface="Arial" panose="020B0604020202020204" pitchFamily="34" charset="0"/>
              </a:rPr>
              <a:t>aurita</a:t>
            </a:r>
            <a:r>
              <a:rPr lang="en-US" altLang="en-US" sz="650" dirty="0">
                <a:cs typeface="Arial" panose="020B0604020202020204" pitchFamily="34" charset="0"/>
              </a:rPr>
              <a:t>; courtesy of Nancy </a:t>
            </a:r>
            <a:r>
              <a:rPr lang="en-US" altLang="en-US" sz="650" dirty="0" err="1">
                <a:cs typeface="Arial" panose="020B0604020202020204" pitchFamily="34" charset="0"/>
              </a:rPr>
              <a:t>Balcom</a:t>
            </a:r>
            <a:endParaRPr lang="en-US" altLang="en-US" sz="650" dirty="0">
              <a:cs typeface="Arial" panose="020B0604020202020204" pitchFamily="34" charset="0"/>
            </a:endParaRPr>
          </a:p>
        </p:txBody>
      </p:sp>
    </p:spTree>
  </p:cSld>
  <p:clrMapOvr>
    <a:overrideClrMapping bg1="dk1" tx1="lt1" bg2="dk2" tx2="lt2" accent1="accent1" accent2="accent2" accent3="accent3" accent4="accent4" accent5="accent5" accent6="accent6" hlink="hlink" folHlink="folHlink"/>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4">
            <a:extLst>
              <a:ext uri="{FF2B5EF4-FFF2-40B4-BE49-F238E27FC236}">
                <a16:creationId xmlns:a16="http://schemas.microsoft.com/office/drawing/2014/main" id="{75B8291F-DA6A-4135-A8D6-D6E1D688C693}"/>
              </a:ext>
            </a:extLst>
          </p:cNvPr>
          <p:cNvSpPr>
            <a:spLocks noGrp="1" noChangeArrowheads="1"/>
          </p:cNvSpPr>
          <p:nvPr>
            <p:ph type="title"/>
          </p:nvPr>
        </p:nvSpPr>
        <p:spPr>
          <a:xfrm>
            <a:off x="457200" y="274638"/>
            <a:ext cx="8382000" cy="2087562"/>
          </a:xfrm>
        </p:spPr>
        <p:txBody>
          <a:bodyPr/>
          <a:lstStyle/>
          <a:p>
            <a:pPr algn="l" eaLnBrk="1" hangingPunct="1"/>
            <a:r>
              <a:rPr lang="en-US" altLang="en-US" sz="2800" dirty="0">
                <a:solidFill>
                  <a:schemeClr val="bg1">
                    <a:lumMod val="95000"/>
                  </a:schemeClr>
                </a:solidFill>
                <a:latin typeface="Bell MT" panose="02020503060305020303" pitchFamily="18" charset="0"/>
              </a:rPr>
              <a:t>Striped bass are anadromous fish, spending their adult lives at sea and returning to fresh rivers to spawn; while they do not spawn in Long Island Sound tributaries, they are popular sport fish migrating into the Sound in the summer to feed on squid and finfish</a:t>
            </a:r>
          </a:p>
        </p:txBody>
      </p:sp>
      <p:pic>
        <p:nvPicPr>
          <p:cNvPr id="4" name="Picture 3" descr="A picture of a striped bass fish swimming among eelgrass in the water&#10;&#10;">
            <a:extLst>
              <a:ext uri="{FF2B5EF4-FFF2-40B4-BE49-F238E27FC236}">
                <a16:creationId xmlns:a16="http://schemas.microsoft.com/office/drawing/2014/main" id="{17475FAE-57B5-493E-995F-35591E99CFF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4320" y="2590800"/>
            <a:ext cx="8595360" cy="3493008"/>
          </a:xfrm>
          <a:prstGeom prst="rect">
            <a:avLst/>
          </a:prstGeom>
          <a:ln w="6350">
            <a:solidFill>
              <a:schemeClr val="bg1"/>
            </a:solidFill>
          </a:ln>
        </p:spPr>
      </p:pic>
      <p:sp>
        <p:nvSpPr>
          <p:cNvPr id="5" name="TextBox 4">
            <a:extLst>
              <a:ext uri="{FF2B5EF4-FFF2-40B4-BE49-F238E27FC236}">
                <a16:creationId xmlns:a16="http://schemas.microsoft.com/office/drawing/2014/main" id="{CEFD8A40-56B6-FA4A-BA04-0920148713F8}"/>
              </a:ext>
            </a:extLst>
          </p:cNvPr>
          <p:cNvSpPr txBox="1"/>
          <p:nvPr/>
        </p:nvSpPr>
        <p:spPr>
          <a:xfrm>
            <a:off x="6074664" y="5827440"/>
            <a:ext cx="2795016" cy="192360"/>
          </a:xfrm>
          <a:prstGeom prst="rect">
            <a:avLst/>
          </a:prstGeom>
          <a:noFill/>
        </p:spPr>
        <p:txBody>
          <a:bodyPr wrap="square" rtlCol="0" anchor="b">
            <a:spAutoFit/>
          </a:bodyPr>
          <a:lstStyle/>
          <a:p>
            <a:pPr algn="r"/>
            <a:r>
              <a:rPr lang="en-US" altLang="en-US" sz="650" dirty="0">
                <a:solidFill>
                  <a:schemeClr val="bg1"/>
                </a:solidFill>
                <a:cs typeface="Arial" panose="020B0604020202020204" pitchFamily="34" charset="0"/>
              </a:rPr>
              <a:t>Photo: Striped bass, </a:t>
            </a:r>
            <a:r>
              <a:rPr lang="en-US" altLang="en-US" sz="650" i="1" dirty="0" err="1">
                <a:solidFill>
                  <a:schemeClr val="bg1"/>
                </a:solidFill>
                <a:cs typeface="Arial" panose="020B0604020202020204" pitchFamily="34" charset="0"/>
              </a:rPr>
              <a:t>Morone</a:t>
            </a:r>
            <a:r>
              <a:rPr lang="en-US" altLang="en-US" sz="650" i="1" dirty="0">
                <a:solidFill>
                  <a:schemeClr val="bg1"/>
                </a:solidFill>
                <a:cs typeface="Arial" panose="020B0604020202020204" pitchFamily="34" charset="0"/>
              </a:rPr>
              <a:t> saxatilis</a:t>
            </a:r>
            <a:r>
              <a:rPr lang="en-US" altLang="en-US" sz="650" dirty="0">
                <a:solidFill>
                  <a:schemeClr val="bg1"/>
                </a:solidFill>
                <a:cs typeface="Arial" panose="020B0604020202020204" pitchFamily="34" charset="0"/>
              </a:rPr>
              <a:t>; courtesy of Robert </a:t>
            </a:r>
            <a:r>
              <a:rPr lang="en-US" altLang="en-US" sz="650" dirty="0" err="1">
                <a:solidFill>
                  <a:schemeClr val="bg1"/>
                </a:solidFill>
                <a:cs typeface="Arial" panose="020B0604020202020204" pitchFamily="34" charset="0"/>
              </a:rPr>
              <a:t>Bachand</a:t>
            </a:r>
            <a:endParaRPr lang="en-US" altLang="en-US" sz="650" dirty="0">
              <a:solidFill>
                <a:schemeClr val="bg1"/>
              </a:solidFill>
              <a:cs typeface="Arial" panose="020B0604020202020204" pitchFamily="34" charset="0"/>
            </a:endParaRP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30A72ABA-326F-47DB-8433-609F1F974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546" name="Rectangle 2">
            <a:extLst>
              <a:ext uri="{FF2B5EF4-FFF2-40B4-BE49-F238E27FC236}">
                <a16:creationId xmlns:a16="http://schemas.microsoft.com/office/drawing/2014/main" id="{16632D2B-7A38-4F44-A2C5-0904A917781D}"/>
              </a:ext>
            </a:extLst>
          </p:cNvPr>
          <p:cNvSpPr>
            <a:spLocks noGrp="1" noChangeArrowheads="1"/>
          </p:cNvSpPr>
          <p:nvPr>
            <p:ph type="title"/>
          </p:nvPr>
        </p:nvSpPr>
        <p:spPr>
          <a:xfrm>
            <a:off x="3644721" y="557190"/>
            <a:ext cx="4870629" cy="1721078"/>
          </a:xfrm>
        </p:spPr>
        <p:txBody>
          <a:bodyPr vert="horz" lIns="91440" tIns="45720" rIns="91440" bIns="45720" rtlCol="0" anchor="b">
            <a:normAutofit/>
          </a:bodyPr>
          <a:lstStyle/>
          <a:p>
            <a:pPr algn="l" eaLnBrk="1" hangingPunct="1">
              <a:lnSpc>
                <a:spcPct val="90000"/>
              </a:lnSpc>
            </a:pPr>
            <a:r>
              <a:rPr lang="en-US" altLang="en-US" sz="2800" kern="1200" dirty="0">
                <a:solidFill>
                  <a:schemeClr val="bg1">
                    <a:lumMod val="95000"/>
                  </a:schemeClr>
                </a:solidFill>
                <a:latin typeface="Bell MT" panose="02020503060305020303" pitchFamily="18" charset="0"/>
              </a:rPr>
              <a:t>American eels are catadromous, meaning they  have the reverse migration pattern of anadromous fish </a:t>
            </a:r>
          </a:p>
        </p:txBody>
      </p:sp>
      <p:pic>
        <p:nvPicPr>
          <p:cNvPr id="3" name="Picture 2" descr="A picture containing the head of an American eel">
            <a:extLst>
              <a:ext uri="{FF2B5EF4-FFF2-40B4-BE49-F238E27FC236}">
                <a16:creationId xmlns:a16="http://schemas.microsoft.com/office/drawing/2014/main" id="{72703E85-28C9-45C0-9B52-DC44C6E3287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4057" y="36197"/>
            <a:ext cx="3136343" cy="2783203"/>
          </a:xfrm>
          <a:prstGeom prst="rect">
            <a:avLst/>
          </a:prstGeom>
          <a:ln w="6350">
            <a:solidFill>
              <a:schemeClr val="bg1"/>
            </a:solidFill>
          </a:ln>
        </p:spPr>
      </p:pic>
      <p:pic>
        <p:nvPicPr>
          <p:cNvPr id="5" name="Picture 4" descr="A picture containing a juvenile American eel, known as a glass eel because it is nearly transparent">
            <a:extLst>
              <a:ext uri="{FF2B5EF4-FFF2-40B4-BE49-F238E27FC236}">
                <a16:creationId xmlns:a16="http://schemas.microsoft.com/office/drawing/2014/main" id="{40D453BF-C4E1-42FD-8A74-69C8D7C7745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4058" y="2895600"/>
            <a:ext cx="3136342" cy="3903064"/>
          </a:xfrm>
          <a:prstGeom prst="rect">
            <a:avLst/>
          </a:prstGeom>
          <a:ln w="6350">
            <a:solidFill>
              <a:schemeClr val="bg1"/>
            </a:solidFill>
          </a:ln>
        </p:spPr>
      </p:pic>
      <p:sp>
        <p:nvSpPr>
          <p:cNvPr id="108548" name="Text Box 5">
            <a:extLst>
              <a:ext uri="{FF2B5EF4-FFF2-40B4-BE49-F238E27FC236}">
                <a16:creationId xmlns:a16="http://schemas.microsoft.com/office/drawing/2014/main" id="{A63F24C0-6E01-4904-9D25-E0DD6474B119}"/>
              </a:ext>
            </a:extLst>
          </p:cNvPr>
          <p:cNvSpPr txBox="1">
            <a:spLocks noChangeArrowheads="1"/>
          </p:cNvSpPr>
          <p:nvPr/>
        </p:nvSpPr>
        <p:spPr bwMode="auto">
          <a:xfrm>
            <a:off x="3644721" y="2954924"/>
            <a:ext cx="4870629" cy="3226419"/>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orm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90000"/>
              </a:lnSpc>
              <a:spcBef>
                <a:spcPct val="50000"/>
              </a:spcBef>
            </a:pPr>
            <a:r>
              <a:rPr lang="en-US" altLang="en-US" sz="2800" dirty="0">
                <a:solidFill>
                  <a:schemeClr val="bg1">
                    <a:lumMod val="95000"/>
                  </a:schemeClr>
                </a:solidFill>
                <a:latin typeface="Bell MT" panose="02020503060305020303" pitchFamily="18" charset="0"/>
              </a:rPr>
              <a:t>Adult American eels migrate from freshwater streams or nearshore habitats to the Sargasso Sea, south of Bermuda, to spawn; the adults die there, but the young glass eels return to the streams and shore areas</a:t>
            </a:r>
          </a:p>
        </p:txBody>
      </p:sp>
      <p:sp>
        <p:nvSpPr>
          <p:cNvPr id="7" name="TextBox 6">
            <a:extLst>
              <a:ext uri="{FF2B5EF4-FFF2-40B4-BE49-F238E27FC236}">
                <a16:creationId xmlns:a16="http://schemas.microsoft.com/office/drawing/2014/main" id="{F018F01D-095B-484F-BCBD-E41BBE219803}"/>
              </a:ext>
            </a:extLst>
          </p:cNvPr>
          <p:cNvSpPr txBox="1"/>
          <p:nvPr/>
        </p:nvSpPr>
        <p:spPr>
          <a:xfrm>
            <a:off x="1600200" y="2948749"/>
            <a:ext cx="1600200" cy="492443"/>
          </a:xfrm>
          <a:prstGeom prst="rect">
            <a:avLst/>
          </a:prstGeom>
          <a:noFill/>
        </p:spPr>
        <p:txBody>
          <a:bodyPr wrap="square" rtlCol="0" anchor="b">
            <a:spAutoFit/>
          </a:bodyPr>
          <a:lstStyle/>
          <a:p>
            <a:pPr algn="r"/>
            <a:r>
              <a:rPr lang="en-US" altLang="en-US" sz="650" dirty="0">
                <a:solidFill>
                  <a:schemeClr val="bg1"/>
                </a:solidFill>
                <a:cs typeface="Arial" panose="020B0604020202020204" pitchFamily="34" charset="0"/>
              </a:rPr>
              <a:t>Photos: (top) Adult American eel, </a:t>
            </a:r>
            <a:r>
              <a:rPr lang="en-US" altLang="en-US" sz="650" i="1" dirty="0">
                <a:solidFill>
                  <a:schemeClr val="bg1"/>
                </a:solidFill>
                <a:cs typeface="Arial" panose="020B0604020202020204" pitchFamily="34" charset="0"/>
              </a:rPr>
              <a:t>Anguilla rostrata</a:t>
            </a:r>
            <a:r>
              <a:rPr lang="en-US" altLang="en-US" sz="650" dirty="0">
                <a:solidFill>
                  <a:schemeClr val="bg1"/>
                </a:solidFill>
                <a:cs typeface="Arial" panose="020B0604020202020204" pitchFamily="34" charset="0"/>
              </a:rPr>
              <a:t>; (bottom) young glass eel; courtesy of Robert </a:t>
            </a:r>
            <a:r>
              <a:rPr lang="en-US" altLang="en-US" sz="650" dirty="0" err="1">
                <a:solidFill>
                  <a:schemeClr val="bg1"/>
                </a:solidFill>
                <a:cs typeface="Arial" panose="020B0604020202020204" pitchFamily="34" charset="0"/>
              </a:rPr>
              <a:t>Bachand</a:t>
            </a:r>
            <a:endParaRPr lang="en-US" altLang="en-US" sz="650" dirty="0">
              <a:solidFill>
                <a:schemeClr val="bg1"/>
              </a:solidFill>
              <a:cs typeface="Arial" panose="020B0604020202020204" pitchFamily="34" charset="0"/>
            </a:endParaRPr>
          </a:p>
          <a:p>
            <a:pPr algn="r"/>
            <a:endParaRPr lang="en-US" altLang="en-US" sz="650" dirty="0">
              <a:solidFill>
                <a:schemeClr val="bg1"/>
              </a:solidFill>
              <a:cs typeface="Arial" panose="020B0604020202020204" pitchFamily="34" charset="0"/>
            </a:endParaRP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a:extLst>
              <a:ext uri="{FF2B5EF4-FFF2-40B4-BE49-F238E27FC236}">
                <a16:creationId xmlns:a16="http://schemas.microsoft.com/office/drawing/2014/main" id="{50716184-7688-4615-898A-B59C9D3B4932}"/>
              </a:ext>
            </a:extLst>
          </p:cNvPr>
          <p:cNvSpPr>
            <a:spLocks noGrp="1" noChangeArrowheads="1"/>
          </p:cNvSpPr>
          <p:nvPr>
            <p:ph type="title"/>
          </p:nvPr>
        </p:nvSpPr>
        <p:spPr>
          <a:xfrm>
            <a:off x="381000" y="5181601"/>
            <a:ext cx="8534400" cy="1447800"/>
          </a:xfrm>
        </p:spPr>
        <p:txBody>
          <a:bodyPr vert="horz" lIns="91440" tIns="45720" rIns="91440" bIns="45720" rtlCol="0" anchor="ctr">
            <a:noAutofit/>
          </a:bodyPr>
          <a:lstStyle/>
          <a:p>
            <a:pPr algn="l" eaLnBrk="1" hangingPunct="1">
              <a:lnSpc>
                <a:spcPct val="90000"/>
              </a:lnSpc>
            </a:pPr>
            <a:r>
              <a:rPr lang="en-US" altLang="en-US" sz="2800" kern="1200" dirty="0">
                <a:solidFill>
                  <a:schemeClr val="tx1">
                    <a:lumMod val="95000"/>
                  </a:schemeClr>
                </a:solidFill>
                <a:latin typeface="Bell MT" panose="02020503060305020303" pitchFamily="18" charset="0"/>
              </a:rPr>
              <a:t>The only true marine mammals that inhabit the Sound regularly are harbor seals (above) and gray seals; migrating from northern pupping grounds to winter in the Sound, they haul out to rest on rocky outcrops</a:t>
            </a:r>
          </a:p>
        </p:txBody>
      </p:sp>
      <p:pic>
        <p:nvPicPr>
          <p:cNvPr id="3" name="Picture 2" descr="A picture containing harbor seals resting on a rock outcropping in Long Island Sound">
            <a:extLst>
              <a:ext uri="{FF2B5EF4-FFF2-40B4-BE49-F238E27FC236}">
                <a16:creationId xmlns:a16="http://schemas.microsoft.com/office/drawing/2014/main" id="{5B878698-1A75-4232-84E1-001CB1E5D2D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06602" y="228600"/>
            <a:ext cx="8183880" cy="4836795"/>
          </a:xfrm>
          <a:prstGeom prst="rect">
            <a:avLst/>
          </a:prstGeom>
          <a:ln w="6350">
            <a:solidFill>
              <a:schemeClr val="tx1"/>
            </a:solidFill>
            <a:miter lim="800000"/>
          </a:ln>
        </p:spPr>
      </p:pic>
      <p:sp>
        <p:nvSpPr>
          <p:cNvPr id="4" name="TextBox 3">
            <a:extLst>
              <a:ext uri="{FF2B5EF4-FFF2-40B4-BE49-F238E27FC236}">
                <a16:creationId xmlns:a16="http://schemas.microsoft.com/office/drawing/2014/main" id="{90775108-C42E-D04D-9064-18422C616E19}"/>
              </a:ext>
            </a:extLst>
          </p:cNvPr>
          <p:cNvSpPr txBox="1"/>
          <p:nvPr/>
        </p:nvSpPr>
        <p:spPr>
          <a:xfrm>
            <a:off x="7090282" y="4724400"/>
            <a:ext cx="1600200" cy="292388"/>
          </a:xfrm>
          <a:prstGeom prst="rect">
            <a:avLst/>
          </a:prstGeom>
          <a:noFill/>
        </p:spPr>
        <p:txBody>
          <a:bodyPr wrap="square" rtlCol="0" anchor="b">
            <a:spAutoFit/>
          </a:bodyPr>
          <a:lstStyle/>
          <a:p>
            <a:pPr algn="r"/>
            <a:r>
              <a:rPr lang="en-US" altLang="en-US" sz="650" dirty="0">
                <a:cs typeface="Arial" panose="020B0604020202020204" pitchFamily="34" charset="0"/>
              </a:rPr>
              <a:t>Photo: Harbor seals, </a:t>
            </a:r>
            <a:r>
              <a:rPr lang="en-US" altLang="en-US" sz="650" i="1" dirty="0" err="1">
                <a:cs typeface="Arial" panose="020B0604020202020204" pitchFamily="34" charset="0"/>
              </a:rPr>
              <a:t>Phoca</a:t>
            </a:r>
            <a:r>
              <a:rPr lang="en-US" altLang="en-US" sz="650" i="1" dirty="0">
                <a:cs typeface="Arial" panose="020B0604020202020204" pitchFamily="34" charset="0"/>
              </a:rPr>
              <a:t> </a:t>
            </a:r>
            <a:r>
              <a:rPr lang="en-US" altLang="en-US" sz="650" i="1" dirty="0" err="1">
                <a:cs typeface="Arial" panose="020B0604020202020204" pitchFamily="34" charset="0"/>
              </a:rPr>
              <a:t>vitulina</a:t>
            </a:r>
            <a:r>
              <a:rPr lang="en-US" altLang="en-US" sz="650" i="1" dirty="0">
                <a:cs typeface="Arial" panose="020B0604020202020204" pitchFamily="34" charset="0"/>
              </a:rPr>
              <a:t> concolor</a:t>
            </a:r>
            <a:r>
              <a:rPr lang="en-US" altLang="en-US" sz="650" dirty="0">
                <a:cs typeface="Arial" panose="020B0604020202020204" pitchFamily="34" charset="0"/>
              </a:rPr>
              <a:t>; courtesy of Lauren Rader</a:t>
            </a:r>
          </a:p>
        </p:txBody>
      </p:sp>
    </p:spTree>
  </p:cSld>
  <p:clrMapOvr>
    <a:overrideClrMapping bg1="dk1" tx1="lt1" bg2="dk2" tx2="lt2" accent1="accent1" accent2="accent2" accent3="accent3" accent4="accent4" accent5="accent5" accent6="accent6" hlink="hlink" folHlink="folHlink"/>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36" name="Rectangle 135">
            <a:extLst>
              <a:ext uri="{FF2B5EF4-FFF2-40B4-BE49-F238E27FC236}">
                <a16:creationId xmlns:a16="http://schemas.microsoft.com/office/drawing/2014/main" id="{53F29798-D584-4792-9B62-3F5F5C36D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50" name="Rectangle 2">
            <a:extLst>
              <a:ext uri="{FF2B5EF4-FFF2-40B4-BE49-F238E27FC236}">
                <a16:creationId xmlns:a16="http://schemas.microsoft.com/office/drawing/2014/main" id="{2CE78549-C71E-4BE9-B095-A28CC8106A1F}"/>
              </a:ext>
            </a:extLst>
          </p:cNvPr>
          <p:cNvSpPr>
            <a:spLocks noGrp="1" noChangeArrowheads="1"/>
          </p:cNvSpPr>
          <p:nvPr>
            <p:ph type="title"/>
          </p:nvPr>
        </p:nvSpPr>
        <p:spPr>
          <a:xfrm>
            <a:off x="304800" y="316780"/>
            <a:ext cx="2590800" cy="6388819"/>
          </a:xfrm>
        </p:spPr>
        <p:txBody>
          <a:bodyPr vert="horz" lIns="91440" tIns="45720" rIns="91440" bIns="45720" rtlCol="0" anchor="ctr">
            <a:normAutofit fontScale="90000"/>
          </a:bodyPr>
          <a:lstStyle/>
          <a:p>
            <a:pPr algn="l" eaLnBrk="1" hangingPunct="1">
              <a:lnSpc>
                <a:spcPct val="90000"/>
              </a:lnSpc>
              <a:spcAft>
                <a:spcPts val="1200"/>
              </a:spcAft>
            </a:pPr>
            <a:r>
              <a:rPr lang="en-US" altLang="en-US" sz="3100" kern="1200" dirty="0">
                <a:solidFill>
                  <a:schemeClr val="bg1">
                    <a:lumMod val="95000"/>
                  </a:schemeClr>
                </a:solidFill>
                <a:latin typeface="Bell MT" panose="02020503060305020303" pitchFamily="18" charset="0"/>
              </a:rPr>
              <a:t>Osprey or fish hawks are a common sight around Long Island Sound, especially in eastern regions</a:t>
            </a:r>
            <a:br>
              <a:rPr lang="en-US" altLang="en-US" sz="3100" kern="1200" dirty="0">
                <a:solidFill>
                  <a:schemeClr val="bg1">
                    <a:lumMod val="95000"/>
                  </a:schemeClr>
                </a:solidFill>
                <a:latin typeface="Bell MT" panose="02020503060305020303" pitchFamily="18" charset="0"/>
              </a:rPr>
            </a:br>
            <a:br>
              <a:rPr lang="en-US" altLang="en-US" sz="3100" kern="1200" dirty="0">
                <a:solidFill>
                  <a:schemeClr val="bg1">
                    <a:lumMod val="95000"/>
                  </a:schemeClr>
                </a:solidFill>
                <a:latin typeface="Bell MT" panose="02020503060305020303" pitchFamily="18" charset="0"/>
              </a:rPr>
            </a:br>
            <a:r>
              <a:rPr lang="en-US" altLang="en-US" sz="3100" kern="1200" dirty="0">
                <a:solidFill>
                  <a:schemeClr val="bg1">
                    <a:lumMod val="95000"/>
                  </a:schemeClr>
                </a:solidFill>
                <a:latin typeface="Bell MT" panose="02020503060305020303" pitchFamily="18" charset="0"/>
              </a:rPr>
              <a:t>They arrive in March to nest, mostly on man-made platforms which keep their nests out of the reach of predators</a:t>
            </a:r>
            <a:br>
              <a:rPr lang="en-US" altLang="en-US" sz="2100" kern="1200" dirty="0">
                <a:solidFill>
                  <a:schemeClr val="bg1"/>
                </a:solidFill>
                <a:latin typeface="+mj-lt"/>
                <a:ea typeface="+mj-ea"/>
                <a:cs typeface="+mj-cs"/>
              </a:rPr>
            </a:br>
            <a:endParaRPr lang="en-US" altLang="en-US" sz="2100" kern="1200" dirty="0">
              <a:solidFill>
                <a:schemeClr val="bg1"/>
              </a:solidFill>
              <a:latin typeface="+mj-lt"/>
              <a:ea typeface="+mj-ea"/>
              <a:cs typeface="+mj-cs"/>
            </a:endParaRPr>
          </a:p>
        </p:txBody>
      </p:sp>
      <p:pic>
        <p:nvPicPr>
          <p:cNvPr id="7" name="Picture 6" descr="A picture of an osprey flying overhead">
            <a:extLst>
              <a:ext uri="{FF2B5EF4-FFF2-40B4-BE49-F238E27FC236}">
                <a16:creationId xmlns:a16="http://schemas.microsoft.com/office/drawing/2014/main" id="{BE650841-7497-4DB6-8ECB-5009B314C58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2756535" y="651510"/>
            <a:ext cx="6295644" cy="5554980"/>
          </a:xfrm>
          <a:prstGeom prst="rect">
            <a:avLst/>
          </a:prstGeom>
          <a:ln w="6350">
            <a:solidFill>
              <a:schemeClr val="bg1"/>
            </a:solidFill>
          </a:ln>
          <a:effectLst>
            <a:outerShdw blurRad="292100" dist="139700" dir="2700000" algn="tl" rotWithShape="0">
              <a:srgbClr val="333333">
                <a:alpha val="65000"/>
              </a:srgbClr>
            </a:outerShdw>
          </a:effectLst>
        </p:spPr>
      </p:pic>
      <p:sp>
        <p:nvSpPr>
          <p:cNvPr id="5" name="TextBox 4">
            <a:extLst>
              <a:ext uri="{FF2B5EF4-FFF2-40B4-BE49-F238E27FC236}">
                <a16:creationId xmlns:a16="http://schemas.microsoft.com/office/drawing/2014/main" id="{74F4F2D8-30CC-2647-B10F-D3AD93C006B8}"/>
              </a:ext>
            </a:extLst>
          </p:cNvPr>
          <p:cNvSpPr txBox="1"/>
          <p:nvPr/>
        </p:nvSpPr>
        <p:spPr>
          <a:xfrm>
            <a:off x="7086600" y="6260812"/>
            <a:ext cx="1600200" cy="292388"/>
          </a:xfrm>
          <a:prstGeom prst="rect">
            <a:avLst/>
          </a:prstGeom>
          <a:noFill/>
        </p:spPr>
        <p:txBody>
          <a:bodyPr wrap="square" rtlCol="0" anchor="b">
            <a:spAutoFit/>
          </a:bodyPr>
          <a:lstStyle/>
          <a:p>
            <a:pPr algn="r"/>
            <a:r>
              <a:rPr lang="en-US" altLang="en-US" sz="650" dirty="0">
                <a:cs typeface="Arial" panose="020B0604020202020204" pitchFamily="34" charset="0"/>
              </a:rPr>
              <a:t>Photo: Osprey, </a:t>
            </a:r>
            <a:r>
              <a:rPr lang="en-US" altLang="en-US" sz="650" i="1" dirty="0">
                <a:cs typeface="Arial" panose="020B0604020202020204" pitchFamily="34" charset="0"/>
              </a:rPr>
              <a:t>Pandion haliaetus</a:t>
            </a:r>
            <a:r>
              <a:rPr lang="en-US" altLang="en-US" sz="650" dirty="0">
                <a:cs typeface="Arial" panose="020B0604020202020204" pitchFamily="34" charset="0"/>
              </a:rPr>
              <a:t>; courtesy of Thomas Morris</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wo kayakers paddling near a salt marsh">
            <a:extLst>
              <a:ext uri="{FF2B5EF4-FFF2-40B4-BE49-F238E27FC236}">
                <a16:creationId xmlns:a16="http://schemas.microsoft.com/office/drawing/2014/main" id="{9899786C-8DF9-4199-9BDE-F0F1BEC5FFC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343" b="-299"/>
          <a:stretch/>
        </p:blipFill>
        <p:spPr>
          <a:xfrm>
            <a:off x="0" y="0"/>
            <a:ext cx="9220200" cy="4587411"/>
          </a:xfrm>
          <a:prstGeom prst="rect">
            <a:avLst/>
          </a:prstGeom>
          <a:ln w="6350">
            <a:solidFill>
              <a:schemeClr val="bg1"/>
            </a:solidFill>
          </a:ln>
        </p:spPr>
      </p:pic>
      <p:sp>
        <p:nvSpPr>
          <p:cNvPr id="4" name="TextBox 3">
            <a:extLst>
              <a:ext uri="{FF2B5EF4-FFF2-40B4-BE49-F238E27FC236}">
                <a16:creationId xmlns:a16="http://schemas.microsoft.com/office/drawing/2014/main" id="{B238D1BF-7400-4194-A9FC-80C0A837D901}"/>
              </a:ext>
            </a:extLst>
          </p:cNvPr>
          <p:cNvSpPr txBox="1"/>
          <p:nvPr/>
        </p:nvSpPr>
        <p:spPr>
          <a:xfrm>
            <a:off x="152400" y="4587411"/>
            <a:ext cx="8839200" cy="2246769"/>
          </a:xfrm>
          <a:prstGeom prst="rect">
            <a:avLst/>
          </a:prstGeom>
          <a:noFill/>
        </p:spPr>
        <p:txBody>
          <a:bodyPr wrap="square" rtlCol="0">
            <a:spAutoFit/>
          </a:bodyPr>
          <a:lstStyle/>
          <a:p>
            <a:r>
              <a:rPr lang="en-US" altLang="en-US" sz="2800" dirty="0">
                <a:solidFill>
                  <a:schemeClr val="bg1">
                    <a:lumMod val="95000"/>
                  </a:schemeClr>
                </a:solidFill>
                <a:latin typeface="Bell MT" panose="02020503060305020303" pitchFamily="18" charset="0"/>
              </a:rPr>
              <a:t>Long Island Sound is a tremendous resource of fascinating, ecologically and economically-important organisms. Humans have the greatest impact on the Sound’s health and viability, so it is up to all of us to protect Long Island Sound, a living treasure.</a:t>
            </a:r>
            <a:endParaRPr lang="en-US" dirty="0">
              <a:solidFill>
                <a:schemeClr val="bg1">
                  <a:lumMod val="95000"/>
                </a:schemeClr>
              </a:solidFill>
            </a:endParaRPr>
          </a:p>
        </p:txBody>
      </p:sp>
      <p:sp>
        <p:nvSpPr>
          <p:cNvPr id="5" name="TextBox 4">
            <a:extLst>
              <a:ext uri="{FF2B5EF4-FFF2-40B4-BE49-F238E27FC236}">
                <a16:creationId xmlns:a16="http://schemas.microsoft.com/office/drawing/2014/main" id="{DA8C5552-6EC0-C942-999E-AC74872E2A80}"/>
              </a:ext>
            </a:extLst>
          </p:cNvPr>
          <p:cNvSpPr txBox="1"/>
          <p:nvPr/>
        </p:nvSpPr>
        <p:spPr>
          <a:xfrm>
            <a:off x="7467600" y="4191000"/>
            <a:ext cx="1600200" cy="292388"/>
          </a:xfrm>
          <a:prstGeom prst="rect">
            <a:avLst/>
          </a:prstGeom>
          <a:noFill/>
        </p:spPr>
        <p:txBody>
          <a:bodyPr wrap="square" rtlCol="0" anchor="b">
            <a:spAutoFit/>
          </a:bodyPr>
          <a:lstStyle/>
          <a:p>
            <a:pPr algn="r"/>
            <a:r>
              <a:rPr lang="en-US" altLang="en-US" sz="650" dirty="0">
                <a:cs typeface="Arial" panose="020B0604020202020204" pitchFamily="34" charset="0"/>
              </a:rPr>
              <a:t>Photo: Kayakers at Bluff Point, Groton, courtesy of Nancy </a:t>
            </a:r>
            <a:r>
              <a:rPr lang="en-US" altLang="en-US" sz="650" dirty="0" err="1">
                <a:cs typeface="Arial" panose="020B0604020202020204" pitchFamily="34" charset="0"/>
              </a:rPr>
              <a:t>Balcom</a:t>
            </a:r>
            <a:endParaRPr lang="en-US" altLang="en-US" sz="650" dirty="0">
              <a:cs typeface="Arial" panose="020B0604020202020204" pitchFamily="34" charset="0"/>
            </a:endParaRP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3" name="Rectangle 3">
            <a:extLst>
              <a:ext uri="{FF2B5EF4-FFF2-40B4-BE49-F238E27FC236}">
                <a16:creationId xmlns:a16="http://schemas.microsoft.com/office/drawing/2014/main" id="{91E49F72-B5A6-4D1C-9A71-B894906E0A8D}"/>
              </a:ext>
            </a:extLst>
          </p:cNvPr>
          <p:cNvSpPr>
            <a:spLocks noGrp="1" noChangeArrowheads="1"/>
          </p:cNvSpPr>
          <p:nvPr>
            <p:ph type="body" idx="1"/>
          </p:nvPr>
        </p:nvSpPr>
        <p:spPr>
          <a:xfrm>
            <a:off x="152400" y="266700"/>
            <a:ext cx="8610600" cy="6324600"/>
          </a:xfrm>
        </p:spPr>
        <p:txBody>
          <a:bodyPr/>
          <a:lstStyle/>
          <a:p>
            <a:pPr marL="228600" indent="-228600" eaLnBrk="1" hangingPunct="1">
              <a:lnSpc>
                <a:spcPct val="90000"/>
              </a:lnSpc>
              <a:spcBef>
                <a:spcPts val="0"/>
              </a:spcBef>
              <a:spcAft>
                <a:spcPts val="1200"/>
              </a:spcAft>
              <a:buClr>
                <a:schemeClr val="bg1"/>
              </a:buClr>
              <a:buFont typeface="Arial" panose="020B0604020202020204" pitchFamily="34" charset="0"/>
              <a:buChar char="•"/>
            </a:pPr>
            <a:r>
              <a:rPr lang="en-US" altLang="en-US" sz="2000" b="1" dirty="0">
                <a:solidFill>
                  <a:schemeClr val="bg1">
                    <a:lumMod val="95000"/>
                  </a:schemeClr>
                </a:solidFill>
              </a:rPr>
              <a:t>The Long Island Sound Study (LISS)</a:t>
            </a:r>
            <a:r>
              <a:rPr lang="en-US" altLang="en-US" sz="2000" dirty="0">
                <a:solidFill>
                  <a:schemeClr val="bg1">
                    <a:lumMod val="95000"/>
                  </a:schemeClr>
                </a:solidFill>
              </a:rPr>
              <a:t> is a partnership of federal, state, and local government agencies, private organizations,  and educational institutions working together to restore and protect Long Island Sound. This research, management, and education project began in 1985 as part of the National Estuary Program under the federal Clean Water Act. </a:t>
            </a:r>
          </a:p>
          <a:p>
            <a:pPr marL="0" indent="0" eaLnBrk="1" hangingPunct="1">
              <a:lnSpc>
                <a:spcPct val="90000"/>
              </a:lnSpc>
              <a:spcBef>
                <a:spcPts val="0"/>
              </a:spcBef>
              <a:spcAft>
                <a:spcPts val="1200"/>
              </a:spcAft>
              <a:buClr>
                <a:schemeClr val="bg1"/>
              </a:buClr>
              <a:buNone/>
            </a:pPr>
            <a:endParaRPr lang="en-US" altLang="en-US" sz="2000" dirty="0">
              <a:solidFill>
                <a:schemeClr val="bg1">
                  <a:lumMod val="95000"/>
                </a:schemeClr>
              </a:solidFill>
            </a:endParaRPr>
          </a:p>
          <a:p>
            <a:pPr marL="228600" indent="-228600" eaLnBrk="1" hangingPunct="1">
              <a:lnSpc>
                <a:spcPct val="90000"/>
              </a:lnSpc>
              <a:spcBef>
                <a:spcPts val="0"/>
              </a:spcBef>
              <a:spcAft>
                <a:spcPts val="1200"/>
              </a:spcAft>
              <a:buClr>
                <a:schemeClr val="bg1"/>
              </a:buClr>
              <a:buFont typeface="Arial" panose="020B0604020202020204" pitchFamily="34" charset="0"/>
              <a:buChar char="•"/>
            </a:pPr>
            <a:r>
              <a:rPr lang="en-US" altLang="en-US" sz="2000" b="1" dirty="0">
                <a:solidFill>
                  <a:schemeClr val="bg1">
                    <a:lumMod val="95000"/>
                  </a:schemeClr>
                </a:solidFill>
              </a:rPr>
              <a:t>The Connecticut Sea Grant College Program</a:t>
            </a:r>
            <a:r>
              <a:rPr lang="en-US" altLang="en-US" sz="2000" dirty="0">
                <a:solidFill>
                  <a:schemeClr val="bg1">
                    <a:lumMod val="95000"/>
                  </a:schemeClr>
                </a:solidFill>
              </a:rPr>
              <a:t> is a partnership between the NOAA National Sea Grant College Program and The University of Connecticut. Along with New York Sea Grant, it is one of a network of 34 university-based programs in the coastal and Great Lake states. Established by Congress in 1966, Sea Grant fosters the conservation and wise use of our coastal and marine resources by supporting research, providing extension and technology transfer services, and raising public awareness of coastal and marine environments through educational programs.</a:t>
            </a:r>
          </a:p>
          <a:p>
            <a:pPr marL="0" indent="0" eaLnBrk="1" hangingPunct="1">
              <a:lnSpc>
                <a:spcPct val="90000"/>
              </a:lnSpc>
              <a:spcBef>
                <a:spcPts val="0"/>
              </a:spcBef>
              <a:spcAft>
                <a:spcPts val="1200"/>
              </a:spcAft>
              <a:buClr>
                <a:schemeClr val="bg1"/>
              </a:buClr>
              <a:buNone/>
            </a:pPr>
            <a:endParaRPr lang="en-US" altLang="en-US" sz="2000" dirty="0">
              <a:solidFill>
                <a:schemeClr val="bg1">
                  <a:lumMod val="95000"/>
                </a:schemeClr>
              </a:solidFill>
            </a:endParaRPr>
          </a:p>
          <a:p>
            <a:pPr marL="228600" indent="-228600" eaLnBrk="1" hangingPunct="1">
              <a:lnSpc>
                <a:spcPct val="90000"/>
              </a:lnSpc>
              <a:spcBef>
                <a:spcPts val="0"/>
              </a:spcBef>
              <a:spcAft>
                <a:spcPts val="1200"/>
              </a:spcAft>
              <a:buFont typeface="Arial" panose="020B0604020202020204" pitchFamily="34" charset="0"/>
              <a:buChar char="•"/>
            </a:pPr>
            <a:r>
              <a:rPr lang="en-US" altLang="en-US" sz="2000" b="1" dirty="0">
                <a:solidFill>
                  <a:schemeClr val="bg1">
                    <a:lumMod val="95000"/>
                  </a:schemeClr>
                </a:solidFill>
              </a:rPr>
              <a:t>Connecticut Sea Grant thanks the following individuals who generously shared their digital images for use in this PowerPoint:  </a:t>
            </a:r>
            <a:r>
              <a:rPr lang="en-US" altLang="en-US" sz="2000" dirty="0">
                <a:solidFill>
                  <a:schemeClr val="bg1">
                    <a:lumMod val="95000"/>
                  </a:schemeClr>
                </a:solidFill>
              </a:rPr>
              <a:t>Peter Auster, Ivar Babb, Robert </a:t>
            </a:r>
            <a:r>
              <a:rPr lang="en-US" altLang="en-US" sz="2000" dirty="0" err="1">
                <a:solidFill>
                  <a:schemeClr val="bg1">
                    <a:lumMod val="95000"/>
                  </a:schemeClr>
                </a:solidFill>
              </a:rPr>
              <a:t>Bachand</a:t>
            </a:r>
            <a:r>
              <a:rPr lang="en-US" altLang="en-US" sz="2000" dirty="0">
                <a:solidFill>
                  <a:schemeClr val="bg1">
                    <a:lumMod val="95000"/>
                  </a:schemeClr>
                </a:solidFill>
              </a:rPr>
              <a:t>, Briarpatch Enterprises, Nancy Balcom, Judy Benson, Barbara Costas, Robert </a:t>
            </a:r>
            <a:r>
              <a:rPr lang="en-US" altLang="en-US" sz="2000" dirty="0" err="1">
                <a:solidFill>
                  <a:schemeClr val="bg1">
                    <a:lumMod val="95000"/>
                  </a:schemeClr>
                </a:solidFill>
              </a:rPr>
              <a:t>DeGoursey</a:t>
            </a:r>
            <a:r>
              <a:rPr lang="en-US" altLang="en-US" sz="2000" dirty="0">
                <a:solidFill>
                  <a:schemeClr val="bg1">
                    <a:lumMod val="95000"/>
                  </a:schemeClr>
                </a:solidFill>
              </a:rPr>
              <a:t>, Chris Elphick, Tessa Getchis, </a:t>
            </a:r>
            <a:r>
              <a:rPr lang="en-US" altLang="en-US" sz="2000" dirty="0">
                <a:solidFill>
                  <a:schemeClr val="bg1">
                    <a:lumMod val="95000"/>
                  </a:schemeClr>
                </a:solidFill>
                <a:latin typeface="Bell MT" panose="02020503060305020303" pitchFamily="18" charset="0"/>
              </a:rPr>
              <a:t>Carina </a:t>
            </a:r>
            <a:r>
              <a:rPr lang="en-US" altLang="en-US" sz="2000" dirty="0" err="1">
                <a:solidFill>
                  <a:schemeClr val="bg1">
                    <a:lumMod val="95000"/>
                  </a:schemeClr>
                </a:solidFill>
                <a:latin typeface="Bell MT" panose="02020503060305020303" pitchFamily="18" charset="0"/>
              </a:rPr>
              <a:t>Gjerdrum</a:t>
            </a:r>
            <a:r>
              <a:rPr lang="en-US" altLang="en-US" sz="2000" dirty="0">
                <a:solidFill>
                  <a:schemeClr val="bg1">
                    <a:lumMod val="95000"/>
                  </a:schemeClr>
                </a:solidFill>
                <a:latin typeface="Bell MT" panose="02020503060305020303" pitchFamily="18" charset="0"/>
              </a:rPr>
              <a:t>, </a:t>
            </a:r>
            <a:r>
              <a:rPr lang="en-US" sz="2000" dirty="0" err="1">
                <a:solidFill>
                  <a:schemeClr val="bg1">
                    <a:lumMod val="95000"/>
                  </a:schemeClr>
                </a:solidFill>
                <a:effectLst/>
                <a:latin typeface="Bell MT" panose="02020503060305020303" pitchFamily="18" charset="0"/>
                <a:ea typeface="Calibri" panose="020F0502020204030204" pitchFamily="34" charset="0"/>
              </a:rPr>
              <a:t>LISMaRC</a:t>
            </a:r>
            <a:r>
              <a:rPr lang="en-US" sz="2000" dirty="0">
                <a:solidFill>
                  <a:schemeClr val="bg1">
                    <a:lumMod val="95000"/>
                  </a:schemeClr>
                </a:solidFill>
                <a:effectLst/>
                <a:latin typeface="Bell MT" panose="02020503060305020303" pitchFamily="18" charset="0"/>
                <a:ea typeface="Calibri" panose="020F0502020204030204" pitchFamily="34" charset="0"/>
              </a:rPr>
              <a:t> Science Team, </a:t>
            </a:r>
            <a:r>
              <a:rPr lang="en-US" altLang="en-US" sz="2000" dirty="0">
                <a:solidFill>
                  <a:schemeClr val="bg1">
                    <a:lumMod val="95000"/>
                  </a:schemeClr>
                </a:solidFill>
              </a:rPr>
              <a:t>Thomas Morris, Judy Preston, Lauren Rader, Amy N. Smith and the Long Island Resource Center.</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5">
            <a:extLst>
              <a:ext uri="{FF2B5EF4-FFF2-40B4-BE49-F238E27FC236}">
                <a16:creationId xmlns:a16="http://schemas.microsoft.com/office/drawing/2014/main" id="{26C97DB7-9D84-498C-B210-43D44BE99996}"/>
              </a:ext>
            </a:extLst>
          </p:cNvPr>
          <p:cNvSpPr>
            <a:spLocks noGrp="1" noChangeArrowheads="1"/>
          </p:cNvSpPr>
          <p:nvPr>
            <p:ph type="title"/>
          </p:nvPr>
        </p:nvSpPr>
        <p:spPr>
          <a:xfrm>
            <a:off x="480060" y="5576887"/>
            <a:ext cx="8183880" cy="1128713"/>
          </a:xfrm>
        </p:spPr>
        <p:txBody>
          <a:bodyPr vert="horz" lIns="91440" tIns="45720" rIns="91440" bIns="45720" rtlCol="0" anchor="ctr">
            <a:noAutofit/>
          </a:bodyPr>
          <a:lstStyle/>
          <a:p>
            <a:pPr algn="l" eaLnBrk="1" hangingPunct="1">
              <a:lnSpc>
                <a:spcPct val="90000"/>
              </a:lnSpc>
            </a:pPr>
            <a:r>
              <a:rPr lang="en-US" altLang="en-US" sz="2800" kern="1200" dirty="0">
                <a:solidFill>
                  <a:schemeClr val="tx1">
                    <a:lumMod val="95000"/>
                  </a:schemeClr>
                </a:solidFill>
                <a:latin typeface="Bell MT" panose="02020503060305020303" pitchFamily="18" charset="0"/>
              </a:rPr>
              <a:t>Salt pannes are small, “desert-like” depressions in the marsh, where soil salinity can reach levels that are almost twice that of full-strength sea water </a:t>
            </a:r>
          </a:p>
        </p:txBody>
      </p:sp>
      <p:pic>
        <p:nvPicPr>
          <p:cNvPr id="13316" name="Picture 5" descr="A picture of a salt panne, a desert-like depression on a salt marsh with spikes of glasswort plants">
            <a:extLst>
              <a:ext uri="{FF2B5EF4-FFF2-40B4-BE49-F238E27FC236}">
                <a16:creationId xmlns:a16="http://schemas.microsoft.com/office/drawing/2014/main" id="{5608E959-90C7-4DDB-81E5-CB2EC3448F5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480060" y="533400"/>
            <a:ext cx="8183880" cy="4836795"/>
          </a:xfrm>
          <a:prstGeom prst="rect">
            <a:avLst/>
          </a:prstGeom>
          <a:ln w="6350">
            <a:solidFill>
              <a:schemeClr val="tx1"/>
            </a:solidFill>
            <a:miter lim="800000"/>
          </a:ln>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9167D88-69BB-A540-8D65-ACB88C07C994}"/>
              </a:ext>
            </a:extLst>
          </p:cNvPr>
          <p:cNvSpPr txBox="1"/>
          <p:nvPr/>
        </p:nvSpPr>
        <p:spPr>
          <a:xfrm>
            <a:off x="6858000" y="5177835"/>
            <a:ext cx="1883344" cy="192360"/>
          </a:xfrm>
          <a:prstGeom prst="rect">
            <a:avLst/>
          </a:prstGeom>
          <a:noFill/>
        </p:spPr>
        <p:txBody>
          <a:bodyPr wrap="square" rtlCol="0" anchor="b">
            <a:spAutoFit/>
          </a:bodyPr>
          <a:lstStyle/>
          <a:p>
            <a:r>
              <a:rPr lang="en-US" altLang="en-US" sz="650" dirty="0">
                <a:cs typeface="Arial" panose="020B0604020202020204" pitchFamily="34" charset="0"/>
              </a:rPr>
              <a:t>Photo: salt panne; courtesy of Nancy </a:t>
            </a:r>
            <a:r>
              <a:rPr lang="en-US" altLang="en-US" sz="650" dirty="0" err="1">
                <a:cs typeface="Arial" panose="020B0604020202020204" pitchFamily="34" charset="0"/>
              </a:rPr>
              <a:t>Balcom</a:t>
            </a:r>
            <a:endParaRPr lang="en-US" altLang="en-US" sz="650" dirty="0">
              <a:cs typeface="Arial" panose="020B0604020202020204" pitchFamily="34" charset="0"/>
            </a:endParaRPr>
          </a:p>
        </p:txBody>
      </p:sp>
    </p:spTree>
  </p:cSld>
  <p:clrMapOvr>
    <a:overrideClrMapping bg1="dk1" tx1="lt1" bg2="dk2" tx2="lt2" accent1="accent1" accent2="accent2" accent3="accent3" accent4="accent4" accent5="accent5" accent6="accent6" hlink="hlink" folHlink="folHlink"/>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of the Latimer Reef Lighthouse and surrounding water near Fisher's Island NY">
            <a:extLst>
              <a:ext uri="{FF2B5EF4-FFF2-40B4-BE49-F238E27FC236}">
                <a16:creationId xmlns:a16="http://schemas.microsoft.com/office/drawing/2014/main" id="{89379AC0-6D64-43EE-A1EF-D5A860A168B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23907" name="Rectangle 2">
            <a:extLst>
              <a:ext uri="{FF2B5EF4-FFF2-40B4-BE49-F238E27FC236}">
                <a16:creationId xmlns:a16="http://schemas.microsoft.com/office/drawing/2014/main" id="{63A2602B-92B2-4C06-BEE8-4D50FADC2EEA}"/>
              </a:ext>
            </a:extLst>
          </p:cNvPr>
          <p:cNvSpPr>
            <a:spLocks noGrp="1" noChangeArrowheads="1"/>
          </p:cNvSpPr>
          <p:nvPr>
            <p:ph type="title"/>
          </p:nvPr>
        </p:nvSpPr>
        <p:spPr>
          <a:xfrm>
            <a:off x="457200" y="274638"/>
            <a:ext cx="7010400" cy="792163"/>
          </a:xfrm>
        </p:spPr>
        <p:txBody>
          <a:bodyPr/>
          <a:lstStyle/>
          <a:p>
            <a:pPr algn="l" eaLnBrk="1" hangingPunct="1"/>
            <a:r>
              <a:rPr lang="en-US" altLang="en-US" sz="4000" dirty="0">
                <a:solidFill>
                  <a:schemeClr val="tx1"/>
                </a:solidFill>
                <a:latin typeface="Bodoni MT" panose="02070603080606020203" pitchFamily="18" charset="0"/>
              </a:rPr>
              <a:t>Contacts</a:t>
            </a:r>
          </a:p>
        </p:txBody>
      </p:sp>
      <p:sp>
        <p:nvSpPr>
          <p:cNvPr id="123908" name="Rectangle 3">
            <a:extLst>
              <a:ext uri="{FF2B5EF4-FFF2-40B4-BE49-F238E27FC236}">
                <a16:creationId xmlns:a16="http://schemas.microsoft.com/office/drawing/2014/main" id="{DD956434-320B-4717-8C80-26EDC95FA24C}"/>
              </a:ext>
            </a:extLst>
          </p:cNvPr>
          <p:cNvSpPr>
            <a:spLocks noGrp="1" noChangeArrowheads="1"/>
          </p:cNvSpPr>
          <p:nvPr>
            <p:ph type="body" sz="half" idx="1"/>
          </p:nvPr>
        </p:nvSpPr>
        <p:spPr>
          <a:xfrm>
            <a:off x="457200" y="1066801"/>
            <a:ext cx="2819400" cy="1828800"/>
          </a:xfrm>
        </p:spPr>
        <p:txBody>
          <a:bodyPr/>
          <a:lstStyle/>
          <a:p>
            <a:pPr eaLnBrk="1" hangingPunct="1">
              <a:lnSpc>
                <a:spcPct val="80000"/>
              </a:lnSpc>
              <a:buFontTx/>
              <a:buNone/>
            </a:pPr>
            <a:r>
              <a:rPr lang="en-US" altLang="en-US" sz="1800" dirty="0">
                <a:latin typeface="Bell MT" panose="02020503060305020303" pitchFamily="18" charset="0"/>
              </a:rPr>
              <a:t>Connecticut Sea Grant </a:t>
            </a:r>
          </a:p>
          <a:p>
            <a:pPr eaLnBrk="1" hangingPunct="1">
              <a:lnSpc>
                <a:spcPct val="80000"/>
              </a:lnSpc>
              <a:buFontTx/>
              <a:buNone/>
            </a:pPr>
            <a:r>
              <a:rPr lang="en-US" altLang="en-US" sz="1800" dirty="0">
                <a:latin typeface="Bell MT" panose="02020503060305020303" pitchFamily="18" charset="0"/>
              </a:rPr>
              <a:t>University of Connecticut</a:t>
            </a:r>
          </a:p>
          <a:p>
            <a:pPr eaLnBrk="1" hangingPunct="1">
              <a:lnSpc>
                <a:spcPct val="80000"/>
              </a:lnSpc>
              <a:buFontTx/>
              <a:buNone/>
            </a:pPr>
            <a:r>
              <a:rPr lang="en-US" altLang="en-US" sz="1800" dirty="0">
                <a:latin typeface="Bell MT" panose="02020503060305020303" pitchFamily="18" charset="0"/>
              </a:rPr>
              <a:t>1080 Shennecossett Road</a:t>
            </a:r>
          </a:p>
          <a:p>
            <a:pPr eaLnBrk="1" hangingPunct="1">
              <a:lnSpc>
                <a:spcPct val="80000"/>
              </a:lnSpc>
              <a:buFontTx/>
              <a:buNone/>
            </a:pPr>
            <a:r>
              <a:rPr lang="en-US" altLang="en-US" sz="1800" dirty="0">
                <a:latin typeface="Bell MT" panose="02020503060305020303" pitchFamily="18" charset="0"/>
              </a:rPr>
              <a:t>Groton CT 06340</a:t>
            </a:r>
          </a:p>
          <a:p>
            <a:pPr eaLnBrk="1" hangingPunct="1">
              <a:lnSpc>
                <a:spcPct val="80000"/>
              </a:lnSpc>
              <a:buFontTx/>
              <a:buNone/>
            </a:pPr>
            <a:r>
              <a:rPr lang="en-US" altLang="en-US" sz="1800" dirty="0">
                <a:latin typeface="Bell MT" panose="02020503060305020303" pitchFamily="18" charset="0"/>
                <a:hlinkClick r:id="rId4"/>
              </a:rPr>
              <a:t>https://seagrant.uconn.edu</a:t>
            </a:r>
            <a:endParaRPr lang="en-US" altLang="en-US" sz="1800" dirty="0">
              <a:latin typeface="Bell MT" panose="02020503060305020303" pitchFamily="18" charset="0"/>
            </a:endParaRPr>
          </a:p>
          <a:p>
            <a:pPr eaLnBrk="1" hangingPunct="1">
              <a:lnSpc>
                <a:spcPct val="80000"/>
              </a:lnSpc>
              <a:buFontTx/>
              <a:buNone/>
            </a:pPr>
            <a:endParaRPr lang="en-US" altLang="en-US" sz="1800" dirty="0">
              <a:latin typeface="Bell MT" panose="02020503060305020303" pitchFamily="18" charset="0"/>
            </a:endParaRPr>
          </a:p>
        </p:txBody>
      </p:sp>
      <p:sp>
        <p:nvSpPr>
          <p:cNvPr id="123909" name="Text Box 7">
            <a:extLst>
              <a:ext uri="{FF2B5EF4-FFF2-40B4-BE49-F238E27FC236}">
                <a16:creationId xmlns:a16="http://schemas.microsoft.com/office/drawing/2014/main" id="{2FD4E3CD-126C-4700-B866-838A6F3FC9A9}"/>
              </a:ext>
            </a:extLst>
          </p:cNvPr>
          <p:cNvSpPr txBox="1">
            <a:spLocks noChangeArrowheads="1"/>
          </p:cNvSpPr>
          <p:nvPr/>
        </p:nvSpPr>
        <p:spPr bwMode="auto">
          <a:xfrm>
            <a:off x="457200" y="2551837"/>
            <a:ext cx="3124198"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dirty="0">
                <a:latin typeface="Bell MT" panose="02020503060305020303" pitchFamily="18" charset="0"/>
              </a:rPr>
              <a:t>New York Sea Grant </a:t>
            </a:r>
          </a:p>
          <a:p>
            <a:pPr eaLnBrk="1" hangingPunct="1"/>
            <a:r>
              <a:rPr lang="en-US" altLang="en-US" dirty="0">
                <a:latin typeface="Bell MT" panose="02020503060305020303" pitchFamily="18" charset="0"/>
              </a:rPr>
              <a:t>SUNY at Stony Brook</a:t>
            </a:r>
          </a:p>
          <a:p>
            <a:pPr eaLnBrk="1" hangingPunct="1"/>
            <a:r>
              <a:rPr lang="en-US" altLang="en-US" dirty="0">
                <a:latin typeface="Bell MT" panose="02020503060305020303" pitchFamily="18" charset="0"/>
              </a:rPr>
              <a:t>146 Suffolk Hall</a:t>
            </a:r>
          </a:p>
          <a:p>
            <a:pPr eaLnBrk="1" hangingPunct="1"/>
            <a:r>
              <a:rPr lang="en-US" altLang="en-US" dirty="0">
                <a:latin typeface="Bell MT" panose="02020503060305020303" pitchFamily="18" charset="0"/>
              </a:rPr>
              <a:t>Stony Brook NY 11794</a:t>
            </a:r>
          </a:p>
          <a:p>
            <a:pPr eaLnBrk="1" hangingPunct="1"/>
            <a:r>
              <a:rPr lang="en-US" altLang="en-US" dirty="0">
                <a:latin typeface="Bell MT" panose="02020503060305020303" pitchFamily="18" charset="0"/>
                <a:hlinkClick r:id="rId5"/>
              </a:rPr>
              <a:t>https://seagrant.sunysb.edu/</a:t>
            </a:r>
            <a:endParaRPr lang="en-US" altLang="en-US" dirty="0">
              <a:latin typeface="Bell MT" panose="02020503060305020303" pitchFamily="18" charset="0"/>
            </a:endParaRPr>
          </a:p>
          <a:p>
            <a:pPr eaLnBrk="1" hangingPunct="1"/>
            <a:endParaRPr lang="en-US" altLang="en-US" dirty="0">
              <a:latin typeface="Bell MT" panose="02020503060305020303" pitchFamily="18" charset="0"/>
            </a:endParaRPr>
          </a:p>
        </p:txBody>
      </p:sp>
      <p:sp>
        <p:nvSpPr>
          <p:cNvPr id="123910" name="Text Box 8">
            <a:extLst>
              <a:ext uri="{FF2B5EF4-FFF2-40B4-BE49-F238E27FC236}">
                <a16:creationId xmlns:a16="http://schemas.microsoft.com/office/drawing/2014/main" id="{AB73F6B6-0A08-43FD-B56F-6BD7383FD7B7}"/>
              </a:ext>
            </a:extLst>
          </p:cNvPr>
          <p:cNvSpPr txBox="1">
            <a:spLocks noChangeArrowheads="1"/>
          </p:cNvSpPr>
          <p:nvPr/>
        </p:nvSpPr>
        <p:spPr bwMode="auto">
          <a:xfrm>
            <a:off x="5791200" y="1066801"/>
            <a:ext cx="335280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dirty="0">
                <a:latin typeface="Bell MT" panose="02020503060305020303" pitchFamily="18" charset="0"/>
              </a:rPr>
              <a:t>Environmental Protection Agency</a:t>
            </a:r>
          </a:p>
          <a:p>
            <a:pPr eaLnBrk="1" hangingPunct="1"/>
            <a:r>
              <a:rPr lang="en-US" altLang="en-US" dirty="0">
                <a:latin typeface="Bell MT" panose="02020503060305020303" pitchFamily="18" charset="0"/>
              </a:rPr>
              <a:t>Long Island Sound Study</a:t>
            </a:r>
          </a:p>
          <a:p>
            <a:pPr eaLnBrk="1" hangingPunct="1"/>
            <a:r>
              <a:rPr lang="en-US" altLang="en-US" dirty="0">
                <a:latin typeface="Bell MT" panose="02020503060305020303" pitchFamily="18" charset="0"/>
              </a:rPr>
              <a:t>888 Washington Blvd</a:t>
            </a:r>
          </a:p>
          <a:p>
            <a:pPr eaLnBrk="1" hangingPunct="1"/>
            <a:r>
              <a:rPr lang="en-US" altLang="en-US" dirty="0">
                <a:latin typeface="Bell MT" panose="02020503060305020303" pitchFamily="18" charset="0"/>
              </a:rPr>
              <a:t>Stamford CT 06904</a:t>
            </a:r>
          </a:p>
          <a:p>
            <a:pPr eaLnBrk="1" hangingPunct="1"/>
            <a:r>
              <a:rPr lang="en-US" altLang="en-US" dirty="0">
                <a:latin typeface="Bell MT" panose="02020503060305020303" pitchFamily="18" charset="0"/>
                <a:hlinkClick r:id="rId6"/>
              </a:rPr>
              <a:t>https://longislandsoundstudy.net</a:t>
            </a:r>
            <a:endParaRPr lang="en-US" altLang="en-US" dirty="0">
              <a:latin typeface="Bell MT" panose="02020503060305020303" pitchFamily="18" charset="0"/>
            </a:endParaRPr>
          </a:p>
          <a:p>
            <a:pPr eaLnBrk="1" hangingPunct="1"/>
            <a:endParaRPr lang="en-US" altLang="en-US" dirty="0">
              <a:latin typeface="Bell MT" panose="02020503060305020303" pitchFamily="18" charset="0"/>
            </a:endParaRPr>
          </a:p>
          <a:p>
            <a:pPr eaLnBrk="1" hangingPunct="1"/>
            <a:endParaRPr lang="en-US" altLang="en-US" dirty="0">
              <a:latin typeface="Bell MT" panose="02020503060305020303" pitchFamily="18" charset="0"/>
            </a:endParaRPr>
          </a:p>
        </p:txBody>
      </p:sp>
      <p:grpSp>
        <p:nvGrpSpPr>
          <p:cNvPr id="7" name="Group 6" descr="Three logos - for the National Oceanic and Atmospheric Administration or NOAA, Connecticut Sea Grant, and the Long Island Sound Study">
            <a:extLst>
              <a:ext uri="{FF2B5EF4-FFF2-40B4-BE49-F238E27FC236}">
                <a16:creationId xmlns:a16="http://schemas.microsoft.com/office/drawing/2014/main" id="{9DF85726-B79C-4147-912A-982AB0299E02}"/>
              </a:ext>
            </a:extLst>
          </p:cNvPr>
          <p:cNvGrpSpPr/>
          <p:nvPr/>
        </p:nvGrpSpPr>
        <p:grpSpPr>
          <a:xfrm>
            <a:off x="2895600" y="5765578"/>
            <a:ext cx="3252582" cy="948819"/>
            <a:chOff x="5704637" y="5706130"/>
            <a:chExt cx="3252582" cy="948819"/>
          </a:xfrm>
        </p:grpSpPr>
        <p:pic>
          <p:nvPicPr>
            <p:cNvPr id="8" name="Picture 7" descr="Logo for Long Island Sound Study">
              <a:extLst>
                <a:ext uri="{FF2B5EF4-FFF2-40B4-BE49-F238E27FC236}">
                  <a16:creationId xmlns:a16="http://schemas.microsoft.com/office/drawing/2014/main" id="{95E6B76E-8D61-4798-8DD5-37504BFE199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001000" y="5706130"/>
              <a:ext cx="956219" cy="923270"/>
            </a:xfrm>
            <a:prstGeom prst="rect">
              <a:avLst/>
            </a:prstGeom>
          </p:spPr>
        </p:pic>
        <p:pic>
          <p:nvPicPr>
            <p:cNvPr id="9" name="Picture 8" descr="Logo for Connecticut Sea Grant">
              <a:extLst>
                <a:ext uri="{FF2B5EF4-FFF2-40B4-BE49-F238E27FC236}">
                  <a16:creationId xmlns:a16="http://schemas.microsoft.com/office/drawing/2014/main" id="{F0E16461-E721-4220-A74A-785193E64D5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644640" y="5715677"/>
              <a:ext cx="1280160" cy="916595"/>
            </a:xfrm>
            <a:prstGeom prst="rect">
              <a:avLst/>
            </a:prstGeom>
          </p:spPr>
        </p:pic>
        <p:pic>
          <p:nvPicPr>
            <p:cNvPr id="10" name="Picture 9" descr="Logo for the National Oceanic and Atmospheric Administration or NOAA">
              <a:extLst>
                <a:ext uri="{FF2B5EF4-FFF2-40B4-BE49-F238E27FC236}">
                  <a16:creationId xmlns:a16="http://schemas.microsoft.com/office/drawing/2014/main" id="{9F2B9D13-52B8-4171-A22C-AB3E82E0038A}"/>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704637" y="5715677"/>
              <a:ext cx="848563" cy="939272"/>
            </a:xfrm>
            <a:prstGeom prst="rect">
              <a:avLst/>
            </a:prstGeom>
          </p:spPr>
        </p:pic>
      </p:grpSp>
      <p:sp>
        <p:nvSpPr>
          <p:cNvPr id="11" name="TextBox 10">
            <a:extLst>
              <a:ext uri="{FF2B5EF4-FFF2-40B4-BE49-F238E27FC236}">
                <a16:creationId xmlns:a16="http://schemas.microsoft.com/office/drawing/2014/main" id="{B0E5D905-0543-AE49-8A9E-3F29C320060D}"/>
              </a:ext>
            </a:extLst>
          </p:cNvPr>
          <p:cNvSpPr txBox="1"/>
          <p:nvPr/>
        </p:nvSpPr>
        <p:spPr>
          <a:xfrm>
            <a:off x="7467600" y="6437168"/>
            <a:ext cx="1600200" cy="292388"/>
          </a:xfrm>
          <a:prstGeom prst="rect">
            <a:avLst/>
          </a:prstGeom>
          <a:noFill/>
        </p:spPr>
        <p:txBody>
          <a:bodyPr wrap="square" rtlCol="0" anchor="b">
            <a:spAutoFit/>
          </a:bodyPr>
          <a:lstStyle/>
          <a:p>
            <a:pPr algn="r"/>
            <a:r>
              <a:rPr lang="en-US" altLang="en-US" sz="650" dirty="0">
                <a:solidFill>
                  <a:schemeClr val="bg1"/>
                </a:solidFill>
                <a:cs typeface="Arial" panose="020B0604020202020204" pitchFamily="34" charset="0"/>
              </a:rPr>
              <a:t>Photo: Latimer Reef Lighthouse, courtesy of Nancy </a:t>
            </a:r>
            <a:r>
              <a:rPr lang="en-US" altLang="en-US" sz="650" dirty="0" err="1">
                <a:solidFill>
                  <a:schemeClr val="bg1"/>
                </a:solidFill>
                <a:cs typeface="Arial" panose="020B0604020202020204" pitchFamily="34" charset="0"/>
              </a:rPr>
              <a:t>Balcom</a:t>
            </a:r>
            <a:endParaRPr lang="en-US" altLang="en-US" sz="650" dirty="0">
              <a:solidFill>
                <a:schemeClr val="bg1"/>
              </a:solidFill>
              <a:cs typeface="Arial" panose="020B0604020202020204" pitchFamily="34"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13">
            <a:extLst>
              <a:ext uri="{FF2B5EF4-FFF2-40B4-BE49-F238E27FC236}">
                <a16:creationId xmlns:a16="http://schemas.microsoft.com/office/drawing/2014/main" id="{A5BA527F-512E-4477-AE8E-9F3A3E0E0E79}"/>
              </a:ext>
            </a:extLst>
          </p:cNvPr>
          <p:cNvSpPr>
            <a:spLocks noGrp="1" noChangeArrowheads="1"/>
          </p:cNvSpPr>
          <p:nvPr>
            <p:ph type="title"/>
          </p:nvPr>
        </p:nvSpPr>
        <p:spPr>
          <a:xfrm>
            <a:off x="536067" y="838200"/>
            <a:ext cx="8071866" cy="1207008"/>
          </a:xfrm>
        </p:spPr>
        <p:txBody>
          <a:bodyPr vert="horz" lIns="91440" tIns="45720" rIns="91440" bIns="45720" rtlCol="0" anchor="b">
            <a:noAutofit/>
          </a:bodyPr>
          <a:lstStyle/>
          <a:p>
            <a:pPr algn="l" eaLnBrk="1" hangingPunct="1">
              <a:lnSpc>
                <a:spcPct val="90000"/>
              </a:lnSpc>
            </a:pPr>
            <a:r>
              <a:rPr lang="en-US" altLang="en-US" sz="2800" kern="1200" dirty="0">
                <a:solidFill>
                  <a:schemeClr val="tx1">
                    <a:lumMod val="95000"/>
                  </a:schemeClr>
                </a:solidFill>
                <a:latin typeface="Bell MT" panose="02020503060305020303" pitchFamily="18" charset="0"/>
              </a:rPr>
              <a:t>Glasswort, a succulent plant, grows in the salt pannes and along the edges of the saltmarsh, looking like a field of tiny, spineless cacti; some species turn reddish in the fall</a:t>
            </a:r>
          </a:p>
        </p:txBody>
      </p:sp>
      <p:cxnSp>
        <p:nvCxnSpPr>
          <p:cNvPr id="85" name="Straight Connector 84">
            <a:extLst>
              <a:ext uri="{FF2B5EF4-FFF2-40B4-BE49-F238E27FC236}">
                <a16:creationId xmlns:a16="http://schemas.microsoft.com/office/drawing/2014/main" id="{B6375111-306C-49EA-9DD1-79A2ED78FA3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72000" y="3354776"/>
            <a:ext cx="0" cy="21209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pic>
        <p:nvPicPr>
          <p:cNvPr id="10" name="Picture 9" descr="A picture of glasswort, a succulent plant that is found in the saltmarsh. It is bright green most of the year.">
            <a:extLst>
              <a:ext uri="{FF2B5EF4-FFF2-40B4-BE49-F238E27FC236}">
                <a16:creationId xmlns:a16="http://schemas.microsoft.com/office/drawing/2014/main" id="{F4733D09-37AA-4F3D-96E9-940A2AD9FEC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67475" y="2423040"/>
            <a:ext cx="3909060" cy="3856948"/>
          </a:xfrm>
          <a:prstGeom prst="rect">
            <a:avLst/>
          </a:prstGeom>
          <a:ln w="6350">
            <a:solidFill>
              <a:schemeClr val="tx1"/>
            </a:solidFill>
          </a:ln>
        </p:spPr>
      </p:pic>
      <p:pic>
        <p:nvPicPr>
          <p:cNvPr id="8" name="Picture 7" descr="A picture of glasswort, a succulent plant that is found in the saltmarsh. The plant turns reddish in the fall.">
            <a:extLst>
              <a:ext uri="{FF2B5EF4-FFF2-40B4-BE49-F238E27FC236}">
                <a16:creationId xmlns:a16="http://schemas.microsoft.com/office/drawing/2014/main" id="{9298F222-2D63-4695-99A7-A1A6737F76D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2"/>
          <a:stretch/>
        </p:blipFill>
        <p:spPr>
          <a:xfrm>
            <a:off x="4777740" y="2423040"/>
            <a:ext cx="3909060" cy="3857568"/>
          </a:xfrm>
          <a:prstGeom prst="rect">
            <a:avLst/>
          </a:prstGeom>
          <a:ln w="6350">
            <a:solidFill>
              <a:schemeClr val="tx1"/>
            </a:solidFill>
          </a:ln>
        </p:spPr>
      </p:pic>
      <p:sp>
        <p:nvSpPr>
          <p:cNvPr id="7" name="TextBox 6">
            <a:extLst>
              <a:ext uri="{FF2B5EF4-FFF2-40B4-BE49-F238E27FC236}">
                <a16:creationId xmlns:a16="http://schemas.microsoft.com/office/drawing/2014/main" id="{C8E48682-065F-7744-AD8E-43D111A075A2}"/>
              </a:ext>
            </a:extLst>
          </p:cNvPr>
          <p:cNvSpPr txBox="1"/>
          <p:nvPr/>
        </p:nvSpPr>
        <p:spPr>
          <a:xfrm>
            <a:off x="514730" y="6019800"/>
            <a:ext cx="2609469" cy="192360"/>
          </a:xfrm>
          <a:prstGeom prst="rect">
            <a:avLst/>
          </a:prstGeom>
          <a:noFill/>
        </p:spPr>
        <p:txBody>
          <a:bodyPr wrap="square" rtlCol="0" anchor="b">
            <a:spAutoFit/>
          </a:bodyPr>
          <a:lstStyle/>
          <a:p>
            <a:r>
              <a:rPr lang="en-US" altLang="en-US" sz="650" dirty="0">
                <a:cs typeface="Arial" panose="020B0604020202020204" pitchFamily="34" charset="0"/>
              </a:rPr>
              <a:t>Photos: Glasswort, </a:t>
            </a:r>
            <a:r>
              <a:rPr lang="en-US" altLang="en-US" sz="650" i="1" dirty="0">
                <a:cs typeface="Arial" panose="020B0604020202020204" pitchFamily="34" charset="0"/>
              </a:rPr>
              <a:t>Salicornia sp</a:t>
            </a:r>
            <a:r>
              <a:rPr lang="en-US" altLang="en-US" sz="650" dirty="0">
                <a:cs typeface="Arial" panose="020B0604020202020204" pitchFamily="34" charset="0"/>
              </a:rPr>
              <a:t>.; courtesy of Nancy </a:t>
            </a:r>
            <a:r>
              <a:rPr lang="en-US" altLang="en-US" sz="650" dirty="0" err="1">
                <a:cs typeface="Arial" panose="020B0604020202020204" pitchFamily="34" charset="0"/>
              </a:rPr>
              <a:t>Balcom</a:t>
            </a:r>
            <a:endParaRPr lang="en-US" altLang="en-US" sz="650" dirty="0">
              <a:cs typeface="Arial" panose="020B0604020202020204" pitchFamily="34" charset="0"/>
            </a:endParaRPr>
          </a:p>
        </p:txBody>
      </p:sp>
    </p:spTree>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8">
            <a:extLst>
              <a:ext uri="{FF2B5EF4-FFF2-40B4-BE49-F238E27FC236}">
                <a16:creationId xmlns:a16="http://schemas.microsoft.com/office/drawing/2014/main" id="{AC224E12-05E5-49BC-9C38-AE55CB28B549}"/>
              </a:ext>
            </a:extLst>
          </p:cNvPr>
          <p:cNvSpPr>
            <a:spLocks noGrp="1" noChangeArrowheads="1"/>
          </p:cNvSpPr>
          <p:nvPr>
            <p:ph type="title"/>
          </p:nvPr>
        </p:nvSpPr>
        <p:spPr>
          <a:xfrm>
            <a:off x="536067" y="321211"/>
            <a:ext cx="8071866" cy="1207008"/>
          </a:xfrm>
        </p:spPr>
        <p:txBody>
          <a:bodyPr vert="horz" lIns="91440" tIns="45720" rIns="91440" bIns="45720" rtlCol="0" anchor="b">
            <a:normAutofit/>
          </a:bodyPr>
          <a:lstStyle/>
          <a:p>
            <a:pPr algn="l" eaLnBrk="1" hangingPunct="1">
              <a:lnSpc>
                <a:spcPct val="90000"/>
              </a:lnSpc>
            </a:pPr>
            <a:r>
              <a:rPr lang="en-US" altLang="en-US" sz="2800" kern="1200" dirty="0">
                <a:solidFill>
                  <a:schemeClr val="tx1">
                    <a:lumMod val="95000"/>
                  </a:schemeClr>
                </a:solidFill>
                <a:latin typeface="Bell MT" panose="02020503060305020303" pitchFamily="18" charset="0"/>
              </a:rPr>
              <a:t>Sea lavender, with its delicate purple flowers and wiry stems, grows in salt pannes and the low marsh</a:t>
            </a:r>
          </a:p>
        </p:txBody>
      </p:sp>
      <p:cxnSp>
        <p:nvCxnSpPr>
          <p:cNvPr id="137" name="Straight Connector 136">
            <a:extLst>
              <a:ext uri="{FF2B5EF4-FFF2-40B4-BE49-F238E27FC236}">
                <a16:creationId xmlns:a16="http://schemas.microsoft.com/office/drawing/2014/main" id="{B6375111-306C-49EA-9DD1-79A2ED78FA3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72000" y="3354776"/>
            <a:ext cx="0" cy="21209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pic>
        <p:nvPicPr>
          <p:cNvPr id="15364" name="Picture 5" descr="A picture of sea lavender in the lower part of the salt marsh, near the water's edge. ">
            <a:extLst>
              <a:ext uri="{FF2B5EF4-FFF2-40B4-BE49-F238E27FC236}">
                <a16:creationId xmlns:a16="http://schemas.microsoft.com/office/drawing/2014/main" id="{FE75C7FF-BAF0-42F3-8F52-6ED50144442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4"/>
          <a:stretch/>
        </p:blipFill>
        <p:spPr bwMode="auto">
          <a:xfrm>
            <a:off x="457200" y="2487072"/>
            <a:ext cx="3909060" cy="3856948"/>
          </a:xfrm>
          <a:prstGeom prst="rect">
            <a:avLst/>
          </a:prstGeom>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4" descr="A closeup of the tiny purple flowers of sea lavender, a saltmarsh plant. ">
            <a:extLst>
              <a:ext uri="{FF2B5EF4-FFF2-40B4-BE49-F238E27FC236}">
                <a16:creationId xmlns:a16="http://schemas.microsoft.com/office/drawing/2014/main" id="{5F754E7C-4418-4B3D-BE3C-A3D850B58CD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777740" y="2486432"/>
            <a:ext cx="3909060" cy="3857568"/>
          </a:xfrm>
          <a:prstGeom prst="rect">
            <a:avLst/>
          </a:prstGeom>
          <a:ln w="6350">
            <a:solidFill>
              <a:schemeClr val="tx1"/>
            </a:solidFill>
          </a:ln>
        </p:spPr>
      </p:pic>
      <p:sp>
        <p:nvSpPr>
          <p:cNvPr id="7" name="TextBox 6">
            <a:extLst>
              <a:ext uri="{FF2B5EF4-FFF2-40B4-BE49-F238E27FC236}">
                <a16:creationId xmlns:a16="http://schemas.microsoft.com/office/drawing/2014/main" id="{1DEC8274-63ED-AF47-95BA-1E71FF234071}"/>
              </a:ext>
            </a:extLst>
          </p:cNvPr>
          <p:cNvSpPr txBox="1"/>
          <p:nvPr/>
        </p:nvSpPr>
        <p:spPr>
          <a:xfrm>
            <a:off x="514730" y="6096000"/>
            <a:ext cx="3676270" cy="192360"/>
          </a:xfrm>
          <a:prstGeom prst="rect">
            <a:avLst/>
          </a:prstGeom>
          <a:noFill/>
        </p:spPr>
        <p:txBody>
          <a:bodyPr wrap="square" rtlCol="0" anchor="b">
            <a:spAutoFit/>
          </a:bodyPr>
          <a:lstStyle/>
          <a:p>
            <a:r>
              <a:rPr lang="en-US" altLang="en-US" sz="650" dirty="0">
                <a:cs typeface="Arial" panose="020B0604020202020204" pitchFamily="34" charset="0"/>
              </a:rPr>
              <a:t>Photo: Sea lavender and flower inset, </a:t>
            </a:r>
            <a:r>
              <a:rPr lang="en-US" altLang="en-US" sz="650" i="1" dirty="0">
                <a:cs typeface="Arial" panose="020B0604020202020204" pitchFamily="34" charset="0"/>
              </a:rPr>
              <a:t>Limonium </a:t>
            </a:r>
            <a:r>
              <a:rPr lang="en-US" altLang="en-US" sz="650" i="1" dirty="0" err="1">
                <a:cs typeface="Arial" panose="020B0604020202020204" pitchFamily="34" charset="0"/>
              </a:rPr>
              <a:t>carolinianum</a:t>
            </a:r>
            <a:r>
              <a:rPr lang="en-US" altLang="en-US" sz="650" dirty="0">
                <a:cs typeface="Arial" panose="020B0604020202020204" pitchFamily="34" charset="0"/>
              </a:rPr>
              <a:t>; courtesy of Nancy </a:t>
            </a:r>
            <a:r>
              <a:rPr lang="en-US" altLang="en-US" sz="650" dirty="0" err="1">
                <a:cs typeface="Arial" panose="020B0604020202020204" pitchFamily="34" charset="0"/>
              </a:rPr>
              <a:t>Balcom</a:t>
            </a:r>
            <a:endParaRPr lang="en-US" altLang="en-US" sz="650" dirty="0">
              <a:cs typeface="Arial" panose="020B0604020202020204" pitchFamily="34" charset="0"/>
            </a:endParaRPr>
          </a:p>
        </p:txBody>
      </p:sp>
    </p:spTree>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310798DB-DFD6-4873-BF6F-94237DCA908D}"/>
              </a:ext>
            </a:extLst>
          </p:cNvPr>
          <p:cNvSpPr>
            <a:spLocks noGrp="1" noChangeArrowheads="1"/>
          </p:cNvSpPr>
          <p:nvPr>
            <p:ph type="title"/>
          </p:nvPr>
        </p:nvSpPr>
        <p:spPr>
          <a:xfrm>
            <a:off x="536067" y="457200"/>
            <a:ext cx="8071866" cy="1447800"/>
          </a:xfrm>
        </p:spPr>
        <p:txBody>
          <a:bodyPr vert="horz" lIns="91440" tIns="45720" rIns="91440" bIns="45720" rtlCol="0" anchor="b">
            <a:normAutofit fontScale="90000"/>
          </a:bodyPr>
          <a:lstStyle/>
          <a:p>
            <a:pPr algn="l" eaLnBrk="1" hangingPunct="1">
              <a:lnSpc>
                <a:spcPct val="90000"/>
              </a:lnSpc>
            </a:pPr>
            <a:r>
              <a:rPr lang="en-US" altLang="en-US" sz="3100" kern="1200" dirty="0">
                <a:solidFill>
                  <a:schemeClr val="tx1">
                    <a:lumMod val="95000"/>
                  </a:schemeClr>
                </a:solidFill>
                <a:latin typeface="Bell MT" panose="02020503060305020303" pitchFamily="18" charset="0"/>
              </a:rPr>
              <a:t>Ribbed mussels grow along the edges of tidal creeks in salt marshes, providing food for terrestrial mammals and other organisms</a:t>
            </a:r>
            <a:br>
              <a:rPr lang="en-US" altLang="en-US" sz="2000" kern="1200" dirty="0">
                <a:solidFill>
                  <a:schemeClr val="tx1"/>
                </a:solidFill>
                <a:latin typeface="+mj-lt"/>
                <a:ea typeface="+mj-ea"/>
                <a:cs typeface="+mj-cs"/>
              </a:rPr>
            </a:br>
            <a:endParaRPr lang="en-US" altLang="en-US" sz="2000" kern="1200" dirty="0">
              <a:solidFill>
                <a:schemeClr val="tx1"/>
              </a:solidFill>
              <a:latin typeface="+mj-lt"/>
              <a:ea typeface="+mj-ea"/>
              <a:cs typeface="+mj-cs"/>
            </a:endParaRPr>
          </a:p>
        </p:txBody>
      </p:sp>
      <p:pic>
        <p:nvPicPr>
          <p:cNvPr id="20483" name="Content Placeholder 4" descr="A picture of ribbed mussels in the mud and peat of the salt marsh. ">
            <a:extLst>
              <a:ext uri="{FF2B5EF4-FFF2-40B4-BE49-F238E27FC236}">
                <a16:creationId xmlns:a16="http://schemas.microsoft.com/office/drawing/2014/main" id="{294D02A6-4446-4D4E-B015-F7C7B197BA82}"/>
              </a:ext>
            </a:extLst>
          </p:cNvPr>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457200" y="2423680"/>
            <a:ext cx="3909060" cy="3856948"/>
          </a:xfrm>
          <a:prstGeom prst="rect">
            <a:avLst/>
          </a:prstGeom>
          <a:ln>
            <a:solidFill>
              <a:schemeClr val="tx1"/>
            </a:solidFill>
          </a:ln>
        </p:spPr>
      </p:pic>
      <p:cxnSp>
        <p:nvCxnSpPr>
          <p:cNvPr id="72" name="Straight Connector 71">
            <a:extLst>
              <a:ext uri="{FF2B5EF4-FFF2-40B4-BE49-F238E27FC236}">
                <a16:creationId xmlns:a16="http://schemas.microsoft.com/office/drawing/2014/main" id="{B6375111-306C-49EA-9DD1-79A2ED78FA3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72000" y="3354776"/>
            <a:ext cx="0" cy="21209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pic>
        <p:nvPicPr>
          <p:cNvPr id="5" name="Picture 4" descr="A picture of a ribbed mussel, held in a hand, to show the ribs on the shell.">
            <a:extLst>
              <a:ext uri="{FF2B5EF4-FFF2-40B4-BE49-F238E27FC236}">
                <a16:creationId xmlns:a16="http://schemas.microsoft.com/office/drawing/2014/main" id="{FBAB7E03-352F-4657-A4F2-E0D97D56230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777740" y="2423040"/>
            <a:ext cx="3909060" cy="3857568"/>
          </a:xfrm>
          <a:prstGeom prst="rect">
            <a:avLst/>
          </a:prstGeom>
          <a:ln>
            <a:solidFill>
              <a:schemeClr val="tx1"/>
            </a:solidFill>
          </a:ln>
        </p:spPr>
      </p:pic>
      <p:sp>
        <p:nvSpPr>
          <p:cNvPr id="6" name="TextBox 5">
            <a:extLst>
              <a:ext uri="{FF2B5EF4-FFF2-40B4-BE49-F238E27FC236}">
                <a16:creationId xmlns:a16="http://schemas.microsoft.com/office/drawing/2014/main" id="{D01C4938-7EE1-734E-9169-EEDF7639BD8F}"/>
              </a:ext>
            </a:extLst>
          </p:cNvPr>
          <p:cNvSpPr txBox="1"/>
          <p:nvPr/>
        </p:nvSpPr>
        <p:spPr>
          <a:xfrm>
            <a:off x="7220330" y="2438400"/>
            <a:ext cx="1466470" cy="392415"/>
          </a:xfrm>
          <a:prstGeom prst="rect">
            <a:avLst/>
          </a:prstGeom>
          <a:noFill/>
        </p:spPr>
        <p:txBody>
          <a:bodyPr wrap="square" rtlCol="0" anchor="b">
            <a:spAutoFit/>
          </a:bodyPr>
          <a:lstStyle/>
          <a:p>
            <a:pPr algn="r"/>
            <a:r>
              <a:rPr lang="en-US" altLang="en-US" sz="650" dirty="0">
                <a:solidFill>
                  <a:schemeClr val="bg1"/>
                </a:solidFill>
                <a:cs typeface="Arial" panose="020B0604020202020204" pitchFamily="34" charset="0"/>
              </a:rPr>
              <a:t>Photos: Ribbed mussels, </a:t>
            </a:r>
            <a:r>
              <a:rPr lang="en-US" altLang="en-US" sz="650" i="1" dirty="0" err="1">
                <a:solidFill>
                  <a:schemeClr val="bg1"/>
                </a:solidFill>
                <a:cs typeface="Arial" panose="020B0604020202020204" pitchFamily="34" charset="0"/>
              </a:rPr>
              <a:t>Geukensia</a:t>
            </a:r>
            <a:r>
              <a:rPr lang="en-US" altLang="en-US" sz="650" i="1" dirty="0">
                <a:solidFill>
                  <a:schemeClr val="bg1"/>
                </a:solidFill>
                <a:cs typeface="Arial" panose="020B0604020202020204" pitchFamily="34" charset="0"/>
              </a:rPr>
              <a:t> </a:t>
            </a:r>
            <a:r>
              <a:rPr lang="en-US" altLang="en-US" sz="650" i="1" dirty="0" err="1">
                <a:solidFill>
                  <a:schemeClr val="bg1"/>
                </a:solidFill>
                <a:cs typeface="Arial" panose="020B0604020202020204" pitchFamily="34" charset="0"/>
              </a:rPr>
              <a:t>demissa</a:t>
            </a:r>
            <a:r>
              <a:rPr lang="en-US" altLang="en-US" sz="650" dirty="0">
                <a:solidFill>
                  <a:schemeClr val="bg1"/>
                </a:solidFill>
                <a:cs typeface="Arial" panose="020B0604020202020204" pitchFamily="34" charset="0"/>
              </a:rPr>
              <a:t>; </a:t>
            </a:r>
            <a:br>
              <a:rPr lang="en-US" altLang="en-US" sz="650" dirty="0">
                <a:solidFill>
                  <a:schemeClr val="bg1"/>
                </a:solidFill>
                <a:cs typeface="Arial" panose="020B0604020202020204" pitchFamily="34" charset="0"/>
              </a:rPr>
            </a:br>
            <a:r>
              <a:rPr lang="en-US" altLang="en-US" sz="650" dirty="0">
                <a:solidFill>
                  <a:schemeClr val="bg1"/>
                </a:solidFill>
                <a:cs typeface="Arial" panose="020B0604020202020204" pitchFamily="34" charset="0"/>
              </a:rPr>
              <a:t>courtesy of Nancy </a:t>
            </a:r>
            <a:r>
              <a:rPr lang="en-US" altLang="en-US" sz="650" dirty="0" err="1">
                <a:solidFill>
                  <a:schemeClr val="bg1"/>
                </a:solidFill>
                <a:cs typeface="Arial" panose="020B0604020202020204" pitchFamily="34" charset="0"/>
              </a:rPr>
              <a:t>Balcom</a:t>
            </a:r>
            <a:endParaRPr lang="en-US" altLang="en-US" sz="650" dirty="0">
              <a:solidFill>
                <a:schemeClr val="bg1"/>
              </a:solidFill>
              <a:cs typeface="Arial" panose="020B0604020202020204" pitchFamily="34" charset="0"/>
            </a:endParaRPr>
          </a:p>
        </p:txBody>
      </p:sp>
    </p:spTree>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84E01-3D9F-4723-BA4A-57795BA30C07}"/>
              </a:ext>
            </a:extLst>
          </p:cNvPr>
          <p:cNvSpPr>
            <a:spLocks noGrp="1"/>
          </p:cNvSpPr>
          <p:nvPr>
            <p:ph type="title"/>
          </p:nvPr>
        </p:nvSpPr>
        <p:spPr>
          <a:xfrm>
            <a:off x="536068" y="4769479"/>
            <a:ext cx="8071866" cy="1673352"/>
          </a:xfrm>
        </p:spPr>
        <p:txBody>
          <a:bodyPr vert="horz" lIns="91440" tIns="45720" rIns="91440" bIns="45720" rtlCol="0" anchor="b">
            <a:noAutofit/>
          </a:bodyPr>
          <a:lstStyle/>
          <a:p>
            <a:pPr algn="l" eaLnBrk="1" hangingPunct="1">
              <a:lnSpc>
                <a:spcPct val="90000"/>
              </a:lnSpc>
            </a:pPr>
            <a:r>
              <a:rPr lang="en-US" sz="2800" kern="1200" dirty="0">
                <a:solidFill>
                  <a:schemeClr val="tx1">
                    <a:lumMod val="95000"/>
                  </a:schemeClr>
                </a:solidFill>
                <a:latin typeface="Bell MT" panose="02020503060305020303" pitchFamily="18" charset="0"/>
              </a:rPr>
              <a:t>Fiddler crabs burrow into the sand, mud and peat at edges of saltmarshes; male crabs have </a:t>
            </a:r>
            <a:r>
              <a:rPr lang="en-US" sz="2800" b="0" i="0" dirty="0">
                <a:solidFill>
                  <a:schemeClr val="tx1">
                    <a:lumMod val="95000"/>
                  </a:schemeClr>
                </a:solidFill>
                <a:effectLst/>
                <a:latin typeface="Bell MT" panose="02020503060305020303" pitchFamily="18" charset="0"/>
              </a:rPr>
              <a:t>one greatly enlarged right or left pincer for combat and mating rituals; the claws of females are about equal in size</a:t>
            </a:r>
            <a:endParaRPr lang="en-US" sz="2800" kern="1200" dirty="0">
              <a:solidFill>
                <a:schemeClr val="tx1">
                  <a:lumMod val="95000"/>
                </a:schemeClr>
              </a:solidFill>
              <a:latin typeface="Bell MT" panose="02020503060305020303" pitchFamily="18" charset="0"/>
            </a:endParaRPr>
          </a:p>
        </p:txBody>
      </p:sp>
      <p:pic>
        <p:nvPicPr>
          <p:cNvPr id="7" name="Picture 6" descr="A picture containing two male fiddler crabs in a muddy area of a salt marsh, each with one large and one small front claw. ">
            <a:extLst>
              <a:ext uri="{FF2B5EF4-FFF2-40B4-BE49-F238E27FC236}">
                <a16:creationId xmlns:a16="http://schemas.microsoft.com/office/drawing/2014/main" id="{50BCF687-FB4C-46D5-9D7E-35619A3DE39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57200" y="320749"/>
            <a:ext cx="3909060" cy="3856948"/>
          </a:xfrm>
          <a:prstGeom prst="rect">
            <a:avLst/>
          </a:prstGeom>
          <a:ln w="6350">
            <a:solidFill>
              <a:schemeClr val="tx1"/>
            </a:solidFill>
          </a:ln>
        </p:spPr>
      </p:pic>
      <p:cxnSp>
        <p:nvCxnSpPr>
          <p:cNvPr id="14" name="Straight Connector 11">
            <a:extLst>
              <a:ext uri="{FF2B5EF4-FFF2-40B4-BE49-F238E27FC236}">
                <a16:creationId xmlns:a16="http://schemas.microsoft.com/office/drawing/2014/main" id="{B6375111-306C-49EA-9DD1-79A2ED78FA3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72000" y="1251845"/>
            <a:ext cx="0" cy="21209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pic>
        <p:nvPicPr>
          <p:cNvPr id="5" name="Content Placeholder 4" descr="A picture containing burrows of fiddler crabs in salt marsh peat">
            <a:extLst>
              <a:ext uri="{FF2B5EF4-FFF2-40B4-BE49-F238E27FC236}">
                <a16:creationId xmlns:a16="http://schemas.microsoft.com/office/drawing/2014/main" id="{D7C2C747-D64C-4E14-9535-B8650E06F91C}"/>
              </a:ext>
            </a:extLst>
          </p:cNvPr>
          <p:cNvPicPr>
            <a:picLocks noGrp="1" noChangeAspect="1"/>
          </p:cNvPicPr>
          <p:nvPr>
            <p:ph idx="1"/>
          </p:nvPr>
        </p:nvPicPr>
        <p:blipFill rotWithShape="1">
          <a:blip r:embed="rId4" cstate="screen">
            <a:extLst>
              <a:ext uri="{28A0092B-C50C-407E-A947-70E740481C1C}">
                <a14:useLocalDpi xmlns:a14="http://schemas.microsoft.com/office/drawing/2010/main"/>
              </a:ext>
            </a:extLst>
          </a:blip>
          <a:srcRect/>
          <a:stretch/>
        </p:blipFill>
        <p:spPr>
          <a:xfrm>
            <a:off x="4777740" y="320109"/>
            <a:ext cx="3909060" cy="3857568"/>
          </a:xfrm>
          <a:prstGeom prst="rect">
            <a:avLst/>
          </a:prstGeom>
          <a:ln w="6350">
            <a:solidFill>
              <a:schemeClr val="tx1"/>
            </a:solidFill>
          </a:ln>
        </p:spPr>
      </p:pic>
      <p:sp>
        <p:nvSpPr>
          <p:cNvPr id="6" name="TextBox 5">
            <a:extLst>
              <a:ext uri="{FF2B5EF4-FFF2-40B4-BE49-F238E27FC236}">
                <a16:creationId xmlns:a16="http://schemas.microsoft.com/office/drawing/2014/main" id="{B1DFB55D-FD02-1943-B9F2-7116EAA2CC95}"/>
              </a:ext>
            </a:extLst>
          </p:cNvPr>
          <p:cNvSpPr txBox="1"/>
          <p:nvPr/>
        </p:nvSpPr>
        <p:spPr>
          <a:xfrm>
            <a:off x="457200" y="3854809"/>
            <a:ext cx="2667380" cy="292388"/>
          </a:xfrm>
          <a:prstGeom prst="rect">
            <a:avLst/>
          </a:prstGeom>
          <a:noFill/>
        </p:spPr>
        <p:txBody>
          <a:bodyPr wrap="square" rtlCol="0" anchor="b">
            <a:spAutoFit/>
          </a:bodyPr>
          <a:lstStyle/>
          <a:p>
            <a:r>
              <a:rPr lang="en-US" altLang="en-US" sz="650" dirty="0">
                <a:cs typeface="Arial" panose="020B0604020202020204" pitchFamily="34" charset="0"/>
              </a:rPr>
              <a:t>Photos: (left) Unidentified species of fiddler crab and (right) burrows in saltmarsh peat (Old Lyme CT); courtesy of Nancy </a:t>
            </a:r>
            <a:r>
              <a:rPr lang="en-US" altLang="en-US" sz="650" dirty="0" err="1">
                <a:cs typeface="Arial" panose="020B0604020202020204" pitchFamily="34" charset="0"/>
              </a:rPr>
              <a:t>Balcom</a:t>
            </a:r>
            <a:endParaRPr lang="en-US" altLang="en-US" sz="650" dirty="0">
              <a:cs typeface="Arial" panose="020B0604020202020204" pitchFamily="34" charset="0"/>
            </a:endParaRPr>
          </a:p>
        </p:txBody>
      </p:sp>
    </p:spTree>
    <p:extLst>
      <p:ext uri="{BB962C8B-B14F-4D97-AF65-F5344CB8AC3E}">
        <p14:creationId xmlns:p14="http://schemas.microsoft.com/office/powerpoint/2010/main" val="800811918"/>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74" name="Rectangle 73">
            <a:extLst>
              <a:ext uri="{FF2B5EF4-FFF2-40B4-BE49-F238E27FC236}">
                <a16:creationId xmlns:a16="http://schemas.microsoft.com/office/drawing/2014/main" id="{9B76D444-2756-434F-AE61-96D69830C1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06" name="Rectangle 5">
            <a:extLst>
              <a:ext uri="{FF2B5EF4-FFF2-40B4-BE49-F238E27FC236}">
                <a16:creationId xmlns:a16="http://schemas.microsoft.com/office/drawing/2014/main" id="{070E5032-025D-4AA9-A2D0-6DE367141558}"/>
              </a:ext>
            </a:extLst>
          </p:cNvPr>
          <p:cNvSpPr>
            <a:spLocks noGrp="1" noChangeArrowheads="1"/>
          </p:cNvSpPr>
          <p:nvPr>
            <p:ph type="title"/>
          </p:nvPr>
        </p:nvSpPr>
        <p:spPr>
          <a:xfrm>
            <a:off x="524140" y="928441"/>
            <a:ext cx="3266592" cy="4786559"/>
          </a:xfrm>
        </p:spPr>
        <p:txBody>
          <a:bodyPr anchor="b">
            <a:noAutofit/>
          </a:bodyPr>
          <a:lstStyle/>
          <a:p>
            <a:pPr algn="l" eaLnBrk="1" hangingPunct="1">
              <a:lnSpc>
                <a:spcPct val="90000"/>
              </a:lnSpc>
            </a:pPr>
            <a:r>
              <a:rPr lang="en-US" altLang="en-US" sz="2800" dirty="0">
                <a:solidFill>
                  <a:schemeClr val="tx1">
                    <a:lumMod val="95000"/>
                  </a:schemeClr>
                </a:solidFill>
                <a:latin typeface="Bell MT" panose="02020503060305020303" pitchFamily="18" charset="0"/>
              </a:rPr>
              <a:t>The longwrist hermit crab, carrying an empty snail shell on its back for protection, moves about in the shallows of the marsh and tidal flats</a:t>
            </a:r>
            <a:br>
              <a:rPr lang="en-US" altLang="en-US" sz="2800" dirty="0">
                <a:solidFill>
                  <a:schemeClr val="tx1">
                    <a:lumMod val="95000"/>
                  </a:schemeClr>
                </a:solidFill>
                <a:latin typeface="Bell MT" panose="02020503060305020303" pitchFamily="18" charset="0"/>
              </a:rPr>
            </a:br>
            <a:br>
              <a:rPr lang="en-US" altLang="en-US" sz="2800" dirty="0">
                <a:solidFill>
                  <a:schemeClr val="tx1">
                    <a:lumMod val="95000"/>
                  </a:schemeClr>
                </a:solidFill>
                <a:latin typeface="Bell MT" panose="02020503060305020303" pitchFamily="18" charset="0"/>
              </a:rPr>
            </a:br>
            <a:r>
              <a:rPr lang="en-US" altLang="en-US" sz="2800" dirty="0">
                <a:solidFill>
                  <a:schemeClr val="tx1">
                    <a:lumMod val="95000"/>
                  </a:schemeClr>
                </a:solidFill>
                <a:latin typeface="Bell MT" panose="02020503060305020303" pitchFamily="18" charset="0"/>
              </a:rPr>
              <a:t>As it outgrows its shell, it needs to find a new, larger one</a:t>
            </a:r>
          </a:p>
        </p:txBody>
      </p:sp>
      <p:cxnSp>
        <p:nvCxnSpPr>
          <p:cNvPr id="76" name="Straight Connector 75">
            <a:extLst>
              <a:ext uri="{FF2B5EF4-FFF2-40B4-BE49-F238E27FC236}">
                <a16:creationId xmlns:a16="http://schemas.microsoft.com/office/drawing/2014/main" id="{CF8F36E2-BBE5-43FE-822F-AD8CAE08C07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78947" y="1417320"/>
            <a:ext cx="0" cy="402336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pic>
        <p:nvPicPr>
          <p:cNvPr id="21507" name="Picture 8" descr="A closeup picture of a longwrist hermit crab, showing its eyes and front claws.">
            <a:extLst>
              <a:ext uri="{FF2B5EF4-FFF2-40B4-BE49-F238E27FC236}">
                <a16:creationId xmlns:a16="http://schemas.microsoft.com/office/drawing/2014/main" id="{469C6B9F-39BD-463C-8DB8-4FAEA4CC112B}"/>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b="-3"/>
          <a:stretch/>
        </p:blipFill>
        <p:spPr>
          <a:xfrm>
            <a:off x="5061858" y="573678"/>
            <a:ext cx="3827405" cy="5710645"/>
          </a:xfrm>
          <a:prstGeom prst="rect">
            <a:avLst/>
          </a:prstGeom>
          <a:noFill/>
          <a:ln>
            <a:solidFill>
              <a:schemeClr val="tx1"/>
            </a:solidFill>
          </a:ln>
        </p:spPr>
      </p:pic>
      <p:sp>
        <p:nvSpPr>
          <p:cNvPr id="6" name="TextBox 5">
            <a:extLst>
              <a:ext uri="{FF2B5EF4-FFF2-40B4-BE49-F238E27FC236}">
                <a16:creationId xmlns:a16="http://schemas.microsoft.com/office/drawing/2014/main" id="{8B35AD31-ABCB-734E-98E2-A3D92DA15EA2}"/>
              </a:ext>
            </a:extLst>
          </p:cNvPr>
          <p:cNvSpPr txBox="1"/>
          <p:nvPr/>
        </p:nvSpPr>
        <p:spPr>
          <a:xfrm>
            <a:off x="5071002" y="6061482"/>
            <a:ext cx="3310998" cy="192360"/>
          </a:xfrm>
          <a:prstGeom prst="rect">
            <a:avLst/>
          </a:prstGeom>
          <a:noFill/>
        </p:spPr>
        <p:txBody>
          <a:bodyPr wrap="square" rtlCol="0" anchor="b">
            <a:spAutoFit/>
          </a:bodyPr>
          <a:lstStyle/>
          <a:p>
            <a:r>
              <a:rPr lang="en-US" altLang="en-US" sz="650" dirty="0">
                <a:cs typeface="Arial" panose="020B0604020202020204" pitchFamily="34" charset="0"/>
              </a:rPr>
              <a:t>Photo: </a:t>
            </a:r>
            <a:r>
              <a:rPr lang="en-US" altLang="en-US" sz="650" dirty="0" err="1">
                <a:cs typeface="Arial" panose="020B0604020202020204" pitchFamily="34" charset="0"/>
              </a:rPr>
              <a:t>Longwrist</a:t>
            </a:r>
            <a:r>
              <a:rPr lang="en-US" altLang="en-US" sz="650" dirty="0">
                <a:cs typeface="Arial" panose="020B0604020202020204" pitchFamily="34" charset="0"/>
              </a:rPr>
              <a:t> hermit crab, </a:t>
            </a:r>
            <a:r>
              <a:rPr lang="en-US" altLang="en-US" sz="650" i="1" dirty="0" err="1">
                <a:cs typeface="Arial" panose="020B0604020202020204" pitchFamily="34" charset="0"/>
              </a:rPr>
              <a:t>Pagurus</a:t>
            </a:r>
            <a:r>
              <a:rPr lang="en-US" altLang="en-US" sz="650" i="1" dirty="0">
                <a:cs typeface="Arial" panose="020B0604020202020204" pitchFamily="34" charset="0"/>
              </a:rPr>
              <a:t> </a:t>
            </a:r>
            <a:r>
              <a:rPr lang="en-US" altLang="en-US" sz="650" i="1" dirty="0" err="1">
                <a:cs typeface="Arial" panose="020B0604020202020204" pitchFamily="34" charset="0"/>
              </a:rPr>
              <a:t>longicarpus</a:t>
            </a:r>
            <a:r>
              <a:rPr lang="en-US" altLang="en-US" sz="650" dirty="0">
                <a:cs typeface="Arial" panose="020B0604020202020204" pitchFamily="34" charset="0"/>
              </a:rPr>
              <a:t>; courtesy of Nancy </a:t>
            </a:r>
            <a:r>
              <a:rPr lang="en-US" altLang="en-US" sz="650" dirty="0" err="1">
                <a:cs typeface="Arial" panose="020B0604020202020204" pitchFamily="34" charset="0"/>
              </a:rPr>
              <a:t>Balcom</a:t>
            </a:r>
            <a:endParaRPr lang="en-US" altLang="en-US" sz="650" dirty="0">
              <a:cs typeface="Arial" panose="020B0604020202020204" pitchFamily="34" charset="0"/>
            </a:endParaRPr>
          </a:p>
        </p:txBody>
      </p:sp>
    </p:spTree>
  </p:cSld>
  <p:clrMapOvr>
    <a:overrideClrMapping bg1="dk1" tx1="lt1" bg2="dk2" tx2="lt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74" name="Rectangle 73">
            <a:extLst>
              <a:ext uri="{FF2B5EF4-FFF2-40B4-BE49-F238E27FC236}">
                <a16:creationId xmlns:a16="http://schemas.microsoft.com/office/drawing/2014/main" id="{9B76D444-2756-434F-AE61-96D69830C1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30" name="Rectangle 5">
            <a:extLst>
              <a:ext uri="{FF2B5EF4-FFF2-40B4-BE49-F238E27FC236}">
                <a16:creationId xmlns:a16="http://schemas.microsoft.com/office/drawing/2014/main" id="{3D0A6236-50BB-46F0-86BE-84D86BE92722}"/>
              </a:ext>
            </a:extLst>
          </p:cNvPr>
          <p:cNvSpPr>
            <a:spLocks noGrp="1" noChangeArrowheads="1"/>
          </p:cNvSpPr>
          <p:nvPr>
            <p:ph type="title"/>
          </p:nvPr>
        </p:nvSpPr>
        <p:spPr>
          <a:xfrm>
            <a:off x="436072" y="762000"/>
            <a:ext cx="3665763" cy="2362200"/>
          </a:xfrm>
        </p:spPr>
        <p:txBody>
          <a:bodyPr anchor="b">
            <a:noAutofit/>
          </a:bodyPr>
          <a:lstStyle/>
          <a:p>
            <a:pPr algn="l" eaLnBrk="1" hangingPunct="1">
              <a:lnSpc>
                <a:spcPct val="90000"/>
              </a:lnSpc>
            </a:pPr>
            <a:r>
              <a:rPr lang="en-US" altLang="en-US" sz="2800" dirty="0">
                <a:solidFill>
                  <a:schemeClr val="tx1">
                    <a:lumMod val="95000"/>
                  </a:schemeClr>
                </a:solidFill>
                <a:latin typeface="Bell MT" panose="02020503060305020303" pitchFamily="18" charset="0"/>
              </a:rPr>
              <a:t>Green crabs inhabit the Sound’s marshes, rocky areas and tidal flats; voracious eaters of bivalve shellfish, they also eat seaweed and worms and other crabs</a:t>
            </a:r>
          </a:p>
        </p:txBody>
      </p:sp>
      <p:cxnSp>
        <p:nvCxnSpPr>
          <p:cNvPr id="76" name="Straight Connector 75">
            <a:extLst>
              <a:ext uri="{FF2B5EF4-FFF2-40B4-BE49-F238E27FC236}">
                <a16:creationId xmlns:a16="http://schemas.microsoft.com/office/drawing/2014/main" id="{CF8F36E2-BBE5-43FE-822F-AD8CAE08C07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78947" y="1417320"/>
            <a:ext cx="0" cy="402336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pic>
        <p:nvPicPr>
          <p:cNvPr id="22531" name="Picture 8" descr="A picture of a green crab in shallow water. ">
            <a:extLst>
              <a:ext uri="{FF2B5EF4-FFF2-40B4-BE49-F238E27FC236}">
                <a16:creationId xmlns:a16="http://schemas.microsoft.com/office/drawing/2014/main" id="{BD0BF2CD-261B-4B5B-879B-9DBD8BD1848B}"/>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b="-3"/>
          <a:stretch/>
        </p:blipFill>
        <p:spPr>
          <a:xfrm>
            <a:off x="5061858" y="573678"/>
            <a:ext cx="3827405" cy="5710645"/>
          </a:xfrm>
          <a:prstGeom prst="rect">
            <a:avLst/>
          </a:prstGeom>
          <a:noFill/>
          <a:ln w="6350">
            <a:solidFill>
              <a:schemeClr val="tx1"/>
            </a:solidFill>
          </a:ln>
        </p:spPr>
      </p:pic>
      <p:pic>
        <p:nvPicPr>
          <p:cNvPr id="3" name="Picture 2" descr="A picture containing an arthropod invertebrate called a green crab. The green crab is molting, by backing out of its old carapace with a new larger and softer carapace ready to harden. &#10;&#10;">
            <a:extLst>
              <a:ext uri="{FF2B5EF4-FFF2-40B4-BE49-F238E27FC236}">
                <a16:creationId xmlns:a16="http://schemas.microsoft.com/office/drawing/2014/main" id="{E8B9D551-0E2D-4001-BB5E-2349F755D10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9444" y="3521050"/>
            <a:ext cx="3920947" cy="2574950"/>
          </a:xfrm>
          <a:prstGeom prst="rect">
            <a:avLst/>
          </a:prstGeom>
          <a:ln w="6350">
            <a:solidFill>
              <a:schemeClr val="tx1"/>
            </a:solidFill>
          </a:ln>
        </p:spPr>
      </p:pic>
      <p:sp>
        <p:nvSpPr>
          <p:cNvPr id="7" name="TextBox 6">
            <a:extLst>
              <a:ext uri="{FF2B5EF4-FFF2-40B4-BE49-F238E27FC236}">
                <a16:creationId xmlns:a16="http://schemas.microsoft.com/office/drawing/2014/main" id="{F4D87C8F-1AB7-604F-BE82-E3F0CE7739C5}"/>
              </a:ext>
            </a:extLst>
          </p:cNvPr>
          <p:cNvSpPr txBox="1"/>
          <p:nvPr/>
        </p:nvSpPr>
        <p:spPr>
          <a:xfrm>
            <a:off x="6403872" y="5949806"/>
            <a:ext cx="2485391" cy="292388"/>
          </a:xfrm>
          <a:prstGeom prst="rect">
            <a:avLst/>
          </a:prstGeom>
          <a:noFill/>
        </p:spPr>
        <p:txBody>
          <a:bodyPr wrap="square" rtlCol="0" anchor="b">
            <a:spAutoFit/>
          </a:bodyPr>
          <a:lstStyle/>
          <a:p>
            <a:pPr algn="r"/>
            <a:r>
              <a:rPr lang="en-US" altLang="en-US" sz="650" dirty="0">
                <a:cs typeface="Arial" panose="020B0604020202020204" pitchFamily="34" charset="0"/>
              </a:rPr>
              <a:t>Photos: (left) molting green crab, </a:t>
            </a:r>
            <a:r>
              <a:rPr lang="en-US" altLang="en-US" sz="650" i="1" dirty="0" err="1">
                <a:cs typeface="Arial" panose="020B0604020202020204" pitchFamily="34" charset="0"/>
              </a:rPr>
              <a:t>Carcinus</a:t>
            </a:r>
            <a:r>
              <a:rPr lang="en-US" altLang="en-US" sz="650" i="1" dirty="0">
                <a:cs typeface="Arial" panose="020B0604020202020204" pitchFamily="34" charset="0"/>
              </a:rPr>
              <a:t> </a:t>
            </a:r>
            <a:r>
              <a:rPr lang="en-US" altLang="en-US" sz="650" i="1" dirty="0" err="1">
                <a:cs typeface="Arial" panose="020B0604020202020204" pitchFamily="34" charset="0"/>
              </a:rPr>
              <a:t>maenas</a:t>
            </a:r>
            <a:r>
              <a:rPr lang="en-US" altLang="en-US" sz="650" dirty="0">
                <a:cs typeface="Arial" panose="020B0604020202020204" pitchFamily="34" charset="0"/>
              </a:rPr>
              <a:t>; courtesy of Robert </a:t>
            </a:r>
            <a:r>
              <a:rPr lang="en-US" altLang="en-US" sz="650" dirty="0" err="1">
                <a:cs typeface="Arial" panose="020B0604020202020204" pitchFamily="34" charset="0"/>
              </a:rPr>
              <a:t>Bachand</a:t>
            </a:r>
            <a:r>
              <a:rPr lang="en-US" altLang="en-US" sz="650" dirty="0">
                <a:cs typeface="Arial" panose="020B0604020202020204" pitchFamily="34" charset="0"/>
              </a:rPr>
              <a:t>; (right) courtesy of Nancy </a:t>
            </a:r>
            <a:r>
              <a:rPr lang="en-US" altLang="en-US" sz="650" dirty="0" err="1">
                <a:cs typeface="Arial" panose="020B0604020202020204" pitchFamily="34" charset="0"/>
              </a:rPr>
              <a:t>Balcom</a:t>
            </a:r>
            <a:endParaRPr lang="en-US" altLang="en-US" sz="650" dirty="0">
              <a:cs typeface="Arial" panose="020B0604020202020204" pitchFamily="34" charset="0"/>
            </a:endParaRPr>
          </a:p>
        </p:txBody>
      </p:sp>
    </p:spTree>
  </p:cSld>
  <p:clrMapOvr>
    <a:overrideClrMapping bg1="dk1" tx1="lt1" bg2="dk2" tx2="lt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5">
            <a:extLst>
              <a:ext uri="{FF2B5EF4-FFF2-40B4-BE49-F238E27FC236}">
                <a16:creationId xmlns:a16="http://schemas.microsoft.com/office/drawing/2014/main" id="{A874E967-284D-4C40-9835-B02B153C6E3F}"/>
              </a:ext>
            </a:extLst>
          </p:cNvPr>
          <p:cNvSpPr>
            <a:spLocks noGrp="1" noChangeArrowheads="1"/>
          </p:cNvSpPr>
          <p:nvPr>
            <p:ph type="title"/>
          </p:nvPr>
        </p:nvSpPr>
        <p:spPr>
          <a:xfrm>
            <a:off x="824278" y="5181600"/>
            <a:ext cx="7839662" cy="1447799"/>
          </a:xfrm>
        </p:spPr>
        <p:txBody>
          <a:bodyPr vert="horz" lIns="91440" tIns="45720" rIns="91440" bIns="45720" rtlCol="0" anchor="ctr">
            <a:noAutofit/>
          </a:bodyPr>
          <a:lstStyle/>
          <a:p>
            <a:pPr algn="l" eaLnBrk="1" hangingPunct="1">
              <a:lnSpc>
                <a:spcPct val="90000"/>
              </a:lnSpc>
            </a:pPr>
            <a:r>
              <a:rPr lang="en-US" altLang="en-US" sz="2800" kern="1200" dirty="0">
                <a:solidFill>
                  <a:schemeClr val="tx1">
                    <a:lumMod val="95000"/>
                  </a:schemeClr>
                </a:solidFill>
                <a:latin typeface="Bell MT" panose="02020503060305020303" pitchFamily="18" charset="0"/>
              </a:rPr>
              <a:t>Tidal creeks and mosquito ditches winding through the salt marsh shelter small fish from most larger predators, while blue crabs forage for prey in these creeks   </a:t>
            </a:r>
          </a:p>
        </p:txBody>
      </p:sp>
      <p:pic>
        <p:nvPicPr>
          <p:cNvPr id="4" name="Picture 3" descr="A picture containing a blue crab, an arthropod invertebrate, showing its strong front claws and last pair of paddle-shaped swimming legs. &#10;&#10;">
            <a:extLst>
              <a:ext uri="{FF2B5EF4-FFF2-40B4-BE49-F238E27FC236}">
                <a16:creationId xmlns:a16="http://schemas.microsoft.com/office/drawing/2014/main" id="{F2E1C86E-4388-4058-95FA-E80BE180A5D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24278" y="457200"/>
            <a:ext cx="7495444" cy="4429474"/>
          </a:xfrm>
          <a:prstGeom prst="rect">
            <a:avLst/>
          </a:prstGeom>
          <a:ln w="6350">
            <a:solidFill>
              <a:schemeClr val="tx1"/>
            </a:solidFill>
            <a:miter lim="800000"/>
          </a:ln>
        </p:spPr>
      </p:pic>
      <p:sp>
        <p:nvSpPr>
          <p:cNvPr id="5" name="TextBox 4">
            <a:extLst>
              <a:ext uri="{FF2B5EF4-FFF2-40B4-BE49-F238E27FC236}">
                <a16:creationId xmlns:a16="http://schemas.microsoft.com/office/drawing/2014/main" id="{E9521191-E60B-8E46-875E-74D210EAF668}"/>
              </a:ext>
            </a:extLst>
          </p:cNvPr>
          <p:cNvSpPr txBox="1"/>
          <p:nvPr/>
        </p:nvSpPr>
        <p:spPr>
          <a:xfrm>
            <a:off x="5650992" y="4648200"/>
            <a:ext cx="2668730" cy="192360"/>
          </a:xfrm>
          <a:prstGeom prst="rect">
            <a:avLst/>
          </a:prstGeom>
          <a:noFill/>
        </p:spPr>
        <p:txBody>
          <a:bodyPr wrap="square" rtlCol="0" anchor="b">
            <a:spAutoFit/>
          </a:bodyPr>
          <a:lstStyle/>
          <a:p>
            <a:pPr algn="r"/>
            <a:r>
              <a:rPr lang="en-US" altLang="en-US" sz="650" dirty="0">
                <a:cs typeface="Arial" panose="020B0604020202020204" pitchFamily="34" charset="0"/>
              </a:rPr>
              <a:t>Photo: Blue crab, </a:t>
            </a:r>
            <a:r>
              <a:rPr lang="en-US" altLang="en-US" sz="650" i="1" dirty="0">
                <a:cs typeface="Arial" panose="020B0604020202020204" pitchFamily="34" charset="0"/>
              </a:rPr>
              <a:t>Callinectes sapidus</a:t>
            </a:r>
            <a:r>
              <a:rPr lang="en-US" altLang="en-US" sz="650" dirty="0">
                <a:cs typeface="Arial" panose="020B0604020202020204" pitchFamily="34" charset="0"/>
              </a:rPr>
              <a:t>; courtesy of Robert </a:t>
            </a:r>
            <a:r>
              <a:rPr lang="en-US" altLang="en-US" sz="650" dirty="0" err="1">
                <a:cs typeface="Arial" panose="020B0604020202020204" pitchFamily="34" charset="0"/>
              </a:rPr>
              <a:t>Bachand</a:t>
            </a:r>
            <a:endParaRPr lang="en-US" altLang="en-US" sz="650" dirty="0">
              <a:cs typeface="Arial" panose="020B0604020202020204" pitchFamily="34" charset="0"/>
            </a:endParaRPr>
          </a:p>
        </p:txBody>
      </p:sp>
    </p:spTree>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4" descr="A map showing how Long Island Sound is located between the southern coast of Connecticut and Long Island New York, as well as showing key rivers and towns">
            <a:extLst>
              <a:ext uri="{FF2B5EF4-FFF2-40B4-BE49-F238E27FC236}">
                <a16:creationId xmlns:a16="http://schemas.microsoft.com/office/drawing/2014/main" id="{1B32FDB3-FD6D-418A-9F25-C1404934A580}"/>
              </a:ext>
            </a:extLst>
          </p:cNvPr>
          <p:cNvPicPr>
            <a:picLocks noGrp="1" noChangeAspect="1" noChangeArrowheads="1"/>
          </p:cNvPicPr>
          <p:nvPr>
            <p:ph idx="1"/>
          </p:nvPr>
        </p:nvPicPr>
        <p:blipFill rotWithShape="1">
          <a:blip r:embed="rId3" cstate="screen">
            <a:extLst>
              <a:ext uri="{28A0092B-C50C-407E-A947-70E740481C1C}">
                <a14:useLocalDpi xmlns:a14="http://schemas.microsoft.com/office/drawing/2010/main"/>
              </a:ext>
            </a:extLst>
          </a:blip>
          <a:srcRect/>
          <a:stretch/>
        </p:blipFill>
        <p:spPr>
          <a:xfrm>
            <a:off x="862584" y="2013234"/>
            <a:ext cx="7290816" cy="4463766"/>
          </a:xfrm>
          <a:noFill/>
        </p:spPr>
      </p:pic>
      <p:sp>
        <p:nvSpPr>
          <p:cNvPr id="3075" name="Rectangle 5">
            <a:extLst>
              <a:ext uri="{FF2B5EF4-FFF2-40B4-BE49-F238E27FC236}">
                <a16:creationId xmlns:a16="http://schemas.microsoft.com/office/drawing/2014/main" id="{F22D82D0-8502-43E0-AF02-DDBB34E5A119}"/>
              </a:ext>
            </a:extLst>
          </p:cNvPr>
          <p:cNvSpPr>
            <a:spLocks noGrp="1" noChangeArrowheads="1"/>
          </p:cNvSpPr>
          <p:nvPr>
            <p:ph type="title"/>
          </p:nvPr>
        </p:nvSpPr>
        <p:spPr>
          <a:xfrm>
            <a:off x="838200" y="335091"/>
            <a:ext cx="7467600" cy="1738371"/>
          </a:xfrm>
        </p:spPr>
        <p:txBody>
          <a:bodyPr/>
          <a:lstStyle/>
          <a:p>
            <a:pPr algn="l" eaLnBrk="1" hangingPunct="1"/>
            <a:r>
              <a:rPr lang="en-US" altLang="en-US" sz="2800" dirty="0">
                <a:solidFill>
                  <a:schemeClr val="bg1">
                    <a:lumMod val="95000"/>
                  </a:schemeClr>
                </a:solidFill>
                <a:latin typeface="Bell MT" panose="02020503060305020303" pitchFamily="18" charset="0"/>
                <a:ea typeface="Tahoma" panose="020B0604030504040204" pitchFamily="34" charset="0"/>
                <a:cs typeface="Tahoma" panose="020B0604030504040204" pitchFamily="34" charset="0"/>
              </a:rPr>
              <a:t>Long Island Sound is bordered on the south by Long Island, New York and on the north and west by the coasts of Connecticut and Westchester County, New York</a:t>
            </a:r>
            <a:br>
              <a:rPr lang="en-US" altLang="en-US" sz="2800" dirty="0"/>
            </a:br>
            <a:endParaRPr lang="en-US" altLang="en-US" sz="2400" dirty="0"/>
          </a:p>
        </p:txBody>
      </p:sp>
      <p:sp>
        <p:nvSpPr>
          <p:cNvPr id="4" name="TextBox 3">
            <a:extLst>
              <a:ext uri="{FF2B5EF4-FFF2-40B4-BE49-F238E27FC236}">
                <a16:creationId xmlns:a16="http://schemas.microsoft.com/office/drawing/2014/main" id="{D687A196-887C-DE40-A452-58EBE78525C4}"/>
              </a:ext>
            </a:extLst>
          </p:cNvPr>
          <p:cNvSpPr txBox="1"/>
          <p:nvPr/>
        </p:nvSpPr>
        <p:spPr>
          <a:xfrm>
            <a:off x="762000" y="6553200"/>
            <a:ext cx="8686800" cy="192360"/>
          </a:xfrm>
          <a:prstGeom prst="rect">
            <a:avLst/>
          </a:prstGeom>
          <a:noFill/>
        </p:spPr>
        <p:txBody>
          <a:bodyPr wrap="square" rtlCol="0">
            <a:spAutoFit/>
          </a:bodyPr>
          <a:lstStyle/>
          <a:p>
            <a:r>
              <a:rPr lang="en-US" altLang="en-US" sz="650" dirty="0">
                <a:solidFill>
                  <a:schemeClr val="bg1"/>
                </a:solidFill>
                <a:cs typeface="Arial" panose="020B0604020202020204" pitchFamily="34" charset="0"/>
              </a:rPr>
              <a:t>Map reprinted with permission from Living Treasures: The Plants and Animals of Long Island Sound by L. </a:t>
            </a:r>
            <a:r>
              <a:rPr lang="en-US" altLang="en-US" sz="650" dirty="0" err="1">
                <a:solidFill>
                  <a:schemeClr val="bg1"/>
                </a:solidFill>
                <a:cs typeface="Arial" panose="020B0604020202020204" pitchFamily="34" charset="0"/>
              </a:rPr>
              <a:t>Wahle</a:t>
            </a:r>
            <a:r>
              <a:rPr lang="en-US" altLang="en-US" sz="650" dirty="0">
                <a:solidFill>
                  <a:schemeClr val="bg1"/>
                </a:solidFill>
                <a:cs typeface="Arial" panose="020B0604020202020204" pitchFamily="34" charset="0"/>
              </a:rPr>
              <a:t> and N. </a:t>
            </a:r>
            <a:r>
              <a:rPr lang="en-US" altLang="en-US" sz="650" dirty="0" err="1">
                <a:solidFill>
                  <a:schemeClr val="bg1"/>
                </a:solidFill>
                <a:cs typeface="Arial" panose="020B0604020202020204" pitchFamily="34" charset="0"/>
              </a:rPr>
              <a:t>Balcom</a:t>
            </a:r>
            <a:r>
              <a:rPr lang="en-US" altLang="en-US" sz="650" dirty="0">
                <a:solidFill>
                  <a:schemeClr val="bg1"/>
                </a:solidFill>
                <a:cs typeface="Arial" panose="020B0604020202020204" pitchFamily="34" charset="0"/>
              </a:rPr>
              <a:t> (2020); Connecticut Sea Grant Publication No. CTSG-20-06. 48pp.</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5">
            <a:extLst>
              <a:ext uri="{FF2B5EF4-FFF2-40B4-BE49-F238E27FC236}">
                <a16:creationId xmlns:a16="http://schemas.microsoft.com/office/drawing/2014/main" id="{2FF03C40-8245-450D-9EDC-31C0B1CEAE01}"/>
              </a:ext>
            </a:extLst>
          </p:cNvPr>
          <p:cNvSpPr>
            <a:spLocks noGrp="1" noChangeArrowheads="1"/>
          </p:cNvSpPr>
          <p:nvPr>
            <p:ph type="title"/>
          </p:nvPr>
        </p:nvSpPr>
        <p:spPr>
          <a:xfrm>
            <a:off x="480060" y="5576887"/>
            <a:ext cx="8183880" cy="640081"/>
          </a:xfrm>
        </p:spPr>
        <p:txBody>
          <a:bodyPr vert="horz" lIns="91440" tIns="45720" rIns="91440" bIns="45720" rtlCol="0" anchor="ctr">
            <a:noAutofit/>
          </a:bodyPr>
          <a:lstStyle/>
          <a:p>
            <a:pPr algn="l" eaLnBrk="1" hangingPunct="1">
              <a:lnSpc>
                <a:spcPct val="90000"/>
              </a:lnSpc>
            </a:pPr>
            <a:r>
              <a:rPr lang="en-US" altLang="en-US" sz="2800" kern="1200" dirty="0">
                <a:solidFill>
                  <a:schemeClr val="tx1">
                    <a:lumMod val="95000"/>
                  </a:schemeClr>
                </a:solidFill>
                <a:latin typeface="Bell MT" panose="02020503060305020303" pitchFamily="18" charset="0"/>
              </a:rPr>
              <a:t>Striped killifish and other minnows rely on camouflage coloration and swimming in schools to confuse their predators</a:t>
            </a:r>
          </a:p>
        </p:txBody>
      </p:sp>
      <p:pic>
        <p:nvPicPr>
          <p:cNvPr id="24579" name="Picture 8" descr="A picture of a school of stiped killifish camouflaged against the pebbly bottom of shallow water. ">
            <a:extLst>
              <a:ext uri="{FF2B5EF4-FFF2-40B4-BE49-F238E27FC236}">
                <a16:creationId xmlns:a16="http://schemas.microsoft.com/office/drawing/2014/main" id="{DC72422F-CD01-4710-891E-9E13B145FE91}"/>
              </a:ext>
            </a:extLst>
          </p:cNvPr>
          <p:cNvPicPr>
            <a:picLocks noGrp="1" noChangeAspect="1" noChangeArrowheads="1"/>
          </p:cNvPicPr>
          <p:nvPr>
            <p:ph idx="1"/>
          </p:nvPr>
        </p:nvPicPr>
        <p:blipFill rotWithShape="1">
          <a:blip r:embed="rId3" cstate="screen">
            <a:extLst>
              <a:ext uri="{28A0092B-C50C-407E-A947-70E740481C1C}">
                <a14:useLocalDpi xmlns:a14="http://schemas.microsoft.com/office/drawing/2010/main"/>
              </a:ext>
            </a:extLst>
          </a:blip>
          <a:srcRect/>
          <a:stretch/>
        </p:blipFill>
        <p:spPr>
          <a:xfrm>
            <a:off x="480060" y="304800"/>
            <a:ext cx="8183880" cy="4836795"/>
          </a:xfrm>
          <a:prstGeom prst="rect">
            <a:avLst/>
          </a:prstGeom>
          <a:noFill/>
          <a:ln w="6350">
            <a:solidFill>
              <a:schemeClr val="tx1"/>
            </a:solidFill>
            <a:miter lim="800000"/>
          </a:ln>
        </p:spPr>
      </p:pic>
      <p:pic>
        <p:nvPicPr>
          <p:cNvPr id="3" name="Picture 2" descr="A close up of a striped killifish&#10;">
            <a:extLst>
              <a:ext uri="{FF2B5EF4-FFF2-40B4-BE49-F238E27FC236}">
                <a16:creationId xmlns:a16="http://schemas.microsoft.com/office/drawing/2014/main" id="{1DF3FBD2-49BC-4739-921B-FBA6978F490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953000" y="3505200"/>
            <a:ext cx="3604565" cy="1493672"/>
          </a:xfrm>
          <a:prstGeom prst="rect">
            <a:avLst/>
          </a:prstGeom>
          <a:ln w="6350">
            <a:solidFill>
              <a:schemeClr val="tx1"/>
            </a:solidFill>
          </a:ln>
        </p:spPr>
      </p:pic>
      <p:sp>
        <p:nvSpPr>
          <p:cNvPr id="5" name="TextBox 4">
            <a:extLst>
              <a:ext uri="{FF2B5EF4-FFF2-40B4-BE49-F238E27FC236}">
                <a16:creationId xmlns:a16="http://schemas.microsoft.com/office/drawing/2014/main" id="{FC0CCED2-C63A-6640-9FA6-ED01F105631E}"/>
              </a:ext>
            </a:extLst>
          </p:cNvPr>
          <p:cNvSpPr txBox="1"/>
          <p:nvPr/>
        </p:nvSpPr>
        <p:spPr>
          <a:xfrm>
            <a:off x="516636" y="4913040"/>
            <a:ext cx="4055364" cy="192360"/>
          </a:xfrm>
          <a:prstGeom prst="rect">
            <a:avLst/>
          </a:prstGeom>
          <a:noFill/>
        </p:spPr>
        <p:txBody>
          <a:bodyPr wrap="square" rtlCol="0" anchor="b">
            <a:spAutoFit/>
          </a:bodyPr>
          <a:lstStyle/>
          <a:p>
            <a:r>
              <a:rPr lang="en-US" altLang="en-US" sz="650" dirty="0">
                <a:cs typeface="Arial" panose="020B0604020202020204" pitchFamily="34" charset="0"/>
              </a:rPr>
              <a:t>Photo: Striped killifish, </a:t>
            </a:r>
            <a:r>
              <a:rPr lang="en-US" altLang="en-US" sz="650" dirty="0" err="1">
                <a:cs typeface="Arial" panose="020B0604020202020204" pitchFamily="34" charset="0"/>
              </a:rPr>
              <a:t>Fundulus</a:t>
            </a:r>
            <a:r>
              <a:rPr lang="en-US" altLang="en-US" sz="650" dirty="0">
                <a:cs typeface="Arial" panose="020B0604020202020204" pitchFamily="34" charset="0"/>
              </a:rPr>
              <a:t> </a:t>
            </a:r>
            <a:r>
              <a:rPr lang="en-US" altLang="en-US" sz="650" dirty="0" err="1">
                <a:cs typeface="Arial" panose="020B0604020202020204" pitchFamily="34" charset="0"/>
              </a:rPr>
              <a:t>majalis</a:t>
            </a:r>
            <a:r>
              <a:rPr lang="en-US" altLang="en-US" sz="650" dirty="0">
                <a:cs typeface="Arial" panose="020B0604020202020204" pitchFamily="34" charset="0"/>
              </a:rPr>
              <a:t>; courtesy of Nancy </a:t>
            </a:r>
            <a:r>
              <a:rPr lang="en-US" altLang="en-US" sz="650" dirty="0" err="1">
                <a:cs typeface="Arial" panose="020B0604020202020204" pitchFamily="34" charset="0"/>
              </a:rPr>
              <a:t>Balcom</a:t>
            </a:r>
            <a:r>
              <a:rPr lang="en-US" altLang="en-US" sz="650" dirty="0">
                <a:cs typeface="Arial" panose="020B0604020202020204" pitchFamily="34" charset="0"/>
              </a:rPr>
              <a:t>; (inset) courtesy of Robert </a:t>
            </a:r>
            <a:r>
              <a:rPr lang="en-US" altLang="en-US" sz="650" dirty="0" err="1">
                <a:cs typeface="Arial" panose="020B0604020202020204" pitchFamily="34" charset="0"/>
              </a:rPr>
              <a:t>Bachand</a:t>
            </a:r>
            <a:endParaRPr lang="en-US" altLang="en-US" sz="650" dirty="0">
              <a:cs typeface="Arial" panose="020B0604020202020204" pitchFamily="34" charset="0"/>
            </a:endParaRPr>
          </a:p>
        </p:txBody>
      </p:sp>
    </p:spTree>
  </p:cSld>
  <p:clrMapOvr>
    <a:overrideClrMapping bg1="dk1" tx1="lt1" bg2="dk2" tx2="lt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3CC9CC-3FDA-4947-BBE5-2783DF19797C}"/>
              </a:ext>
            </a:extLst>
          </p:cNvPr>
          <p:cNvSpPr>
            <a:spLocks noGrp="1"/>
          </p:cNvSpPr>
          <p:nvPr>
            <p:ph type="title"/>
          </p:nvPr>
        </p:nvSpPr>
        <p:spPr>
          <a:xfrm>
            <a:off x="762000" y="274638"/>
            <a:ext cx="7680960" cy="1143000"/>
          </a:xfrm>
        </p:spPr>
        <p:txBody>
          <a:bodyPr/>
          <a:lstStyle/>
          <a:p>
            <a:pPr algn="l"/>
            <a:r>
              <a:rPr lang="en-US" sz="2800" dirty="0">
                <a:solidFill>
                  <a:schemeClr val="bg1">
                    <a:lumMod val="95000"/>
                  </a:schemeClr>
                </a:solidFill>
                <a:latin typeface="Bell MT" panose="02020503060305020303" pitchFamily="18" charset="0"/>
              </a:rPr>
              <a:t>Atlantic silversides, named for the silvery metallic stripe along their bodies, are an important source of food for predators like striped bass and bluefish </a:t>
            </a:r>
          </a:p>
        </p:txBody>
      </p:sp>
      <p:pic>
        <p:nvPicPr>
          <p:cNvPr id="4" name="Picture 3" descr="A picture containing two minnow-like fish called Atlantic silversides&#10;">
            <a:extLst>
              <a:ext uri="{FF2B5EF4-FFF2-40B4-BE49-F238E27FC236}">
                <a16:creationId xmlns:a16="http://schemas.microsoft.com/office/drawing/2014/main" id="{0A1D0F94-2428-4E1C-994E-C116FBB11A3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2000" y="1600200"/>
            <a:ext cx="7680960" cy="4864608"/>
          </a:xfrm>
          <a:prstGeom prst="rect">
            <a:avLst/>
          </a:prstGeom>
          <a:ln w="6350">
            <a:solidFill>
              <a:schemeClr val="bg1"/>
            </a:solidFill>
          </a:ln>
        </p:spPr>
      </p:pic>
      <p:sp>
        <p:nvSpPr>
          <p:cNvPr id="5" name="TextBox 4">
            <a:extLst>
              <a:ext uri="{FF2B5EF4-FFF2-40B4-BE49-F238E27FC236}">
                <a16:creationId xmlns:a16="http://schemas.microsoft.com/office/drawing/2014/main" id="{5A21CFF5-817C-7345-A741-D6D1F0E9A6F2}"/>
              </a:ext>
            </a:extLst>
          </p:cNvPr>
          <p:cNvSpPr txBox="1"/>
          <p:nvPr/>
        </p:nvSpPr>
        <p:spPr>
          <a:xfrm>
            <a:off x="4402836" y="6208440"/>
            <a:ext cx="4055364" cy="192360"/>
          </a:xfrm>
          <a:prstGeom prst="rect">
            <a:avLst/>
          </a:prstGeom>
          <a:noFill/>
        </p:spPr>
        <p:txBody>
          <a:bodyPr wrap="square" rtlCol="0" anchor="b">
            <a:spAutoFit/>
          </a:bodyPr>
          <a:lstStyle/>
          <a:p>
            <a:pPr algn="r"/>
            <a:r>
              <a:rPr lang="en-US" altLang="en-US" sz="650" dirty="0">
                <a:solidFill>
                  <a:schemeClr val="bg1"/>
                </a:solidFill>
                <a:cs typeface="Arial" panose="020B0604020202020204" pitchFamily="34" charset="0"/>
              </a:rPr>
              <a:t>Photo: Atlantic silversides, </a:t>
            </a:r>
            <a:r>
              <a:rPr lang="en-US" altLang="en-US" sz="650" i="1" dirty="0" err="1">
                <a:solidFill>
                  <a:schemeClr val="bg1"/>
                </a:solidFill>
                <a:cs typeface="Arial" panose="020B0604020202020204" pitchFamily="34" charset="0"/>
              </a:rPr>
              <a:t>Menidia</a:t>
            </a:r>
            <a:r>
              <a:rPr lang="en-US" altLang="en-US" sz="650" i="1" dirty="0">
                <a:solidFill>
                  <a:schemeClr val="bg1"/>
                </a:solidFill>
                <a:cs typeface="Arial" panose="020B0604020202020204" pitchFamily="34" charset="0"/>
              </a:rPr>
              <a:t> </a:t>
            </a:r>
            <a:r>
              <a:rPr lang="en-US" altLang="en-US" sz="650" i="1" dirty="0" err="1">
                <a:solidFill>
                  <a:schemeClr val="bg1"/>
                </a:solidFill>
                <a:cs typeface="Arial" panose="020B0604020202020204" pitchFamily="34" charset="0"/>
              </a:rPr>
              <a:t>menidia</a:t>
            </a:r>
            <a:r>
              <a:rPr lang="en-US" altLang="en-US" sz="650" dirty="0">
                <a:solidFill>
                  <a:schemeClr val="bg1"/>
                </a:solidFill>
                <a:cs typeface="Arial" panose="020B0604020202020204" pitchFamily="34" charset="0"/>
              </a:rPr>
              <a:t>, swimming among marsh grass; courtesy of Robert </a:t>
            </a:r>
            <a:r>
              <a:rPr lang="en-US" altLang="en-US" sz="650" dirty="0" err="1">
                <a:solidFill>
                  <a:schemeClr val="bg1"/>
                </a:solidFill>
                <a:cs typeface="Arial" panose="020B0604020202020204" pitchFamily="34" charset="0"/>
              </a:rPr>
              <a:t>Bachand</a:t>
            </a:r>
            <a:endParaRPr lang="en-US" altLang="en-US" sz="650" dirty="0">
              <a:solidFill>
                <a:schemeClr val="bg1"/>
              </a:solidFill>
              <a:cs typeface="Arial" panose="020B0604020202020204" pitchFamily="34" charset="0"/>
            </a:endParaRPr>
          </a:p>
        </p:txBody>
      </p:sp>
    </p:spTree>
    <p:extLst>
      <p:ext uri="{BB962C8B-B14F-4D97-AF65-F5344CB8AC3E}">
        <p14:creationId xmlns:p14="http://schemas.microsoft.com/office/powerpoint/2010/main" val="24607939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15">
            <a:extLst>
              <a:ext uri="{FF2B5EF4-FFF2-40B4-BE49-F238E27FC236}">
                <a16:creationId xmlns:a16="http://schemas.microsoft.com/office/drawing/2014/main" id="{B1D18FA4-45CB-4088-9FE9-AF4B85179BE2}"/>
              </a:ext>
            </a:extLst>
          </p:cNvPr>
          <p:cNvSpPr>
            <a:spLocks noGrp="1" noChangeArrowheads="1"/>
          </p:cNvSpPr>
          <p:nvPr>
            <p:ph type="title"/>
          </p:nvPr>
        </p:nvSpPr>
        <p:spPr>
          <a:xfrm>
            <a:off x="480060" y="5715000"/>
            <a:ext cx="8183880" cy="914400"/>
          </a:xfrm>
        </p:spPr>
        <p:txBody>
          <a:bodyPr vert="horz" lIns="91440" tIns="45720" rIns="91440" bIns="45720" rtlCol="0" anchor="ctr">
            <a:noAutofit/>
          </a:bodyPr>
          <a:lstStyle/>
          <a:p>
            <a:pPr algn="l" eaLnBrk="1" hangingPunct="1">
              <a:lnSpc>
                <a:spcPct val="90000"/>
              </a:lnSpc>
            </a:pPr>
            <a:r>
              <a:rPr lang="en-US" altLang="en-US" sz="2800" kern="1200" dirty="0">
                <a:solidFill>
                  <a:schemeClr val="tx1">
                    <a:lumMod val="95000"/>
                  </a:schemeClr>
                </a:solidFill>
                <a:latin typeface="Bell MT" panose="02020503060305020303" pitchFamily="18" charset="0"/>
              </a:rPr>
              <a:t>The uplands are a transition zone from marsh to forest, and are home to many shrubs and broad-leaved plants</a:t>
            </a:r>
          </a:p>
        </p:txBody>
      </p:sp>
      <p:pic>
        <p:nvPicPr>
          <p:cNvPr id="4" name="Picture 3" descr="A picture showing the transition of the upper salt marsh to shrubs and trees. ">
            <a:extLst>
              <a:ext uri="{FF2B5EF4-FFF2-40B4-BE49-F238E27FC236}">
                <a16:creationId xmlns:a16="http://schemas.microsoft.com/office/drawing/2014/main" id="{9CA4F96D-A2A6-4247-9EC7-67AACC9BB6E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80060" y="640080"/>
            <a:ext cx="8183880" cy="4836795"/>
          </a:xfrm>
          <a:prstGeom prst="rect">
            <a:avLst/>
          </a:prstGeom>
          <a:ln w="6350">
            <a:solidFill>
              <a:schemeClr val="tx1"/>
            </a:solidFill>
            <a:miter lim="800000"/>
          </a:ln>
        </p:spPr>
      </p:pic>
      <p:sp>
        <p:nvSpPr>
          <p:cNvPr id="5" name="TextBox 4">
            <a:extLst>
              <a:ext uri="{FF2B5EF4-FFF2-40B4-BE49-F238E27FC236}">
                <a16:creationId xmlns:a16="http://schemas.microsoft.com/office/drawing/2014/main" id="{95EC8C36-BD72-8D40-9F7E-507F0A06B046}"/>
              </a:ext>
            </a:extLst>
          </p:cNvPr>
          <p:cNvSpPr txBox="1"/>
          <p:nvPr/>
        </p:nvSpPr>
        <p:spPr>
          <a:xfrm>
            <a:off x="4151376" y="5257800"/>
            <a:ext cx="4512564" cy="192360"/>
          </a:xfrm>
          <a:prstGeom prst="rect">
            <a:avLst/>
          </a:prstGeom>
          <a:noFill/>
        </p:spPr>
        <p:txBody>
          <a:bodyPr wrap="square" rtlCol="0" anchor="b">
            <a:spAutoFit/>
          </a:bodyPr>
          <a:lstStyle/>
          <a:p>
            <a:pPr algn="r"/>
            <a:r>
              <a:rPr lang="en-US" altLang="en-US" sz="650" dirty="0">
                <a:cs typeface="Arial" panose="020B0604020202020204" pitchFamily="34" charset="0"/>
              </a:rPr>
              <a:t>Photo: upland marsh at Barn Island (Groton, CT); courtesy of Nancy </a:t>
            </a:r>
            <a:r>
              <a:rPr lang="en-US" altLang="en-US" sz="650" dirty="0" err="1">
                <a:cs typeface="Arial" panose="020B0604020202020204" pitchFamily="34" charset="0"/>
              </a:rPr>
              <a:t>Balcom</a:t>
            </a:r>
            <a:endParaRPr lang="en-US" altLang="en-US" sz="650" dirty="0">
              <a:cs typeface="Arial" panose="020B0604020202020204" pitchFamily="34" charset="0"/>
            </a:endParaRPr>
          </a:p>
        </p:txBody>
      </p:sp>
    </p:spTree>
  </p:cSld>
  <p:clrMapOvr>
    <a:overrideClrMapping bg1="dk1" tx1="lt1" bg2="dk2" tx2="lt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8440" name="Rectangle 74">
            <a:extLst>
              <a:ext uri="{FF2B5EF4-FFF2-40B4-BE49-F238E27FC236}">
                <a16:creationId xmlns:a16="http://schemas.microsoft.com/office/drawing/2014/main" id="{AFF8D2E5-2C4E-47B1-930B-6C82B7C313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34" name="Rectangle 6">
            <a:extLst>
              <a:ext uri="{FF2B5EF4-FFF2-40B4-BE49-F238E27FC236}">
                <a16:creationId xmlns:a16="http://schemas.microsoft.com/office/drawing/2014/main" id="{E283B4CC-33DC-45D6-AE8D-22F95CF2C213}"/>
              </a:ext>
            </a:extLst>
          </p:cNvPr>
          <p:cNvSpPr>
            <a:spLocks noGrp="1" noChangeArrowheads="1"/>
          </p:cNvSpPr>
          <p:nvPr>
            <p:ph type="title"/>
          </p:nvPr>
        </p:nvSpPr>
        <p:spPr>
          <a:xfrm>
            <a:off x="630936" y="251312"/>
            <a:ext cx="7879842" cy="1010264"/>
          </a:xfrm>
        </p:spPr>
        <p:txBody>
          <a:bodyPr vert="horz" lIns="91440" tIns="45720" rIns="91440" bIns="45720" rtlCol="0" anchor="ctr">
            <a:noAutofit/>
          </a:bodyPr>
          <a:lstStyle/>
          <a:p>
            <a:pPr algn="l" eaLnBrk="1" hangingPunct="1">
              <a:lnSpc>
                <a:spcPct val="90000"/>
              </a:lnSpc>
            </a:pPr>
            <a:r>
              <a:rPr lang="en-US" altLang="en-US" sz="2800" kern="1200" dirty="0">
                <a:solidFill>
                  <a:schemeClr val="bg1">
                    <a:lumMod val="95000"/>
                  </a:schemeClr>
                </a:solidFill>
                <a:latin typeface="Bell MT" panose="02020503060305020303" pitchFamily="18" charset="0"/>
              </a:rPr>
              <a:t>Common reed or </a:t>
            </a:r>
            <a:r>
              <a:rPr lang="en-US" altLang="en-US" sz="2800" i="1" kern="1200" dirty="0">
                <a:solidFill>
                  <a:schemeClr val="bg1">
                    <a:lumMod val="95000"/>
                  </a:schemeClr>
                </a:solidFill>
                <a:latin typeface="Bell MT" panose="02020503060305020303" pitchFamily="18" charset="0"/>
              </a:rPr>
              <a:t>Phragmites</a:t>
            </a:r>
            <a:r>
              <a:rPr lang="en-US" altLang="en-US" sz="2800" kern="1200" dirty="0">
                <a:solidFill>
                  <a:schemeClr val="bg1">
                    <a:lumMod val="95000"/>
                  </a:schemeClr>
                </a:solidFill>
                <a:latin typeface="Bell MT" panose="02020503060305020303" pitchFamily="18" charset="0"/>
              </a:rPr>
              <a:t> often grows in dense stands at the upland edge of disturbed marshes; the thick stems can reach 15 feet tall</a:t>
            </a:r>
          </a:p>
        </p:txBody>
      </p:sp>
      <p:sp>
        <p:nvSpPr>
          <p:cNvPr id="77" name="Rectangle 76">
            <a:extLst>
              <a:ext uri="{FF2B5EF4-FFF2-40B4-BE49-F238E27FC236}">
                <a16:creationId xmlns:a16="http://schemas.microsoft.com/office/drawing/2014/main" id="{801E4ADA-0EA9-4930-846E-3C11E8BED6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17618"/>
            <a:ext cx="96012" cy="63141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9" name="Rectangle 78">
            <a:extLst>
              <a:ext uri="{FF2B5EF4-FFF2-40B4-BE49-F238E27FC236}">
                <a16:creationId xmlns:a16="http://schemas.microsoft.com/office/drawing/2014/main" id="{FB92FFCE-0C90-454E-AA25-D4EE9A6C39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0936" y="1380864"/>
            <a:ext cx="7879842"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18436" name="Picture 6" descr="A picture of a dense stand of common reed or phragmites, an invasive plant that lives in brackish water. ">
            <a:extLst>
              <a:ext uri="{FF2B5EF4-FFF2-40B4-BE49-F238E27FC236}">
                <a16:creationId xmlns:a16="http://schemas.microsoft.com/office/drawing/2014/main" id="{22E574D8-0303-4956-A582-1D3C0C0C7839}"/>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425581" y="1653182"/>
            <a:ext cx="3042568" cy="4581986"/>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8437" name="Picture 12" descr="A picture of a stand of phragmites transitioning from the upper marsh to woody shrubs. ">
            <a:extLst>
              <a:ext uri="{FF2B5EF4-FFF2-40B4-BE49-F238E27FC236}">
                <a16:creationId xmlns:a16="http://schemas.microsoft.com/office/drawing/2014/main" id="{ADF9FB67-FBAF-4E41-8A63-670A601BB4D8}"/>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590778" y="1650222"/>
            <a:ext cx="3120783" cy="4553663"/>
          </a:xfrm>
          <a:prstGeom prst="rect">
            <a:avLst/>
          </a:prstGeom>
          <a:noFill/>
          <a:ln w="63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18438" name="Line 10">
            <a:extLst>
              <a:ext uri="{FF2B5EF4-FFF2-40B4-BE49-F238E27FC236}">
                <a16:creationId xmlns:a16="http://schemas.microsoft.com/office/drawing/2014/main" id="{1C58C9A1-4DCB-49D9-8FEA-4B8D83D920B1}"/>
              </a:ext>
            </a:extLst>
          </p:cNvPr>
          <p:cNvSpPr>
            <a:spLocks noChangeShapeType="1"/>
          </p:cNvSpPr>
          <p:nvPr/>
        </p:nvSpPr>
        <p:spPr bwMode="auto">
          <a:xfrm flipV="1">
            <a:off x="3770610" y="3287527"/>
            <a:ext cx="1350168" cy="781643"/>
          </a:xfrm>
          <a:prstGeom prst="line">
            <a:avLst/>
          </a:prstGeom>
          <a:noFill/>
          <a:ln w="12700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 name="TextBox 8">
            <a:extLst>
              <a:ext uri="{FF2B5EF4-FFF2-40B4-BE49-F238E27FC236}">
                <a16:creationId xmlns:a16="http://schemas.microsoft.com/office/drawing/2014/main" id="{BCD202E5-6888-984C-A519-788F9FD3BE1F}"/>
              </a:ext>
            </a:extLst>
          </p:cNvPr>
          <p:cNvSpPr txBox="1"/>
          <p:nvPr/>
        </p:nvSpPr>
        <p:spPr>
          <a:xfrm>
            <a:off x="3183636" y="5979840"/>
            <a:ext cx="4512564" cy="192360"/>
          </a:xfrm>
          <a:prstGeom prst="rect">
            <a:avLst/>
          </a:prstGeom>
          <a:noFill/>
        </p:spPr>
        <p:txBody>
          <a:bodyPr wrap="square" rtlCol="0" anchor="b">
            <a:spAutoFit/>
          </a:bodyPr>
          <a:lstStyle/>
          <a:p>
            <a:pPr algn="r"/>
            <a:r>
              <a:rPr lang="en-US" altLang="en-US" sz="650" dirty="0">
                <a:solidFill>
                  <a:schemeClr val="bg1"/>
                </a:solidFill>
                <a:cs typeface="Arial" panose="020B0604020202020204" pitchFamily="34" charset="0"/>
              </a:rPr>
              <a:t>Photos: Common reed, Phragmites australis; courtesy of Nancy </a:t>
            </a:r>
            <a:r>
              <a:rPr lang="en-US" altLang="en-US" sz="650" dirty="0" err="1">
                <a:solidFill>
                  <a:schemeClr val="bg1"/>
                </a:solidFill>
                <a:cs typeface="Arial" panose="020B0604020202020204" pitchFamily="34" charset="0"/>
              </a:rPr>
              <a:t>Balcom</a:t>
            </a:r>
            <a:endParaRPr lang="en-US" altLang="en-US" sz="650" dirty="0">
              <a:solidFill>
                <a:schemeClr val="bg1"/>
              </a:solidFill>
              <a:cs typeface="Arial" panose="020B0604020202020204" pitchFamily="34"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5">
            <a:extLst>
              <a:ext uri="{FF2B5EF4-FFF2-40B4-BE49-F238E27FC236}">
                <a16:creationId xmlns:a16="http://schemas.microsoft.com/office/drawing/2014/main" id="{A901E1C1-5A89-474F-B69B-CE30976A24AA}"/>
              </a:ext>
            </a:extLst>
          </p:cNvPr>
          <p:cNvSpPr>
            <a:spLocks noGrp="1" noChangeArrowheads="1"/>
          </p:cNvSpPr>
          <p:nvPr>
            <p:ph type="title"/>
          </p:nvPr>
        </p:nvSpPr>
        <p:spPr>
          <a:xfrm>
            <a:off x="536067" y="321211"/>
            <a:ext cx="8071866" cy="1207008"/>
          </a:xfrm>
        </p:spPr>
        <p:txBody>
          <a:bodyPr vert="horz" lIns="91440" tIns="45720" rIns="91440" bIns="45720" rtlCol="0" anchor="b">
            <a:normAutofit/>
          </a:bodyPr>
          <a:lstStyle/>
          <a:p>
            <a:pPr algn="l" eaLnBrk="1" hangingPunct="1">
              <a:lnSpc>
                <a:spcPct val="90000"/>
              </a:lnSpc>
            </a:pPr>
            <a:r>
              <a:rPr lang="en-US" altLang="en-US" sz="2800" kern="1200" dirty="0">
                <a:solidFill>
                  <a:schemeClr val="tx1">
                    <a:lumMod val="95000"/>
                  </a:schemeClr>
                </a:solidFill>
                <a:latin typeface="Bell MT" panose="02020503060305020303" pitchFamily="18" charset="0"/>
              </a:rPr>
              <a:t>Sumac is a shrub that grows in the upland zone, providing food and shelter for birds</a:t>
            </a:r>
          </a:p>
        </p:txBody>
      </p:sp>
      <p:pic>
        <p:nvPicPr>
          <p:cNvPr id="6" name="Content Placeholder 5" descr="A picture containing the woody srhub called sumac growing in the marsh upland. ">
            <a:extLst>
              <a:ext uri="{FF2B5EF4-FFF2-40B4-BE49-F238E27FC236}">
                <a16:creationId xmlns:a16="http://schemas.microsoft.com/office/drawing/2014/main" id="{B94E20C4-5569-449C-91EA-AD8BAC8E8D23}"/>
              </a:ext>
            </a:extLst>
          </p:cNvPr>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rot="5400000">
            <a:off x="483256" y="2397604"/>
            <a:ext cx="3856948" cy="3909060"/>
          </a:xfrm>
          <a:prstGeom prst="rect">
            <a:avLst/>
          </a:prstGeom>
          <a:ln w="6350">
            <a:solidFill>
              <a:schemeClr val="tx1"/>
            </a:solidFill>
          </a:ln>
        </p:spPr>
      </p:pic>
      <p:cxnSp>
        <p:nvCxnSpPr>
          <p:cNvPr id="192" name="Straight Connector 191">
            <a:extLst>
              <a:ext uri="{FF2B5EF4-FFF2-40B4-BE49-F238E27FC236}">
                <a16:creationId xmlns:a16="http://schemas.microsoft.com/office/drawing/2014/main" id="{B6375111-306C-49EA-9DD1-79A2ED78FA3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72000" y="3354776"/>
            <a:ext cx="0" cy="21209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pic>
        <p:nvPicPr>
          <p:cNvPr id="8" name="Picture 7" descr="A closeup of the red seedhead of sumac. ">
            <a:extLst>
              <a:ext uri="{FF2B5EF4-FFF2-40B4-BE49-F238E27FC236}">
                <a16:creationId xmlns:a16="http://schemas.microsoft.com/office/drawing/2014/main" id="{A1DF9396-FD21-438E-A720-1712F72CFF4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5400000">
            <a:off x="4803486" y="2397294"/>
            <a:ext cx="3857568" cy="3909060"/>
          </a:xfrm>
          <a:prstGeom prst="rect">
            <a:avLst/>
          </a:prstGeom>
          <a:ln>
            <a:solidFill>
              <a:schemeClr val="tx1"/>
            </a:solidFill>
          </a:ln>
        </p:spPr>
      </p:pic>
      <p:sp>
        <p:nvSpPr>
          <p:cNvPr id="7" name="TextBox 6">
            <a:extLst>
              <a:ext uri="{FF2B5EF4-FFF2-40B4-BE49-F238E27FC236}">
                <a16:creationId xmlns:a16="http://schemas.microsoft.com/office/drawing/2014/main" id="{822EF944-09A3-994A-B1F3-7AACB26AC1E3}"/>
              </a:ext>
            </a:extLst>
          </p:cNvPr>
          <p:cNvSpPr txBox="1"/>
          <p:nvPr/>
        </p:nvSpPr>
        <p:spPr>
          <a:xfrm>
            <a:off x="457200" y="6056040"/>
            <a:ext cx="4512564" cy="192360"/>
          </a:xfrm>
          <a:prstGeom prst="rect">
            <a:avLst/>
          </a:prstGeom>
          <a:noFill/>
        </p:spPr>
        <p:txBody>
          <a:bodyPr wrap="square" rtlCol="0" anchor="b">
            <a:spAutoFit/>
          </a:bodyPr>
          <a:lstStyle/>
          <a:p>
            <a:r>
              <a:rPr lang="en-US" altLang="en-US" sz="650" dirty="0">
                <a:cs typeface="Arial" panose="020B0604020202020204" pitchFamily="34" charset="0"/>
              </a:rPr>
              <a:t>Photos: Shining sumac and seed head, </a:t>
            </a:r>
            <a:r>
              <a:rPr lang="en-US" altLang="en-US" sz="650" i="1" dirty="0">
                <a:cs typeface="Arial" panose="020B0604020202020204" pitchFamily="34" charset="0"/>
              </a:rPr>
              <a:t>Rhus </a:t>
            </a:r>
            <a:r>
              <a:rPr lang="en-US" altLang="en-US" sz="650" i="1" dirty="0" err="1">
                <a:cs typeface="Arial" panose="020B0604020202020204" pitchFamily="34" charset="0"/>
              </a:rPr>
              <a:t>copallinum</a:t>
            </a:r>
            <a:r>
              <a:rPr lang="en-US" altLang="en-US" sz="650" dirty="0">
                <a:cs typeface="Arial" panose="020B0604020202020204" pitchFamily="34" charset="0"/>
              </a:rPr>
              <a:t>; courtesy of Nancy </a:t>
            </a:r>
            <a:r>
              <a:rPr lang="en-US" altLang="en-US" sz="650" dirty="0" err="1">
                <a:cs typeface="Arial" panose="020B0604020202020204" pitchFamily="34" charset="0"/>
              </a:rPr>
              <a:t>Balcom</a:t>
            </a:r>
            <a:endParaRPr lang="en-US" altLang="en-US" sz="650" dirty="0">
              <a:cs typeface="Arial" panose="020B0604020202020204" pitchFamily="34" charset="0"/>
            </a:endParaRPr>
          </a:p>
        </p:txBody>
      </p:sp>
    </p:spTree>
  </p:cSld>
  <p:clrMapOvr>
    <a:overrideClrMapping bg1="dk1" tx1="lt1" bg2="dk2" tx2="lt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7">
            <a:extLst>
              <a:ext uri="{FF2B5EF4-FFF2-40B4-BE49-F238E27FC236}">
                <a16:creationId xmlns:a16="http://schemas.microsoft.com/office/drawing/2014/main" id="{C327A26B-0BEA-4260-B5E2-3878A0CCBAB3}"/>
              </a:ext>
            </a:extLst>
          </p:cNvPr>
          <p:cNvSpPr>
            <a:spLocks noGrp="1" noChangeArrowheads="1"/>
          </p:cNvSpPr>
          <p:nvPr>
            <p:ph type="title"/>
          </p:nvPr>
        </p:nvSpPr>
        <p:spPr>
          <a:xfrm>
            <a:off x="536067" y="990600"/>
            <a:ext cx="8071866" cy="1207008"/>
          </a:xfrm>
        </p:spPr>
        <p:txBody>
          <a:bodyPr vert="horz" lIns="91440" tIns="45720" rIns="91440" bIns="45720" rtlCol="0" anchor="b">
            <a:noAutofit/>
          </a:bodyPr>
          <a:lstStyle/>
          <a:p>
            <a:pPr algn="l" eaLnBrk="1" hangingPunct="1">
              <a:lnSpc>
                <a:spcPct val="90000"/>
              </a:lnSpc>
            </a:pPr>
            <a:r>
              <a:rPr lang="en-US" altLang="en-US" sz="2800" kern="1200" dirty="0">
                <a:solidFill>
                  <a:schemeClr val="tx1">
                    <a:lumMod val="95000"/>
                  </a:schemeClr>
                </a:solidFill>
                <a:latin typeface="Bell MT" panose="02020503060305020303" pitchFamily="18" charset="0"/>
              </a:rPr>
              <a:t>Two sparrow species of special concern, the seaside sparrow (left) and the saltmarsh sharp-tailed sparrow (right), rely on larger patches of salt marsh in Long Island Sound as key habitat; they build their nests in the marsh grasses</a:t>
            </a:r>
          </a:p>
        </p:txBody>
      </p:sp>
      <p:pic>
        <p:nvPicPr>
          <p:cNvPr id="25604" name="Picture 10" descr="A seaside sparrow held in a hand.">
            <a:extLst>
              <a:ext uri="{FF2B5EF4-FFF2-40B4-BE49-F238E27FC236}">
                <a16:creationId xmlns:a16="http://schemas.microsoft.com/office/drawing/2014/main" id="{0F20C3C5-240C-4A67-A333-13B4821D8130}"/>
              </a:ext>
            </a:extLst>
          </p:cNvPr>
          <p:cNvPicPr>
            <a:picLocks noGrp="1" noChangeAspect="1" noChangeArrowheads="1"/>
          </p:cNvPicPr>
          <p:nvPr>
            <p:ph sz="half" idx="1"/>
          </p:nvPr>
        </p:nvPicPr>
        <p:blipFill rotWithShape="1">
          <a:blip r:embed="rId3" cstate="screen">
            <a:extLst>
              <a:ext uri="{28A0092B-C50C-407E-A947-70E740481C1C}">
                <a14:useLocalDpi xmlns:a14="http://schemas.microsoft.com/office/drawing/2010/main"/>
              </a:ext>
            </a:extLst>
          </a:blip>
          <a:srcRect b="-3"/>
          <a:stretch/>
        </p:blipFill>
        <p:spPr>
          <a:xfrm>
            <a:off x="457200" y="2423040"/>
            <a:ext cx="3909060" cy="3856948"/>
          </a:xfrm>
          <a:prstGeom prst="rect">
            <a:avLst/>
          </a:prstGeom>
          <a:noFill/>
          <a:ln w="6350">
            <a:solidFill>
              <a:schemeClr val="tx1"/>
            </a:solidFill>
          </a:ln>
        </p:spPr>
      </p:pic>
      <p:cxnSp>
        <p:nvCxnSpPr>
          <p:cNvPr id="74" name="Straight Connector 73">
            <a:extLst>
              <a:ext uri="{FF2B5EF4-FFF2-40B4-BE49-F238E27FC236}">
                <a16:creationId xmlns:a16="http://schemas.microsoft.com/office/drawing/2014/main" id="{B6375111-306C-49EA-9DD1-79A2ED78FA3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72000" y="3354776"/>
            <a:ext cx="0" cy="21209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pic>
        <p:nvPicPr>
          <p:cNvPr id="4" name="Content Placeholder 3" descr="A sharp-tailed sparrow held in a hand. Both species of sparrow build their nests in the marsh grasses. ">
            <a:extLst>
              <a:ext uri="{FF2B5EF4-FFF2-40B4-BE49-F238E27FC236}">
                <a16:creationId xmlns:a16="http://schemas.microsoft.com/office/drawing/2014/main" id="{383E8641-94FB-4E17-A702-5A755E535A90}"/>
              </a:ext>
            </a:extLst>
          </p:cNvPr>
          <p:cNvPicPr>
            <a:picLocks noGrp="1" noChangeAspect="1"/>
          </p:cNvPicPr>
          <p:nvPr>
            <p:ph sz="half" idx="2"/>
          </p:nvPr>
        </p:nvPicPr>
        <p:blipFill rotWithShape="1">
          <a:blip r:embed="rId4" cstate="screen">
            <a:extLst>
              <a:ext uri="{28A0092B-C50C-407E-A947-70E740481C1C}">
                <a14:useLocalDpi xmlns:a14="http://schemas.microsoft.com/office/drawing/2010/main"/>
              </a:ext>
            </a:extLst>
          </a:blip>
          <a:srcRect/>
          <a:stretch/>
        </p:blipFill>
        <p:spPr>
          <a:xfrm>
            <a:off x="4777740" y="2423040"/>
            <a:ext cx="3909060" cy="3857568"/>
          </a:xfrm>
          <a:prstGeom prst="rect">
            <a:avLst/>
          </a:prstGeom>
          <a:ln w="6350">
            <a:solidFill>
              <a:schemeClr val="tx1"/>
            </a:solidFill>
          </a:ln>
        </p:spPr>
      </p:pic>
      <p:sp>
        <p:nvSpPr>
          <p:cNvPr id="6" name="TextBox 5">
            <a:extLst>
              <a:ext uri="{FF2B5EF4-FFF2-40B4-BE49-F238E27FC236}">
                <a16:creationId xmlns:a16="http://schemas.microsoft.com/office/drawing/2014/main" id="{F8CDA131-A56F-4F47-8BF0-632C67DE8D38}"/>
              </a:ext>
            </a:extLst>
          </p:cNvPr>
          <p:cNvSpPr txBox="1"/>
          <p:nvPr/>
        </p:nvSpPr>
        <p:spPr>
          <a:xfrm>
            <a:off x="457200" y="5956012"/>
            <a:ext cx="3909060" cy="292388"/>
          </a:xfrm>
          <a:prstGeom prst="rect">
            <a:avLst/>
          </a:prstGeom>
          <a:noFill/>
        </p:spPr>
        <p:txBody>
          <a:bodyPr wrap="square" rtlCol="0" anchor="b">
            <a:spAutoFit/>
          </a:bodyPr>
          <a:lstStyle/>
          <a:p>
            <a:r>
              <a:rPr lang="en-US" altLang="en-US" sz="650" dirty="0">
                <a:cs typeface="Arial" panose="020B0604020202020204" pitchFamily="34" charset="0"/>
              </a:rPr>
              <a:t>Photos: (left) Seaside sparrow, </a:t>
            </a:r>
            <a:r>
              <a:rPr lang="en-US" altLang="en-US" sz="650" i="1" dirty="0" err="1">
                <a:cs typeface="Arial" panose="020B0604020202020204" pitchFamily="34" charset="0"/>
              </a:rPr>
              <a:t>Ammodramus</a:t>
            </a:r>
            <a:r>
              <a:rPr lang="en-US" altLang="en-US" sz="650" i="1" dirty="0">
                <a:cs typeface="Arial" panose="020B0604020202020204" pitchFamily="34" charset="0"/>
              </a:rPr>
              <a:t> maritimus</a:t>
            </a:r>
            <a:r>
              <a:rPr lang="en-US" altLang="en-US" sz="650" dirty="0">
                <a:cs typeface="Arial" panose="020B0604020202020204" pitchFamily="34" charset="0"/>
              </a:rPr>
              <a:t>, and (right) Saltmarsh sharp-tailed sparrow, </a:t>
            </a:r>
            <a:r>
              <a:rPr lang="en-US" altLang="en-US" sz="650" i="1" dirty="0" err="1">
                <a:cs typeface="Arial" panose="020B0604020202020204" pitchFamily="34" charset="0"/>
              </a:rPr>
              <a:t>Ammodramus</a:t>
            </a:r>
            <a:r>
              <a:rPr lang="en-US" altLang="en-US" sz="650" i="1" dirty="0">
                <a:cs typeface="Arial" panose="020B0604020202020204" pitchFamily="34" charset="0"/>
              </a:rPr>
              <a:t> </a:t>
            </a:r>
            <a:r>
              <a:rPr lang="en-US" altLang="en-US" sz="650" i="1" dirty="0" err="1">
                <a:cs typeface="Arial" panose="020B0604020202020204" pitchFamily="34" charset="0"/>
              </a:rPr>
              <a:t>caudacutus</a:t>
            </a:r>
            <a:r>
              <a:rPr lang="en-US" altLang="en-US" sz="650" dirty="0">
                <a:cs typeface="Arial" panose="020B0604020202020204" pitchFamily="34" charset="0"/>
              </a:rPr>
              <a:t>; courtesy of Chris Elphick and Carina </a:t>
            </a:r>
            <a:r>
              <a:rPr lang="en-US" altLang="en-US" sz="650" dirty="0" err="1">
                <a:cs typeface="Arial" panose="020B0604020202020204" pitchFamily="34" charset="0"/>
              </a:rPr>
              <a:t>Gjerdrum</a:t>
            </a:r>
            <a:endParaRPr lang="en-US" altLang="en-US" sz="650" dirty="0">
              <a:cs typeface="Arial" panose="020B0604020202020204" pitchFamily="34" charset="0"/>
            </a:endParaRPr>
          </a:p>
        </p:txBody>
      </p:sp>
    </p:spTree>
  </p:cSld>
  <p:clrMapOvr>
    <a:overrideClrMapping bg1="dk1" tx1="lt1" bg2="dk2" tx2="lt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of a great egret standing in water. This egret has a yellow bill. &#10;">
            <a:extLst>
              <a:ext uri="{FF2B5EF4-FFF2-40B4-BE49-F238E27FC236}">
                <a16:creationId xmlns:a16="http://schemas.microsoft.com/office/drawing/2014/main" id="{4A31E6C7-F25B-4A85-9556-471DCBE2F16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1789" y="2133600"/>
            <a:ext cx="4845939" cy="3941826"/>
          </a:xfrm>
          <a:prstGeom prst="rect">
            <a:avLst/>
          </a:prstGeom>
          <a:ln w="6350">
            <a:solidFill>
              <a:schemeClr val="bg1"/>
            </a:solidFill>
          </a:ln>
          <a:effectLst>
            <a:outerShdw blurRad="292100" dist="139700" dir="2700000" algn="tl" rotWithShape="0">
              <a:srgbClr val="333333">
                <a:alpha val="65000"/>
              </a:srgbClr>
            </a:outerShdw>
          </a:effectLst>
        </p:spPr>
      </p:pic>
      <p:sp>
        <p:nvSpPr>
          <p:cNvPr id="9" name="Rectangle 8">
            <a:extLst>
              <a:ext uri="{FF2B5EF4-FFF2-40B4-BE49-F238E27FC236}">
                <a16:creationId xmlns:a16="http://schemas.microsoft.com/office/drawing/2014/main" id="{D9588727-2E42-4472-B56D-7AFD3EE2E196}"/>
              </a:ext>
            </a:extLst>
          </p:cNvPr>
          <p:cNvSpPr/>
          <p:nvPr/>
        </p:nvSpPr>
        <p:spPr>
          <a:xfrm>
            <a:off x="228600" y="651752"/>
            <a:ext cx="8585379" cy="872248"/>
          </a:xfrm>
          <a:prstGeom prst="rect">
            <a:avLst/>
          </a:prstGeom>
          <a:solidFill>
            <a:srgbClr val="3F3F3F"/>
          </a:solidFill>
          <a:ln>
            <a:solidFill>
              <a:srgbClr val="3F3F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F8E5F7B-9BCB-4E48-BD76-41FBC6441FB4}"/>
              </a:ext>
            </a:extLst>
          </p:cNvPr>
          <p:cNvSpPr>
            <a:spLocks noGrp="1"/>
          </p:cNvSpPr>
          <p:nvPr>
            <p:ph type="title" idx="4294967295"/>
          </p:nvPr>
        </p:nvSpPr>
        <p:spPr>
          <a:xfrm>
            <a:off x="255096" y="423152"/>
            <a:ext cx="8610600" cy="830262"/>
          </a:xfrm>
        </p:spPr>
        <p:txBody>
          <a:bodyPr vert="horz" lIns="91440" tIns="45720" rIns="91440" bIns="45720" rtlCol="0" anchor="ctr">
            <a:noAutofit/>
          </a:bodyPr>
          <a:lstStyle/>
          <a:p>
            <a:pPr algn="l" eaLnBrk="1" hangingPunct="1">
              <a:lnSpc>
                <a:spcPct val="90000"/>
              </a:lnSpc>
            </a:pPr>
            <a:r>
              <a:rPr lang="en-US" altLang="en-US" sz="2800" kern="1200" dirty="0">
                <a:solidFill>
                  <a:schemeClr val="bg1">
                    <a:lumMod val="95000"/>
                  </a:schemeClr>
                </a:solidFill>
                <a:latin typeface="Bell MT" panose="02020503060305020303" pitchFamily="18" charset="0"/>
              </a:rPr>
              <a:t>Great egrets (left) and snowy egrets (right) are commonly found wading in the shallows of salt marshes and tidal channels to spear fish; most are colonial nesters</a:t>
            </a:r>
            <a:endParaRPr lang="en-US" sz="2800" kern="1200" dirty="0">
              <a:solidFill>
                <a:schemeClr val="bg1">
                  <a:lumMod val="95000"/>
                </a:schemeClr>
              </a:solidFill>
              <a:latin typeface="Bell MT" panose="02020503060305020303" pitchFamily="18" charset="0"/>
            </a:endParaRPr>
          </a:p>
        </p:txBody>
      </p:sp>
      <p:pic>
        <p:nvPicPr>
          <p:cNvPr id="5" name="Picture 4" descr="A picture containing a snowy egret, with yellow feet and a black bill. &#10;&#10;">
            <a:extLst>
              <a:ext uri="{FF2B5EF4-FFF2-40B4-BE49-F238E27FC236}">
                <a16:creationId xmlns:a16="http://schemas.microsoft.com/office/drawing/2014/main" id="{08C7AE64-AFC0-452C-8FDB-D3E27C459CF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257800" y="1752600"/>
            <a:ext cx="3556179" cy="4894173"/>
          </a:xfrm>
          <a:prstGeom prst="rect">
            <a:avLst/>
          </a:prstGeom>
          <a:ln w="6350">
            <a:solidFill>
              <a:schemeClr val="bg1"/>
            </a:solid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96765888-7691-9344-973B-2D29C3AC9162}"/>
              </a:ext>
            </a:extLst>
          </p:cNvPr>
          <p:cNvSpPr txBox="1"/>
          <p:nvPr/>
        </p:nvSpPr>
        <p:spPr>
          <a:xfrm>
            <a:off x="6553200" y="6337012"/>
            <a:ext cx="2273808" cy="292388"/>
          </a:xfrm>
          <a:prstGeom prst="rect">
            <a:avLst/>
          </a:prstGeom>
          <a:noFill/>
        </p:spPr>
        <p:txBody>
          <a:bodyPr wrap="square" rtlCol="0" anchor="b">
            <a:spAutoFit/>
          </a:bodyPr>
          <a:lstStyle/>
          <a:p>
            <a:pPr algn="r"/>
            <a:r>
              <a:rPr lang="en-US" altLang="en-US" sz="650" dirty="0">
                <a:solidFill>
                  <a:schemeClr val="bg1"/>
                </a:solidFill>
                <a:cs typeface="Arial" panose="020B0604020202020204" pitchFamily="34" charset="0"/>
              </a:rPr>
              <a:t>Photos: Great Egret, </a:t>
            </a:r>
            <a:r>
              <a:rPr lang="en-US" altLang="en-US" sz="650" i="1" dirty="0" err="1">
                <a:solidFill>
                  <a:schemeClr val="bg1"/>
                </a:solidFill>
                <a:cs typeface="Arial" panose="020B0604020202020204" pitchFamily="34" charset="0"/>
              </a:rPr>
              <a:t>Ardea</a:t>
            </a:r>
            <a:r>
              <a:rPr lang="en-US" altLang="en-US" sz="650" i="1" dirty="0">
                <a:solidFill>
                  <a:schemeClr val="bg1"/>
                </a:solidFill>
                <a:cs typeface="Arial" panose="020B0604020202020204" pitchFamily="34" charset="0"/>
              </a:rPr>
              <a:t> alba </a:t>
            </a:r>
            <a:r>
              <a:rPr lang="en-US" altLang="en-US" sz="650" dirty="0">
                <a:solidFill>
                  <a:schemeClr val="bg1"/>
                </a:solidFill>
                <a:cs typeface="Arial" panose="020B0604020202020204" pitchFamily="34" charset="0"/>
              </a:rPr>
              <a:t>(left) and Snowy Egret, </a:t>
            </a:r>
            <a:r>
              <a:rPr lang="en-US" altLang="en-US" sz="650" i="1" dirty="0" err="1">
                <a:solidFill>
                  <a:schemeClr val="bg1"/>
                </a:solidFill>
                <a:cs typeface="Arial" panose="020B0604020202020204" pitchFamily="34" charset="0"/>
              </a:rPr>
              <a:t>Egretta</a:t>
            </a:r>
            <a:r>
              <a:rPr lang="en-US" altLang="en-US" sz="650" i="1" dirty="0">
                <a:solidFill>
                  <a:schemeClr val="bg1"/>
                </a:solidFill>
                <a:cs typeface="Arial" panose="020B0604020202020204" pitchFamily="34" charset="0"/>
              </a:rPr>
              <a:t> </a:t>
            </a:r>
            <a:r>
              <a:rPr lang="en-US" altLang="en-US" sz="650" i="1" dirty="0" err="1">
                <a:solidFill>
                  <a:schemeClr val="bg1"/>
                </a:solidFill>
                <a:cs typeface="Arial" panose="020B0604020202020204" pitchFamily="34" charset="0"/>
              </a:rPr>
              <a:t>thula</a:t>
            </a:r>
            <a:r>
              <a:rPr lang="en-US" altLang="en-US" sz="650" dirty="0">
                <a:solidFill>
                  <a:schemeClr val="bg1"/>
                </a:solidFill>
                <a:cs typeface="Arial" panose="020B0604020202020204" pitchFamily="34" charset="0"/>
              </a:rPr>
              <a:t>; courtesy of Thomas Morris</a:t>
            </a:r>
          </a:p>
        </p:txBody>
      </p:sp>
    </p:spTree>
    <p:extLst>
      <p:ext uri="{BB962C8B-B14F-4D97-AF65-F5344CB8AC3E}">
        <p14:creationId xmlns:p14="http://schemas.microsoft.com/office/powerpoint/2010/main" val="35995800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E33ED5-6C77-49B1-958E-E8ED802F3D03}"/>
              </a:ext>
            </a:extLst>
          </p:cNvPr>
          <p:cNvSpPr>
            <a:spLocks noGrp="1"/>
          </p:cNvSpPr>
          <p:nvPr>
            <p:ph type="title"/>
          </p:nvPr>
        </p:nvSpPr>
        <p:spPr>
          <a:xfrm>
            <a:off x="228600" y="5029200"/>
            <a:ext cx="4953000" cy="1524000"/>
          </a:xfrm>
        </p:spPr>
        <p:txBody>
          <a:bodyPr/>
          <a:lstStyle/>
          <a:p>
            <a:pPr algn="l"/>
            <a:r>
              <a:rPr lang="en-US" sz="2800" dirty="0">
                <a:solidFill>
                  <a:schemeClr val="bg1">
                    <a:lumMod val="95000"/>
                  </a:schemeClr>
                </a:solidFill>
                <a:latin typeface="Bell MT" panose="02020503060305020303" pitchFamily="18" charset="0"/>
              </a:rPr>
              <a:t>The great blue heron (left) and green heron (center) feed on fish while the glossy ibis (right) feeds on aquatic invertebrates</a:t>
            </a:r>
          </a:p>
        </p:txBody>
      </p:sp>
      <p:pic>
        <p:nvPicPr>
          <p:cNvPr id="4" name="Picture 3" descr="A picture of a bird called a great blue heron standing on a log. ">
            <a:extLst>
              <a:ext uri="{FF2B5EF4-FFF2-40B4-BE49-F238E27FC236}">
                <a16:creationId xmlns:a16="http://schemas.microsoft.com/office/drawing/2014/main" id="{35270337-C8E2-48E2-8787-50DA49BB4F4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28600" y="277585"/>
            <a:ext cx="2984379" cy="4574246"/>
          </a:xfrm>
          <a:prstGeom prst="rect">
            <a:avLst/>
          </a:prstGeom>
          <a:ln w="6350">
            <a:solidFill>
              <a:schemeClr val="bg1"/>
            </a:solidFill>
          </a:ln>
        </p:spPr>
      </p:pic>
      <p:pic>
        <p:nvPicPr>
          <p:cNvPr id="8" name="Picture 7" descr="A picture of a bird called a green heron standing on a rock near the edge of a marsh.&#10;&#10;">
            <a:extLst>
              <a:ext uri="{FF2B5EF4-FFF2-40B4-BE49-F238E27FC236}">
                <a16:creationId xmlns:a16="http://schemas.microsoft.com/office/drawing/2014/main" id="{E3435F58-EFF6-43C8-8FA9-49D34707B11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462721" y="277585"/>
            <a:ext cx="3111714" cy="2953636"/>
          </a:xfrm>
          <a:prstGeom prst="rect">
            <a:avLst/>
          </a:prstGeom>
          <a:ln w="6350">
            <a:solidFill>
              <a:schemeClr val="bg1"/>
            </a:solidFill>
          </a:ln>
        </p:spPr>
      </p:pic>
      <p:pic>
        <p:nvPicPr>
          <p:cNvPr id="12" name="Picture 11" descr="A picture containing a bird called a glossy ibis standing near the edge of the marsh.">
            <a:extLst>
              <a:ext uri="{FF2B5EF4-FFF2-40B4-BE49-F238E27FC236}">
                <a16:creationId xmlns:a16="http://schemas.microsoft.com/office/drawing/2014/main" id="{F5BB1D71-0E98-471F-8BC2-7D628EE90A8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309678" y="3346927"/>
            <a:ext cx="3568050" cy="3233488"/>
          </a:xfrm>
          <a:prstGeom prst="rect">
            <a:avLst/>
          </a:prstGeom>
          <a:ln w="6350">
            <a:solidFill>
              <a:schemeClr val="bg1"/>
            </a:solidFill>
          </a:ln>
        </p:spPr>
      </p:pic>
      <p:sp>
        <p:nvSpPr>
          <p:cNvPr id="6" name="TextBox 5">
            <a:extLst>
              <a:ext uri="{FF2B5EF4-FFF2-40B4-BE49-F238E27FC236}">
                <a16:creationId xmlns:a16="http://schemas.microsoft.com/office/drawing/2014/main" id="{9E9A851B-0B50-9A4B-9796-EABABA443B51}"/>
              </a:ext>
            </a:extLst>
          </p:cNvPr>
          <p:cNvSpPr txBox="1"/>
          <p:nvPr/>
        </p:nvSpPr>
        <p:spPr>
          <a:xfrm>
            <a:off x="6631120" y="2854485"/>
            <a:ext cx="2374686" cy="492443"/>
          </a:xfrm>
          <a:prstGeom prst="rect">
            <a:avLst/>
          </a:prstGeom>
          <a:noFill/>
        </p:spPr>
        <p:txBody>
          <a:bodyPr wrap="square" rtlCol="0" anchor="b">
            <a:spAutoFit/>
          </a:bodyPr>
          <a:lstStyle/>
          <a:p>
            <a:r>
              <a:rPr lang="en-US" altLang="en-US" sz="650" dirty="0">
                <a:solidFill>
                  <a:schemeClr val="bg1"/>
                </a:solidFill>
                <a:cs typeface="Arial" panose="020B0604020202020204" pitchFamily="34" charset="0"/>
              </a:rPr>
              <a:t>Photos: (left) Great Blue Heron, </a:t>
            </a:r>
            <a:r>
              <a:rPr lang="en-US" altLang="en-US" sz="650" i="1" dirty="0" err="1">
                <a:solidFill>
                  <a:schemeClr val="bg1"/>
                </a:solidFill>
                <a:cs typeface="Arial" panose="020B0604020202020204" pitchFamily="34" charset="0"/>
              </a:rPr>
              <a:t>Ardea</a:t>
            </a:r>
            <a:r>
              <a:rPr lang="en-US" altLang="en-US" sz="650" i="1" dirty="0">
                <a:solidFill>
                  <a:schemeClr val="bg1"/>
                </a:solidFill>
                <a:cs typeface="Arial" panose="020B0604020202020204" pitchFamily="34" charset="0"/>
              </a:rPr>
              <a:t> Herodias</a:t>
            </a:r>
            <a:r>
              <a:rPr lang="en-US" altLang="en-US" sz="650" dirty="0">
                <a:solidFill>
                  <a:schemeClr val="bg1"/>
                </a:solidFill>
                <a:cs typeface="Arial" panose="020B0604020202020204" pitchFamily="34" charset="0"/>
              </a:rPr>
              <a:t>; (center) Green heron, </a:t>
            </a:r>
            <a:r>
              <a:rPr lang="en-US" altLang="en-US" sz="650" i="1" dirty="0" err="1">
                <a:solidFill>
                  <a:schemeClr val="bg1"/>
                </a:solidFill>
                <a:cs typeface="Arial" panose="020B0604020202020204" pitchFamily="34" charset="0"/>
              </a:rPr>
              <a:t>Butorides</a:t>
            </a:r>
            <a:r>
              <a:rPr lang="en-US" altLang="en-US" sz="650" i="1" dirty="0">
                <a:solidFill>
                  <a:schemeClr val="bg1"/>
                </a:solidFill>
                <a:cs typeface="Arial" panose="020B0604020202020204" pitchFamily="34" charset="0"/>
              </a:rPr>
              <a:t> </a:t>
            </a:r>
            <a:r>
              <a:rPr lang="en-US" altLang="en-US" sz="650" i="1" dirty="0" err="1">
                <a:solidFill>
                  <a:schemeClr val="bg1"/>
                </a:solidFill>
                <a:cs typeface="Arial" panose="020B0604020202020204" pitchFamily="34" charset="0"/>
              </a:rPr>
              <a:t>virescens</a:t>
            </a:r>
            <a:r>
              <a:rPr lang="en-US" altLang="en-US" sz="650" dirty="0">
                <a:solidFill>
                  <a:schemeClr val="bg1"/>
                </a:solidFill>
                <a:cs typeface="Arial" panose="020B0604020202020204" pitchFamily="34" charset="0"/>
              </a:rPr>
              <a:t>, and (right) </a:t>
            </a:r>
            <a:br>
              <a:rPr lang="en-US" altLang="en-US" sz="650" dirty="0">
                <a:solidFill>
                  <a:schemeClr val="bg1"/>
                </a:solidFill>
                <a:cs typeface="Arial" panose="020B0604020202020204" pitchFamily="34" charset="0"/>
              </a:rPr>
            </a:br>
            <a:r>
              <a:rPr lang="en-US" altLang="en-US" sz="650" dirty="0">
                <a:solidFill>
                  <a:schemeClr val="bg1"/>
                </a:solidFill>
                <a:cs typeface="Arial" panose="020B0604020202020204" pitchFamily="34" charset="0"/>
              </a:rPr>
              <a:t>Glossy Ibis, </a:t>
            </a:r>
            <a:r>
              <a:rPr lang="en-US" altLang="en-US" sz="650" i="1" dirty="0" err="1">
                <a:solidFill>
                  <a:schemeClr val="bg1"/>
                </a:solidFill>
                <a:cs typeface="Arial" panose="020B0604020202020204" pitchFamily="34" charset="0"/>
              </a:rPr>
              <a:t>Plegadis</a:t>
            </a:r>
            <a:r>
              <a:rPr lang="en-US" altLang="en-US" sz="650" i="1" dirty="0">
                <a:solidFill>
                  <a:schemeClr val="bg1"/>
                </a:solidFill>
                <a:cs typeface="Arial" panose="020B0604020202020204" pitchFamily="34" charset="0"/>
              </a:rPr>
              <a:t> </a:t>
            </a:r>
            <a:r>
              <a:rPr lang="en-US" altLang="en-US" sz="650" i="1" dirty="0" err="1">
                <a:solidFill>
                  <a:schemeClr val="bg1"/>
                </a:solidFill>
                <a:cs typeface="Arial" panose="020B0604020202020204" pitchFamily="34" charset="0"/>
              </a:rPr>
              <a:t>falcinellus</a:t>
            </a:r>
            <a:r>
              <a:rPr lang="en-US" altLang="en-US" sz="650" dirty="0">
                <a:solidFill>
                  <a:schemeClr val="bg1"/>
                </a:solidFill>
                <a:cs typeface="Arial" panose="020B0604020202020204" pitchFamily="34" charset="0"/>
              </a:rPr>
              <a:t>; courtesy of Thomas Morris</a:t>
            </a:r>
          </a:p>
          <a:p>
            <a:endParaRPr lang="en-US" altLang="en-US" sz="650" dirty="0">
              <a:solidFill>
                <a:schemeClr val="bg1"/>
              </a:solidFill>
              <a:cs typeface="Arial" panose="020B0604020202020204" pitchFamily="34" charset="0"/>
            </a:endParaRPr>
          </a:p>
        </p:txBody>
      </p:sp>
    </p:spTree>
    <p:extLst>
      <p:ext uri="{BB962C8B-B14F-4D97-AF65-F5344CB8AC3E}">
        <p14:creationId xmlns:p14="http://schemas.microsoft.com/office/powerpoint/2010/main" val="42516162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0A2703-7DCF-423B-A1CF-C6D92A793F36}"/>
              </a:ext>
            </a:extLst>
          </p:cNvPr>
          <p:cNvSpPr>
            <a:spLocks noGrp="1"/>
          </p:cNvSpPr>
          <p:nvPr>
            <p:ph type="title"/>
          </p:nvPr>
        </p:nvSpPr>
        <p:spPr>
          <a:xfrm>
            <a:off x="304800" y="5235293"/>
            <a:ext cx="8534400" cy="1416368"/>
          </a:xfrm>
        </p:spPr>
        <p:txBody>
          <a:bodyPr>
            <a:noAutofit/>
          </a:bodyPr>
          <a:lstStyle/>
          <a:p>
            <a:pPr algn="l"/>
            <a:r>
              <a:rPr lang="en-US" sz="2800" dirty="0">
                <a:solidFill>
                  <a:schemeClr val="tx1">
                    <a:lumMod val="95000"/>
                  </a:schemeClr>
                </a:solidFill>
                <a:latin typeface="Bell MT" panose="02020503060305020303" pitchFamily="18" charset="0"/>
              </a:rPr>
              <a:t>Clapper rails live in salt marshes; they use the marsh  vegetation as refuges, especially at high tide; these birds feed on fiddler and other crabs, fish and plant matter</a:t>
            </a:r>
          </a:p>
        </p:txBody>
      </p:sp>
      <p:pic>
        <p:nvPicPr>
          <p:cNvPr id="4" name="Picture 3" descr="A picture containing a bird called a clapper rail, walking through marsh mud looking for food. ">
            <a:extLst>
              <a:ext uri="{FF2B5EF4-FFF2-40B4-BE49-F238E27FC236}">
                <a16:creationId xmlns:a16="http://schemas.microsoft.com/office/drawing/2014/main" id="{E74CBAAE-CE2A-45F6-AE5D-16E80A1E7E4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80060" y="228600"/>
            <a:ext cx="8183880" cy="4836795"/>
          </a:xfrm>
          <a:prstGeom prst="rect">
            <a:avLst/>
          </a:prstGeom>
          <a:ln w="6350">
            <a:solidFill>
              <a:schemeClr val="tx1"/>
            </a:solidFill>
            <a:miter lim="800000"/>
          </a:ln>
        </p:spPr>
      </p:pic>
      <p:sp>
        <p:nvSpPr>
          <p:cNvPr id="5" name="TextBox 4">
            <a:extLst>
              <a:ext uri="{FF2B5EF4-FFF2-40B4-BE49-F238E27FC236}">
                <a16:creationId xmlns:a16="http://schemas.microsoft.com/office/drawing/2014/main" id="{A5AD7ABC-7D43-5A42-9240-1149837E963C}"/>
              </a:ext>
            </a:extLst>
          </p:cNvPr>
          <p:cNvSpPr txBox="1"/>
          <p:nvPr/>
        </p:nvSpPr>
        <p:spPr>
          <a:xfrm>
            <a:off x="5827776" y="4836840"/>
            <a:ext cx="2859024" cy="192360"/>
          </a:xfrm>
          <a:prstGeom prst="rect">
            <a:avLst/>
          </a:prstGeom>
          <a:noFill/>
        </p:spPr>
        <p:txBody>
          <a:bodyPr wrap="square" rtlCol="0" anchor="b">
            <a:spAutoFit/>
          </a:bodyPr>
          <a:lstStyle/>
          <a:p>
            <a:pPr algn="r"/>
            <a:r>
              <a:rPr lang="en-US" altLang="en-US" sz="650" dirty="0">
                <a:cs typeface="Arial" panose="020B0604020202020204" pitchFamily="34" charset="0"/>
              </a:rPr>
              <a:t>Photo: Clapper Rail, </a:t>
            </a:r>
            <a:r>
              <a:rPr lang="en-US" altLang="en-US" sz="650" i="1" dirty="0" err="1">
                <a:cs typeface="Arial" panose="020B0604020202020204" pitchFamily="34" charset="0"/>
              </a:rPr>
              <a:t>Rallus</a:t>
            </a:r>
            <a:r>
              <a:rPr lang="en-US" altLang="en-US" sz="650" i="1" dirty="0">
                <a:cs typeface="Arial" panose="020B0604020202020204" pitchFamily="34" charset="0"/>
              </a:rPr>
              <a:t> </a:t>
            </a:r>
            <a:r>
              <a:rPr lang="en-US" altLang="en-US" sz="650" i="1" dirty="0" err="1">
                <a:cs typeface="Arial" panose="020B0604020202020204" pitchFamily="34" charset="0"/>
              </a:rPr>
              <a:t>crepitans</a:t>
            </a:r>
            <a:r>
              <a:rPr lang="en-US" altLang="en-US" sz="650" dirty="0">
                <a:cs typeface="Arial" panose="020B0604020202020204" pitchFamily="34" charset="0"/>
              </a:rPr>
              <a:t>; courtesy of Thomas Morris</a:t>
            </a:r>
          </a:p>
        </p:txBody>
      </p:sp>
    </p:spTree>
    <p:extLst>
      <p:ext uri="{BB962C8B-B14F-4D97-AF65-F5344CB8AC3E}">
        <p14:creationId xmlns:p14="http://schemas.microsoft.com/office/powerpoint/2010/main" val="56176259"/>
      </p:ext>
    </p:extLst>
  </p:cSld>
  <p:clrMapOvr>
    <a:overrideClrMapping bg1="dk1" tx1="lt1" bg2="dk2" tx2="lt2" accent1="accent1" accent2="accent2" accent3="accent3" accent4="accent4" accent5="accent5" accent6="accent6" hlink="hlink" folHlink="folHlink"/>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6" name="Rectangle 73">
            <a:extLst>
              <a:ext uri="{FF2B5EF4-FFF2-40B4-BE49-F238E27FC236}">
                <a16:creationId xmlns:a16="http://schemas.microsoft.com/office/drawing/2014/main" id="{B0792D4F-247E-46FE-85FC-881DEFA41D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72457"/>
            <a:ext cx="9141714" cy="2285543"/>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pic>
        <p:nvPicPr>
          <p:cNvPr id="6" name="Picture 5" descr="A picture of a diamondback terrapin with its mouth open.&#10;&#10;">
            <a:extLst>
              <a:ext uri="{FF2B5EF4-FFF2-40B4-BE49-F238E27FC236}">
                <a16:creationId xmlns:a16="http://schemas.microsoft.com/office/drawing/2014/main" id="{645D5B5F-8C35-4A34-917E-6C0514FB292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95313" y="871538"/>
            <a:ext cx="3062288" cy="2843213"/>
          </a:xfrm>
          <a:prstGeom prst="rect">
            <a:avLst/>
          </a:prstGeom>
          <a:ln w="6350">
            <a:solidFill>
              <a:schemeClr val="bg1"/>
            </a:solidFill>
          </a:ln>
        </p:spPr>
      </p:pic>
      <p:pic>
        <p:nvPicPr>
          <p:cNvPr id="8" name="Picture 7" descr="A picture of a diamondback terrapin walking through marsh mud. ">
            <a:extLst>
              <a:ext uri="{FF2B5EF4-FFF2-40B4-BE49-F238E27FC236}">
                <a16:creationId xmlns:a16="http://schemas.microsoft.com/office/drawing/2014/main" id="{9260EEC5-4D7E-4E6B-B165-475D4E25512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729038" y="871538"/>
            <a:ext cx="4810125" cy="2843213"/>
          </a:xfrm>
          <a:prstGeom prst="rect">
            <a:avLst/>
          </a:prstGeom>
          <a:ln w="6350">
            <a:solidFill>
              <a:schemeClr val="bg1"/>
            </a:solidFill>
          </a:ln>
        </p:spPr>
      </p:pic>
      <p:sp>
        <p:nvSpPr>
          <p:cNvPr id="28674" name="Rectangle 2">
            <a:extLst>
              <a:ext uri="{FF2B5EF4-FFF2-40B4-BE49-F238E27FC236}">
                <a16:creationId xmlns:a16="http://schemas.microsoft.com/office/drawing/2014/main" id="{A4E96728-D070-463C-A4DE-AB9FA0CC7A8A}"/>
              </a:ext>
            </a:extLst>
          </p:cNvPr>
          <p:cNvSpPr>
            <a:spLocks noGrp="1" noChangeArrowheads="1"/>
          </p:cNvSpPr>
          <p:nvPr>
            <p:ph type="title"/>
          </p:nvPr>
        </p:nvSpPr>
        <p:spPr>
          <a:xfrm>
            <a:off x="631388" y="4267200"/>
            <a:ext cx="7907775" cy="1325563"/>
          </a:xfrm>
        </p:spPr>
        <p:txBody>
          <a:bodyPr vert="horz" lIns="91440" tIns="45720" rIns="91440" bIns="45720" rtlCol="0">
            <a:noAutofit/>
          </a:bodyPr>
          <a:lstStyle/>
          <a:p>
            <a:pPr algn="l" eaLnBrk="1" hangingPunct="1">
              <a:lnSpc>
                <a:spcPct val="90000"/>
              </a:lnSpc>
            </a:pPr>
            <a:r>
              <a:rPr lang="en-US" altLang="en-US" sz="2800" kern="1200" dirty="0">
                <a:solidFill>
                  <a:schemeClr val="bg1">
                    <a:lumMod val="95000"/>
                  </a:schemeClr>
                </a:solidFill>
                <a:latin typeface="Bell MT" panose="02020503060305020303" pitchFamily="18" charset="0"/>
              </a:rPr>
              <a:t>Diamondback terrapins live in the Sound’s salt marshes and tidal creeks, eating a mixture of fish, snails, crabs and worms; once hunted for their meat, they are now protected in both Connecticut and New York</a:t>
            </a:r>
          </a:p>
        </p:txBody>
      </p:sp>
      <p:sp>
        <p:nvSpPr>
          <p:cNvPr id="7" name="TextBox 6">
            <a:extLst>
              <a:ext uri="{FF2B5EF4-FFF2-40B4-BE49-F238E27FC236}">
                <a16:creationId xmlns:a16="http://schemas.microsoft.com/office/drawing/2014/main" id="{D5189F59-FED1-A44A-8AD2-ED0260FAA980}"/>
              </a:ext>
            </a:extLst>
          </p:cNvPr>
          <p:cNvSpPr txBox="1"/>
          <p:nvPr/>
        </p:nvSpPr>
        <p:spPr>
          <a:xfrm>
            <a:off x="6857999" y="3274665"/>
            <a:ext cx="1681163" cy="392415"/>
          </a:xfrm>
          <a:prstGeom prst="rect">
            <a:avLst/>
          </a:prstGeom>
          <a:noFill/>
        </p:spPr>
        <p:txBody>
          <a:bodyPr wrap="square" rtlCol="0" anchor="b">
            <a:spAutoFit/>
          </a:bodyPr>
          <a:lstStyle/>
          <a:p>
            <a:pPr algn="r"/>
            <a:r>
              <a:rPr lang="en-US" altLang="en-US" sz="650" dirty="0">
                <a:solidFill>
                  <a:schemeClr val="bg1"/>
                </a:solidFill>
                <a:cs typeface="Arial" panose="020B0604020202020204" pitchFamily="34" charset="0"/>
              </a:rPr>
              <a:t>Photos: Northern diamondback terrapins, </a:t>
            </a:r>
            <a:r>
              <a:rPr lang="en-US" altLang="en-US" sz="650" i="1" dirty="0" err="1">
                <a:solidFill>
                  <a:schemeClr val="bg1"/>
                </a:solidFill>
                <a:cs typeface="Arial" panose="020B0604020202020204" pitchFamily="34" charset="0"/>
              </a:rPr>
              <a:t>Malaclemys</a:t>
            </a:r>
            <a:r>
              <a:rPr lang="en-US" altLang="en-US" sz="650" i="1" dirty="0">
                <a:solidFill>
                  <a:schemeClr val="bg1"/>
                </a:solidFill>
                <a:cs typeface="Arial" panose="020B0604020202020204" pitchFamily="34" charset="0"/>
              </a:rPr>
              <a:t> t. terrapin</a:t>
            </a:r>
            <a:r>
              <a:rPr lang="en-US" altLang="en-US" sz="650" dirty="0">
                <a:solidFill>
                  <a:schemeClr val="bg1"/>
                </a:solidFill>
                <a:cs typeface="Arial" panose="020B0604020202020204" pitchFamily="34" charset="0"/>
              </a:rPr>
              <a:t>; courtesy of Robert </a:t>
            </a:r>
            <a:r>
              <a:rPr lang="en-US" altLang="en-US" sz="650" dirty="0" err="1">
                <a:solidFill>
                  <a:schemeClr val="bg1"/>
                </a:solidFill>
                <a:cs typeface="Arial" panose="020B0604020202020204" pitchFamily="34" charset="0"/>
              </a:rPr>
              <a:t>Bachand</a:t>
            </a:r>
            <a:endParaRPr lang="en-US" altLang="en-US" sz="650" dirty="0">
              <a:solidFill>
                <a:schemeClr val="bg1"/>
              </a:solidFill>
              <a:cs typeface="Arial" panose="020B0604020202020204" pitchFamily="3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5">
            <a:extLst>
              <a:ext uri="{FF2B5EF4-FFF2-40B4-BE49-F238E27FC236}">
                <a16:creationId xmlns:a16="http://schemas.microsoft.com/office/drawing/2014/main" id="{B84EB397-A3FE-432E-83A2-F886C18C2BD8}"/>
              </a:ext>
            </a:extLst>
          </p:cNvPr>
          <p:cNvSpPr>
            <a:spLocks noGrp="1" noChangeArrowheads="1"/>
          </p:cNvSpPr>
          <p:nvPr>
            <p:ph type="title"/>
          </p:nvPr>
        </p:nvSpPr>
        <p:spPr>
          <a:xfrm>
            <a:off x="1143000" y="4901296"/>
            <a:ext cx="6858000" cy="1843881"/>
          </a:xfrm>
        </p:spPr>
        <p:txBody>
          <a:bodyPr/>
          <a:lstStyle/>
          <a:p>
            <a:pPr algn="l" eaLnBrk="1" hangingPunct="1"/>
            <a:r>
              <a:rPr lang="en-US" altLang="en-US" sz="2800" dirty="0">
                <a:solidFill>
                  <a:schemeClr val="bg1">
                    <a:lumMod val="95000"/>
                  </a:schemeClr>
                </a:solidFill>
                <a:latin typeface="Bell MT" panose="02020503060305020303" pitchFamily="18" charset="0"/>
                <a:ea typeface="Tahoma" panose="020B0604030504040204" pitchFamily="34" charset="0"/>
                <a:cs typeface="Tahoma" panose="020B0604030504040204" pitchFamily="34" charset="0"/>
              </a:rPr>
              <a:t>Long Island Sound is the nation’s second largest estuary – a special place where fresh water from rivers and streams and salt water from the ocean meet and mix</a:t>
            </a:r>
          </a:p>
        </p:txBody>
      </p:sp>
      <p:pic>
        <p:nvPicPr>
          <p:cNvPr id="3" name="Picture 2" descr="A satellite picture of Connecticut, Long Island NY and Long Island Sound, showing topography of the land and the bathymetry of the land below the Sound ">
            <a:extLst>
              <a:ext uri="{FF2B5EF4-FFF2-40B4-BE49-F238E27FC236}">
                <a16:creationId xmlns:a16="http://schemas.microsoft.com/office/drawing/2014/main" id="{E4E2DC5A-C375-4251-A44B-F32374F7736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24000" y="314741"/>
            <a:ext cx="6096000" cy="4572000"/>
          </a:xfrm>
          <a:prstGeom prst="rect">
            <a:avLst/>
          </a:prstGeom>
          <a:ln w="6350">
            <a:solidFill>
              <a:schemeClr val="bg1"/>
            </a:solid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a tidal flat and tidal creek.&#10;">
            <a:extLst>
              <a:ext uri="{FF2B5EF4-FFF2-40B4-BE49-F238E27FC236}">
                <a16:creationId xmlns:a16="http://schemas.microsoft.com/office/drawing/2014/main" id="{C5C01F24-EA19-4E94-B729-53779A5DF59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
          <a:stretch/>
        </p:blipFill>
        <p:spPr>
          <a:xfrm>
            <a:off x="20" y="10"/>
            <a:ext cx="9143980" cy="6857990"/>
          </a:xfrm>
          <a:prstGeom prst="rect">
            <a:avLst/>
          </a:prstGeom>
        </p:spPr>
      </p:pic>
      <p:sp>
        <p:nvSpPr>
          <p:cNvPr id="136" name="Rectangle 135">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035" name="Rectangle 2">
            <a:extLst>
              <a:ext uri="{FF2B5EF4-FFF2-40B4-BE49-F238E27FC236}">
                <a16:creationId xmlns:a16="http://schemas.microsoft.com/office/drawing/2014/main" id="{B955A59D-9589-46F9-AC9C-12BBCFF79165}"/>
              </a:ext>
            </a:extLst>
          </p:cNvPr>
          <p:cNvSpPr>
            <a:spLocks noGrp="1" noChangeArrowheads="1"/>
          </p:cNvSpPr>
          <p:nvPr>
            <p:ph type="title"/>
          </p:nvPr>
        </p:nvSpPr>
        <p:spPr>
          <a:xfrm>
            <a:off x="392906" y="5317240"/>
            <a:ext cx="8408194" cy="744836"/>
          </a:xfrm>
        </p:spPr>
        <p:txBody>
          <a:bodyPr vert="horz" lIns="91440" tIns="45720" rIns="91440" bIns="45720" rtlCol="0" anchor="ctr">
            <a:normAutofit/>
          </a:bodyPr>
          <a:lstStyle/>
          <a:p>
            <a:pPr eaLnBrk="1" hangingPunct="1">
              <a:lnSpc>
                <a:spcPct val="90000"/>
              </a:lnSpc>
            </a:pPr>
            <a:r>
              <a:rPr lang="en-US" altLang="en-US" kern="1200" dirty="0">
                <a:solidFill>
                  <a:schemeClr val="tx1">
                    <a:lumMod val="85000"/>
                    <a:lumOff val="15000"/>
                  </a:schemeClr>
                </a:solidFill>
              </a:rPr>
              <a:t>Tidal Flats: Low Energy Calm</a:t>
            </a:r>
          </a:p>
        </p:txBody>
      </p:sp>
      <p:cxnSp>
        <p:nvCxnSpPr>
          <p:cNvPr id="138" name="Straight Connector 137">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B79CA6CB-3386-F64F-83B2-144B505DA232}"/>
              </a:ext>
            </a:extLst>
          </p:cNvPr>
          <p:cNvSpPr txBox="1"/>
          <p:nvPr/>
        </p:nvSpPr>
        <p:spPr>
          <a:xfrm>
            <a:off x="5029200" y="6566056"/>
            <a:ext cx="4043363" cy="192360"/>
          </a:xfrm>
          <a:prstGeom prst="rect">
            <a:avLst/>
          </a:prstGeom>
          <a:noFill/>
        </p:spPr>
        <p:txBody>
          <a:bodyPr wrap="square" rtlCol="0" anchor="b">
            <a:spAutoFit/>
          </a:bodyPr>
          <a:lstStyle/>
          <a:p>
            <a:pPr algn="r"/>
            <a:r>
              <a:rPr lang="en-US" altLang="en-US" sz="650" dirty="0">
                <a:solidFill>
                  <a:schemeClr val="bg1"/>
                </a:solidFill>
                <a:cs typeface="Arial" panose="020B0604020202020204" pitchFamily="34" charset="0"/>
              </a:rPr>
              <a:t>Photo: Goshen Cove tidal flat; courtesy of Judy Benson</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DCD9C319-51C4-4B3F-AEB3-47BB3616FF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058" name="Rectangle 2">
            <a:extLst>
              <a:ext uri="{FF2B5EF4-FFF2-40B4-BE49-F238E27FC236}">
                <a16:creationId xmlns:a16="http://schemas.microsoft.com/office/drawing/2014/main" id="{3734912C-6136-43D9-A23C-2BB7E50735BC}"/>
              </a:ext>
            </a:extLst>
          </p:cNvPr>
          <p:cNvSpPr>
            <a:spLocks noGrp="1" noChangeArrowheads="1"/>
          </p:cNvSpPr>
          <p:nvPr>
            <p:ph type="title"/>
          </p:nvPr>
        </p:nvSpPr>
        <p:spPr>
          <a:xfrm>
            <a:off x="5723948" y="365125"/>
            <a:ext cx="3115251" cy="5530319"/>
          </a:xfrm>
        </p:spPr>
        <p:txBody>
          <a:bodyPr vert="horz" lIns="91440" tIns="45720" rIns="91440" bIns="45720" rtlCol="0" anchor="ctr">
            <a:normAutofit/>
          </a:bodyPr>
          <a:lstStyle/>
          <a:p>
            <a:pPr algn="l" eaLnBrk="1" hangingPunct="1">
              <a:lnSpc>
                <a:spcPct val="90000"/>
              </a:lnSpc>
            </a:pPr>
            <a:r>
              <a:rPr lang="en-US" altLang="en-US" sz="2800" kern="1200" dirty="0">
                <a:solidFill>
                  <a:schemeClr val="bg1">
                    <a:lumMod val="95000"/>
                  </a:schemeClr>
                </a:solidFill>
                <a:latin typeface="Bell MT" panose="02020503060305020303" pitchFamily="18" charset="0"/>
              </a:rPr>
              <a:t>Water currents near tidal flats are quieter, allowing mud or sand to settle out; the fine sands, silts, and clay particles trap a lot of organic debris, which is then broken down by bacteria and fungi</a:t>
            </a:r>
          </a:p>
        </p:txBody>
      </p:sp>
      <p:pic>
        <p:nvPicPr>
          <p:cNvPr id="3" name="Picture 2" descr="A picture of a tidal mud flat near houses at low tide.">
            <a:extLst>
              <a:ext uri="{FF2B5EF4-FFF2-40B4-BE49-F238E27FC236}">
                <a16:creationId xmlns:a16="http://schemas.microsoft.com/office/drawing/2014/main" id="{9573345A-0C40-4D7B-B49B-28E451BA607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 y="10"/>
            <a:ext cx="5391424" cy="6857990"/>
          </a:xfrm>
          <a:prstGeom prst="rect">
            <a:avLst/>
          </a:prstGeom>
          <a:ln w="6350">
            <a:solidFill>
              <a:schemeClr val="bg1"/>
            </a:solidFill>
          </a:ln>
        </p:spPr>
      </p:pic>
      <p:sp>
        <p:nvSpPr>
          <p:cNvPr id="5" name="TextBox 4">
            <a:extLst>
              <a:ext uri="{FF2B5EF4-FFF2-40B4-BE49-F238E27FC236}">
                <a16:creationId xmlns:a16="http://schemas.microsoft.com/office/drawing/2014/main" id="{03D3384B-7CD8-2D43-A77B-C6B40DC3973E}"/>
              </a:ext>
            </a:extLst>
          </p:cNvPr>
          <p:cNvSpPr txBox="1"/>
          <p:nvPr/>
        </p:nvSpPr>
        <p:spPr>
          <a:xfrm>
            <a:off x="1290637" y="6553200"/>
            <a:ext cx="4043363" cy="192360"/>
          </a:xfrm>
          <a:prstGeom prst="rect">
            <a:avLst/>
          </a:prstGeom>
          <a:noFill/>
        </p:spPr>
        <p:txBody>
          <a:bodyPr wrap="square" rtlCol="0" anchor="b">
            <a:spAutoFit/>
          </a:bodyPr>
          <a:lstStyle/>
          <a:p>
            <a:pPr algn="r"/>
            <a:r>
              <a:rPr lang="en-US" altLang="en-US" sz="650" dirty="0">
                <a:solidFill>
                  <a:schemeClr val="bg1"/>
                </a:solidFill>
                <a:cs typeface="Arial" panose="020B0604020202020204" pitchFamily="34" charset="0"/>
              </a:rPr>
              <a:t>Photo: Tidal flat; courtesy of Judy Preston</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of a small translucent sea cucumber on the sea bottom">
            <a:extLst>
              <a:ext uri="{FF2B5EF4-FFF2-40B4-BE49-F238E27FC236}">
                <a16:creationId xmlns:a16="http://schemas.microsoft.com/office/drawing/2014/main" id="{640EC4B9-02B4-4EA4-AB0D-BA9DA714833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90600" y="228600"/>
            <a:ext cx="6949440" cy="4660106"/>
          </a:xfrm>
          <a:prstGeom prst="rect">
            <a:avLst/>
          </a:prstGeom>
          <a:ln>
            <a:solidFill>
              <a:schemeClr val="bg1"/>
            </a:solidFill>
          </a:ln>
        </p:spPr>
      </p:pic>
      <p:sp>
        <p:nvSpPr>
          <p:cNvPr id="2" name="TextBox 1">
            <a:extLst>
              <a:ext uri="{FF2B5EF4-FFF2-40B4-BE49-F238E27FC236}">
                <a16:creationId xmlns:a16="http://schemas.microsoft.com/office/drawing/2014/main" id="{08EEC5DA-22B3-4DA1-9568-6366683A6ABB}"/>
              </a:ext>
            </a:extLst>
          </p:cNvPr>
          <p:cNvSpPr txBox="1"/>
          <p:nvPr/>
        </p:nvSpPr>
        <p:spPr>
          <a:xfrm>
            <a:off x="762000" y="4888706"/>
            <a:ext cx="7467600" cy="1815882"/>
          </a:xfrm>
          <a:prstGeom prst="rect">
            <a:avLst/>
          </a:prstGeom>
          <a:noFill/>
        </p:spPr>
        <p:txBody>
          <a:bodyPr wrap="square" rtlCol="0">
            <a:spAutoFit/>
          </a:bodyPr>
          <a:lstStyle/>
          <a:p>
            <a:r>
              <a:rPr lang="en-US" sz="2800" dirty="0">
                <a:solidFill>
                  <a:schemeClr val="bg1">
                    <a:lumMod val="95000"/>
                  </a:schemeClr>
                </a:solidFill>
                <a:latin typeface="Bell MT" panose="02020503060305020303" pitchFamily="18" charset="0"/>
              </a:rPr>
              <a:t>This translucent white sea cucumber, reaching up to 6 inches (15 cm) in length, is very common; it burrows into mudflats, sandflats and gravel in the intertidal zone and in deep water</a:t>
            </a:r>
            <a:endParaRPr lang="en-US" dirty="0"/>
          </a:p>
        </p:txBody>
      </p:sp>
      <p:sp>
        <p:nvSpPr>
          <p:cNvPr id="5" name="TextBox 4">
            <a:extLst>
              <a:ext uri="{FF2B5EF4-FFF2-40B4-BE49-F238E27FC236}">
                <a16:creationId xmlns:a16="http://schemas.microsoft.com/office/drawing/2014/main" id="{D0B4DBF5-8BEC-DC4A-AE82-2C2E6C8099CE}"/>
              </a:ext>
            </a:extLst>
          </p:cNvPr>
          <p:cNvSpPr txBox="1"/>
          <p:nvPr/>
        </p:nvSpPr>
        <p:spPr>
          <a:xfrm>
            <a:off x="3896677" y="4648200"/>
            <a:ext cx="4043363" cy="192360"/>
          </a:xfrm>
          <a:prstGeom prst="rect">
            <a:avLst/>
          </a:prstGeom>
          <a:noFill/>
        </p:spPr>
        <p:txBody>
          <a:bodyPr wrap="square" rtlCol="0" anchor="b">
            <a:spAutoFit/>
          </a:bodyPr>
          <a:lstStyle/>
          <a:p>
            <a:pPr algn="r"/>
            <a:r>
              <a:rPr lang="en-US" altLang="en-US" sz="650" dirty="0">
                <a:solidFill>
                  <a:schemeClr val="bg1"/>
                </a:solidFill>
                <a:cs typeface="Arial" panose="020B0604020202020204" pitchFamily="34" charset="0"/>
              </a:rPr>
              <a:t>Photo: White </a:t>
            </a:r>
            <a:r>
              <a:rPr lang="en-US" altLang="en-US" sz="650" dirty="0" err="1">
                <a:solidFill>
                  <a:schemeClr val="bg1"/>
                </a:solidFill>
                <a:cs typeface="Arial" panose="020B0604020202020204" pitchFamily="34" charset="0"/>
              </a:rPr>
              <a:t>synapta</a:t>
            </a:r>
            <a:r>
              <a:rPr lang="en-US" altLang="en-US" sz="650" dirty="0">
                <a:solidFill>
                  <a:schemeClr val="bg1"/>
                </a:solidFill>
                <a:cs typeface="Arial" panose="020B0604020202020204" pitchFamily="34" charset="0"/>
              </a:rPr>
              <a:t> (sea cucumber), </a:t>
            </a:r>
            <a:r>
              <a:rPr lang="en-US" altLang="en-US" sz="650" i="1" dirty="0" err="1">
                <a:solidFill>
                  <a:schemeClr val="bg1"/>
                </a:solidFill>
                <a:cs typeface="Arial" panose="020B0604020202020204" pitchFamily="34" charset="0"/>
              </a:rPr>
              <a:t>Leptosynapta</a:t>
            </a:r>
            <a:r>
              <a:rPr lang="en-US" altLang="en-US" sz="650" i="1" dirty="0">
                <a:solidFill>
                  <a:schemeClr val="bg1"/>
                </a:solidFill>
                <a:cs typeface="Arial" panose="020B0604020202020204" pitchFamily="34" charset="0"/>
              </a:rPr>
              <a:t> tenuis</a:t>
            </a:r>
            <a:r>
              <a:rPr lang="en-US" altLang="en-US" sz="650" dirty="0">
                <a:solidFill>
                  <a:schemeClr val="bg1"/>
                </a:solidFill>
                <a:cs typeface="Arial" panose="020B0604020202020204" pitchFamily="34" charset="0"/>
              </a:rPr>
              <a:t>; courtesy of Robert </a:t>
            </a:r>
            <a:r>
              <a:rPr lang="en-US" altLang="en-US" sz="650" dirty="0" err="1">
                <a:solidFill>
                  <a:schemeClr val="bg1"/>
                </a:solidFill>
                <a:cs typeface="Arial" panose="020B0604020202020204" pitchFamily="34" charset="0"/>
              </a:rPr>
              <a:t>Bachand</a:t>
            </a:r>
            <a:endParaRPr lang="en-US" altLang="en-US" sz="650" dirty="0">
              <a:solidFill>
                <a:schemeClr val="bg1"/>
              </a:solidFill>
              <a:cs typeface="Arial" panose="020B0604020202020204" pitchFamily="34" charset="0"/>
            </a:endParaRPr>
          </a:p>
        </p:txBody>
      </p:sp>
    </p:spTree>
    <p:extLst>
      <p:ext uri="{BB962C8B-B14F-4D97-AF65-F5344CB8AC3E}">
        <p14:creationId xmlns:p14="http://schemas.microsoft.com/office/powerpoint/2010/main" val="36435308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83356" y="1928731"/>
            <a:ext cx="3333749" cy="2624327"/>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of a bloodworm, an invertebrate segmented worm on sand">
            <a:extLst>
              <a:ext uri="{FF2B5EF4-FFF2-40B4-BE49-F238E27FC236}">
                <a16:creationId xmlns:a16="http://schemas.microsoft.com/office/drawing/2014/main" id="{43EE9C18-6896-4CE7-BA47-EF893885093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824384" y="457200"/>
            <a:ext cx="4997450" cy="3217863"/>
          </a:xfrm>
          <a:prstGeom prst="rect">
            <a:avLst/>
          </a:prstGeom>
          <a:ln w="6350">
            <a:solidFill>
              <a:schemeClr val="bg1"/>
            </a:solidFill>
          </a:ln>
        </p:spPr>
      </p:pic>
      <p:pic>
        <p:nvPicPr>
          <p:cNvPr id="7" name="Picture 6" descr="A picture of a clam worm, a segmented worm on sand">
            <a:extLst>
              <a:ext uri="{FF2B5EF4-FFF2-40B4-BE49-F238E27FC236}">
                <a16:creationId xmlns:a16="http://schemas.microsoft.com/office/drawing/2014/main" id="{F7147DB4-8425-477E-93E5-924377B4FB6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41750" y="3929063"/>
            <a:ext cx="4997450" cy="2281238"/>
          </a:xfrm>
          <a:prstGeom prst="rect">
            <a:avLst/>
          </a:prstGeom>
          <a:ln w="6350">
            <a:solidFill>
              <a:schemeClr val="bg1"/>
            </a:solidFill>
          </a:ln>
        </p:spPr>
      </p:pic>
      <p:sp>
        <p:nvSpPr>
          <p:cNvPr id="91138" name="Rectangle 5">
            <a:extLst>
              <a:ext uri="{FF2B5EF4-FFF2-40B4-BE49-F238E27FC236}">
                <a16:creationId xmlns:a16="http://schemas.microsoft.com/office/drawing/2014/main" id="{F114C06E-D4A7-40C0-B247-FFDDD9E48062}"/>
              </a:ext>
            </a:extLst>
          </p:cNvPr>
          <p:cNvSpPr>
            <a:spLocks noGrp="1" noChangeArrowheads="1"/>
          </p:cNvSpPr>
          <p:nvPr>
            <p:ph type="title"/>
          </p:nvPr>
        </p:nvSpPr>
        <p:spPr>
          <a:xfrm>
            <a:off x="228600" y="228600"/>
            <a:ext cx="3429000" cy="6405209"/>
          </a:xfrm>
          <a:noFill/>
        </p:spPr>
        <p:txBody>
          <a:bodyPr vert="horz" lIns="91440" tIns="45720" rIns="91440" bIns="45720" rtlCol="0" anchor="ctr">
            <a:noAutofit/>
          </a:bodyPr>
          <a:lstStyle/>
          <a:p>
            <a:pPr algn="l" eaLnBrk="1" hangingPunct="1">
              <a:lnSpc>
                <a:spcPct val="90000"/>
              </a:lnSpc>
              <a:spcAft>
                <a:spcPts val="1200"/>
              </a:spcAft>
            </a:pPr>
            <a:r>
              <a:rPr lang="en-US" altLang="en-US" sz="2800" kern="1200" dirty="0">
                <a:solidFill>
                  <a:schemeClr val="bg1">
                    <a:lumMod val="95000"/>
                  </a:schemeClr>
                </a:solidFill>
                <a:latin typeface="Bell MT" panose="02020503060305020303" pitchFamily="18" charset="0"/>
              </a:rPr>
              <a:t>Segmented bristled worms work the sand and mud, helping to bring oxygen down into the sediment</a:t>
            </a:r>
            <a:br>
              <a:rPr lang="en-US" altLang="en-US" sz="2800" kern="1200" dirty="0">
                <a:solidFill>
                  <a:schemeClr val="bg1">
                    <a:lumMod val="95000"/>
                  </a:schemeClr>
                </a:solidFill>
                <a:latin typeface="Bell MT" panose="02020503060305020303" pitchFamily="18" charset="0"/>
              </a:rPr>
            </a:br>
            <a:br>
              <a:rPr lang="en-US" altLang="en-US" sz="2800" kern="1200" dirty="0">
                <a:solidFill>
                  <a:schemeClr val="bg1">
                    <a:lumMod val="95000"/>
                  </a:schemeClr>
                </a:solidFill>
                <a:latin typeface="Bell MT" panose="02020503060305020303" pitchFamily="18" charset="0"/>
              </a:rPr>
            </a:br>
            <a:r>
              <a:rPr lang="en-US" altLang="en-US" sz="2800" kern="1200" dirty="0">
                <a:solidFill>
                  <a:schemeClr val="bg1">
                    <a:lumMod val="95000"/>
                  </a:schemeClr>
                </a:solidFill>
                <a:latin typeface="Bell MT" panose="02020503060305020303" pitchFamily="18" charset="0"/>
              </a:rPr>
              <a:t>Food for other animals, bloodworms (top) and clam worms  (bottom) are good fish bait, especially for winter flounder</a:t>
            </a:r>
          </a:p>
        </p:txBody>
      </p:sp>
      <p:sp>
        <p:nvSpPr>
          <p:cNvPr id="6" name="TextBox 5">
            <a:extLst>
              <a:ext uri="{FF2B5EF4-FFF2-40B4-BE49-F238E27FC236}">
                <a16:creationId xmlns:a16="http://schemas.microsoft.com/office/drawing/2014/main" id="{38F780B9-E229-494C-B8DA-3DF5E3E8D233}"/>
              </a:ext>
            </a:extLst>
          </p:cNvPr>
          <p:cNvSpPr txBox="1"/>
          <p:nvPr/>
        </p:nvSpPr>
        <p:spPr>
          <a:xfrm>
            <a:off x="4495800" y="6210301"/>
            <a:ext cx="4450080" cy="192360"/>
          </a:xfrm>
          <a:prstGeom prst="rect">
            <a:avLst/>
          </a:prstGeom>
          <a:noFill/>
        </p:spPr>
        <p:txBody>
          <a:bodyPr wrap="square" rtlCol="0" anchor="b">
            <a:spAutoFit/>
          </a:bodyPr>
          <a:lstStyle/>
          <a:p>
            <a:pPr algn="r"/>
            <a:r>
              <a:rPr lang="en-US" altLang="en-US" sz="650" dirty="0">
                <a:solidFill>
                  <a:schemeClr val="bg1"/>
                </a:solidFill>
                <a:cs typeface="Arial" panose="020B0604020202020204" pitchFamily="34" charset="0"/>
              </a:rPr>
              <a:t>Photo: (top) Bloodworm, </a:t>
            </a:r>
            <a:r>
              <a:rPr lang="en-US" altLang="en-US" sz="650" i="1" dirty="0" err="1">
                <a:solidFill>
                  <a:schemeClr val="bg1"/>
                </a:solidFill>
                <a:cs typeface="Arial" panose="020B0604020202020204" pitchFamily="34" charset="0"/>
              </a:rPr>
              <a:t>Glycera</a:t>
            </a:r>
            <a:r>
              <a:rPr lang="en-US" altLang="en-US" sz="650" i="1" dirty="0">
                <a:solidFill>
                  <a:schemeClr val="bg1"/>
                </a:solidFill>
                <a:cs typeface="Arial" panose="020B0604020202020204" pitchFamily="34" charset="0"/>
              </a:rPr>
              <a:t> </a:t>
            </a:r>
            <a:r>
              <a:rPr lang="en-US" altLang="en-US" sz="650" i="1" dirty="0" err="1">
                <a:solidFill>
                  <a:schemeClr val="bg1"/>
                </a:solidFill>
                <a:cs typeface="Arial" panose="020B0604020202020204" pitchFamily="34" charset="0"/>
              </a:rPr>
              <a:t>dibranchiata</a:t>
            </a:r>
            <a:r>
              <a:rPr lang="en-US" altLang="en-US" sz="650" dirty="0">
                <a:solidFill>
                  <a:schemeClr val="bg1"/>
                </a:solidFill>
                <a:cs typeface="Arial" panose="020B0604020202020204" pitchFamily="34" charset="0"/>
              </a:rPr>
              <a:t>; and (bottom) Clam worm, </a:t>
            </a:r>
            <a:r>
              <a:rPr lang="en-US" altLang="en-US" sz="650" i="1" dirty="0">
                <a:solidFill>
                  <a:schemeClr val="bg1"/>
                </a:solidFill>
                <a:cs typeface="Arial" panose="020B0604020202020204" pitchFamily="34" charset="0"/>
              </a:rPr>
              <a:t>Nereis virens</a:t>
            </a:r>
            <a:r>
              <a:rPr lang="en-US" altLang="en-US" sz="650" dirty="0">
                <a:solidFill>
                  <a:schemeClr val="bg1"/>
                </a:solidFill>
                <a:cs typeface="Arial" panose="020B0604020202020204" pitchFamily="34" charset="0"/>
              </a:rPr>
              <a:t>; courtesy of Robert </a:t>
            </a:r>
            <a:r>
              <a:rPr lang="en-US" altLang="en-US" sz="650" dirty="0" err="1">
                <a:solidFill>
                  <a:schemeClr val="bg1"/>
                </a:solidFill>
                <a:cs typeface="Arial" panose="020B0604020202020204" pitchFamily="34" charset="0"/>
              </a:rPr>
              <a:t>Bachand</a:t>
            </a:r>
            <a:endParaRPr lang="en-US" altLang="en-US" sz="650" dirty="0">
              <a:solidFill>
                <a:schemeClr val="bg1"/>
              </a:solidFill>
              <a:cs typeface="Arial" panose="020B0604020202020204" pitchFamily="34"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B0792D4F-247E-46FE-85FC-881DEFA41D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72457"/>
            <a:ext cx="9141714" cy="2285543"/>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pic>
        <p:nvPicPr>
          <p:cNvPr id="4" name="Picture 3" descr="A picture of an invertebrate mollusc called a northern moon snail crawling on sand&#10;&#10;">
            <a:extLst>
              <a:ext uri="{FF2B5EF4-FFF2-40B4-BE49-F238E27FC236}">
                <a16:creationId xmlns:a16="http://schemas.microsoft.com/office/drawing/2014/main" id="{ABD3BC19-334A-445B-803E-39490A36802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5313" y="1060450"/>
            <a:ext cx="4772025" cy="2466975"/>
          </a:xfrm>
          <a:prstGeom prst="rect">
            <a:avLst/>
          </a:prstGeom>
          <a:ln w="6350">
            <a:solidFill>
              <a:schemeClr val="bg1"/>
            </a:solidFill>
          </a:ln>
        </p:spPr>
      </p:pic>
      <p:pic>
        <p:nvPicPr>
          <p:cNvPr id="6" name="Picture 5" descr="A picture of the northern moon snail egg case in which the eggs are mixed with sand to form a delicate collar">
            <a:extLst>
              <a:ext uri="{FF2B5EF4-FFF2-40B4-BE49-F238E27FC236}">
                <a16:creationId xmlns:a16="http://schemas.microsoft.com/office/drawing/2014/main" id="{09D80B6B-EDED-412C-B72E-5ECA2466C97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432157" y="1066800"/>
            <a:ext cx="3101975" cy="2466975"/>
          </a:xfrm>
          <a:prstGeom prst="rect">
            <a:avLst/>
          </a:prstGeom>
          <a:ln w="6350">
            <a:solidFill>
              <a:schemeClr val="bg1"/>
            </a:solidFill>
          </a:ln>
        </p:spPr>
      </p:pic>
      <p:sp>
        <p:nvSpPr>
          <p:cNvPr id="47106" name="Rectangle 2">
            <a:extLst>
              <a:ext uri="{FF2B5EF4-FFF2-40B4-BE49-F238E27FC236}">
                <a16:creationId xmlns:a16="http://schemas.microsoft.com/office/drawing/2014/main" id="{65D74760-27CC-4753-9620-A872E55BF90F}"/>
              </a:ext>
            </a:extLst>
          </p:cNvPr>
          <p:cNvSpPr>
            <a:spLocks noGrp="1" noChangeArrowheads="1"/>
          </p:cNvSpPr>
          <p:nvPr>
            <p:ph type="title"/>
          </p:nvPr>
        </p:nvSpPr>
        <p:spPr>
          <a:xfrm>
            <a:off x="595313" y="4114800"/>
            <a:ext cx="7907775" cy="2362200"/>
          </a:xfrm>
        </p:spPr>
        <p:txBody>
          <a:bodyPr vert="horz" lIns="91440" tIns="45720" rIns="91440" bIns="45720" rtlCol="0">
            <a:normAutofit/>
          </a:bodyPr>
          <a:lstStyle/>
          <a:p>
            <a:pPr algn="l" eaLnBrk="1" hangingPunct="1">
              <a:lnSpc>
                <a:spcPct val="90000"/>
              </a:lnSpc>
            </a:pPr>
            <a:r>
              <a:rPr lang="en-US" altLang="en-US" sz="2800" kern="1200" dirty="0">
                <a:solidFill>
                  <a:schemeClr val="bg1">
                    <a:lumMod val="95000"/>
                  </a:schemeClr>
                </a:solidFill>
                <a:latin typeface="Bell MT" panose="02020503060305020303" pitchFamily="18" charset="0"/>
              </a:rPr>
              <a:t>A moon snail is a gastropod </a:t>
            </a:r>
            <a:r>
              <a:rPr lang="en-US" altLang="en-US" sz="2800" kern="1200" dirty="0" err="1">
                <a:solidFill>
                  <a:schemeClr val="bg1">
                    <a:lumMod val="95000"/>
                  </a:schemeClr>
                </a:solidFill>
                <a:latin typeface="Bell MT" panose="02020503060305020303" pitchFamily="18" charset="0"/>
              </a:rPr>
              <a:t>mollusc</a:t>
            </a:r>
            <a:r>
              <a:rPr lang="en-US" altLang="en-US" sz="2800" kern="1200" dirty="0">
                <a:solidFill>
                  <a:schemeClr val="bg1">
                    <a:lumMod val="95000"/>
                  </a:schemeClr>
                </a:solidFill>
                <a:latin typeface="Bell MT" panose="02020503060305020303" pitchFamily="18" charset="0"/>
              </a:rPr>
              <a:t> that </a:t>
            </a:r>
            <a:r>
              <a:rPr lang="en-US" altLang="en-US" sz="2800" dirty="0">
                <a:solidFill>
                  <a:schemeClr val="bg1">
                    <a:lumMod val="95000"/>
                  </a:schemeClr>
                </a:solidFill>
                <a:latin typeface="Bell MT" panose="02020503060305020303" pitchFamily="18" charset="0"/>
              </a:rPr>
              <a:t>uses its file-like mouth part to drill holes in bivalve </a:t>
            </a:r>
            <a:r>
              <a:rPr lang="en-US" altLang="en-US" sz="2800" dirty="0" err="1">
                <a:solidFill>
                  <a:schemeClr val="bg1">
                    <a:lumMod val="95000"/>
                  </a:schemeClr>
                </a:solidFill>
                <a:latin typeface="Bell MT" panose="02020503060305020303" pitchFamily="18" charset="0"/>
              </a:rPr>
              <a:t>molluscs</a:t>
            </a:r>
            <a:r>
              <a:rPr lang="en-US" altLang="en-US" sz="2800" dirty="0">
                <a:solidFill>
                  <a:schemeClr val="bg1">
                    <a:lumMod val="95000"/>
                  </a:schemeClr>
                </a:solidFill>
                <a:latin typeface="Bell MT" panose="02020503060305020303" pitchFamily="18" charset="0"/>
              </a:rPr>
              <a:t> for food; it </a:t>
            </a:r>
            <a:r>
              <a:rPr lang="en-US" altLang="en-US" sz="2800" kern="1200" dirty="0">
                <a:solidFill>
                  <a:schemeClr val="bg1">
                    <a:lumMod val="95000"/>
                  </a:schemeClr>
                </a:solidFill>
                <a:latin typeface="Bell MT" panose="02020503060305020303" pitchFamily="18" charset="0"/>
              </a:rPr>
              <a:t>constructs gelatinous sand grain egg cases, which sometimes can be found on the beach resembling fragile sand “collars”</a:t>
            </a:r>
          </a:p>
        </p:txBody>
      </p:sp>
      <p:sp>
        <p:nvSpPr>
          <p:cNvPr id="7" name="TextBox 6">
            <a:extLst>
              <a:ext uri="{FF2B5EF4-FFF2-40B4-BE49-F238E27FC236}">
                <a16:creationId xmlns:a16="http://schemas.microsoft.com/office/drawing/2014/main" id="{8EBE69F5-860A-E447-8472-E1E7AF87CB6E}"/>
              </a:ext>
            </a:extLst>
          </p:cNvPr>
          <p:cNvSpPr txBox="1"/>
          <p:nvPr/>
        </p:nvSpPr>
        <p:spPr>
          <a:xfrm>
            <a:off x="595313" y="1066800"/>
            <a:ext cx="1004887" cy="592470"/>
          </a:xfrm>
          <a:prstGeom prst="rect">
            <a:avLst/>
          </a:prstGeom>
          <a:noFill/>
        </p:spPr>
        <p:txBody>
          <a:bodyPr wrap="square" rtlCol="0" anchor="b">
            <a:spAutoFit/>
          </a:bodyPr>
          <a:lstStyle/>
          <a:p>
            <a:r>
              <a:rPr lang="en-US" altLang="en-US" sz="650" dirty="0">
                <a:solidFill>
                  <a:schemeClr val="bg1"/>
                </a:solidFill>
                <a:cs typeface="Arial" panose="020B0604020202020204" pitchFamily="34" charset="0"/>
              </a:rPr>
              <a:t>Photos: Northern moon snail, </a:t>
            </a:r>
            <a:r>
              <a:rPr lang="en-US" altLang="en-US" sz="650" i="1" dirty="0" err="1">
                <a:solidFill>
                  <a:schemeClr val="bg1"/>
                </a:solidFill>
                <a:cs typeface="Arial" panose="020B0604020202020204" pitchFamily="34" charset="0"/>
              </a:rPr>
              <a:t>Euspira</a:t>
            </a:r>
            <a:r>
              <a:rPr lang="en-US" altLang="en-US" sz="650" i="1" dirty="0">
                <a:solidFill>
                  <a:schemeClr val="bg1"/>
                </a:solidFill>
                <a:cs typeface="Arial" panose="020B0604020202020204" pitchFamily="34" charset="0"/>
              </a:rPr>
              <a:t> </a:t>
            </a:r>
            <a:r>
              <a:rPr lang="en-US" altLang="en-US" sz="650" i="1" dirty="0" err="1">
                <a:solidFill>
                  <a:schemeClr val="bg1"/>
                </a:solidFill>
                <a:cs typeface="Arial" panose="020B0604020202020204" pitchFamily="34" charset="0"/>
              </a:rPr>
              <a:t>heros</a:t>
            </a:r>
            <a:r>
              <a:rPr lang="en-US" altLang="en-US" sz="650" dirty="0">
                <a:solidFill>
                  <a:schemeClr val="bg1"/>
                </a:solidFill>
                <a:cs typeface="Arial" panose="020B0604020202020204" pitchFamily="34" charset="0"/>
              </a:rPr>
              <a:t>, and sand grain egg case; courtesy of Robert </a:t>
            </a:r>
            <a:r>
              <a:rPr lang="en-US" altLang="en-US" sz="650" dirty="0" err="1">
                <a:solidFill>
                  <a:schemeClr val="bg1"/>
                </a:solidFill>
                <a:cs typeface="Arial" panose="020B0604020202020204" pitchFamily="34" charset="0"/>
              </a:rPr>
              <a:t>Bachand</a:t>
            </a:r>
            <a:endParaRPr lang="en-US" altLang="en-US" sz="650" dirty="0">
              <a:solidFill>
                <a:schemeClr val="bg1"/>
              </a:solidFill>
              <a:cs typeface="Arial" panose="020B0604020202020204" pitchFamily="34"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a:extLst>
              <a:ext uri="{FF2B5EF4-FFF2-40B4-BE49-F238E27FC236}">
                <a16:creationId xmlns:a16="http://schemas.microsoft.com/office/drawing/2014/main" id="{10EA3EF3-B9E2-4349-A5F3-A4871BA5D0D6}"/>
              </a:ext>
            </a:extLst>
          </p:cNvPr>
          <p:cNvSpPr>
            <a:spLocks noGrp="1" noChangeArrowheads="1"/>
          </p:cNvSpPr>
          <p:nvPr>
            <p:ph type="title"/>
          </p:nvPr>
        </p:nvSpPr>
        <p:spPr>
          <a:xfrm>
            <a:off x="536067" y="321211"/>
            <a:ext cx="8071866" cy="1207008"/>
          </a:xfrm>
        </p:spPr>
        <p:txBody>
          <a:bodyPr vert="horz" lIns="91440" tIns="45720" rIns="91440" bIns="45720" rtlCol="0" anchor="b">
            <a:normAutofit/>
          </a:bodyPr>
          <a:lstStyle/>
          <a:p>
            <a:pPr algn="l" eaLnBrk="1" hangingPunct="1">
              <a:lnSpc>
                <a:spcPct val="90000"/>
              </a:lnSpc>
            </a:pPr>
            <a:r>
              <a:rPr lang="en-US" altLang="en-US" sz="2800" kern="1200" dirty="0">
                <a:solidFill>
                  <a:schemeClr val="tx1">
                    <a:lumMod val="95000"/>
                  </a:schemeClr>
                </a:solidFill>
                <a:latin typeface="Bell MT" panose="02020503060305020303" pitchFamily="18" charset="0"/>
              </a:rPr>
              <a:t>Mud snails feed on detritus (decaying material) and algae on the surface of tidal flats </a:t>
            </a:r>
          </a:p>
        </p:txBody>
      </p:sp>
      <p:pic>
        <p:nvPicPr>
          <p:cNvPr id="11" name="Picture 10" descr="A picture of a mud snail held in a hand">
            <a:extLst>
              <a:ext uri="{FF2B5EF4-FFF2-40B4-BE49-F238E27FC236}">
                <a16:creationId xmlns:a16="http://schemas.microsoft.com/office/drawing/2014/main" id="{4DFA4B98-97F3-4A89-BAA9-487AF0CB8EE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4"/>
          <a:stretch/>
        </p:blipFill>
        <p:spPr>
          <a:xfrm>
            <a:off x="457200" y="2423680"/>
            <a:ext cx="3909060" cy="3856948"/>
          </a:xfrm>
          <a:prstGeom prst="rect">
            <a:avLst/>
          </a:prstGeom>
          <a:ln w="6350">
            <a:solidFill>
              <a:schemeClr val="tx1"/>
            </a:solidFill>
          </a:ln>
        </p:spPr>
      </p:pic>
      <p:cxnSp>
        <p:nvCxnSpPr>
          <p:cNvPr id="135" name="Straight Connector 134">
            <a:extLst>
              <a:ext uri="{FF2B5EF4-FFF2-40B4-BE49-F238E27FC236}">
                <a16:creationId xmlns:a16="http://schemas.microsoft.com/office/drawing/2014/main" id="{B6375111-306C-49EA-9DD1-79A2ED78FA3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72000" y="3354776"/>
            <a:ext cx="0" cy="21209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pic>
        <p:nvPicPr>
          <p:cNvPr id="9" name="Picture 8" descr="A picture of a mud snail crawling on muddy bottom in water">
            <a:extLst>
              <a:ext uri="{FF2B5EF4-FFF2-40B4-BE49-F238E27FC236}">
                <a16:creationId xmlns:a16="http://schemas.microsoft.com/office/drawing/2014/main" id="{CE80D3FB-B636-4ACE-AAA8-42F77C81FDA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2"/>
          <a:stretch/>
        </p:blipFill>
        <p:spPr>
          <a:xfrm>
            <a:off x="4777740" y="2423040"/>
            <a:ext cx="3909060" cy="3857568"/>
          </a:xfrm>
          <a:prstGeom prst="rect">
            <a:avLst/>
          </a:prstGeom>
          <a:ln w="6350">
            <a:solidFill>
              <a:schemeClr val="tx1"/>
            </a:solidFill>
          </a:ln>
        </p:spPr>
      </p:pic>
      <p:sp>
        <p:nvSpPr>
          <p:cNvPr id="6" name="TextBox 5">
            <a:extLst>
              <a:ext uri="{FF2B5EF4-FFF2-40B4-BE49-F238E27FC236}">
                <a16:creationId xmlns:a16="http://schemas.microsoft.com/office/drawing/2014/main" id="{F4004773-7E3E-944B-940E-0A109C0A6339}"/>
              </a:ext>
            </a:extLst>
          </p:cNvPr>
          <p:cNvSpPr txBox="1"/>
          <p:nvPr/>
        </p:nvSpPr>
        <p:spPr>
          <a:xfrm>
            <a:off x="6848856" y="5943600"/>
            <a:ext cx="1828800" cy="292388"/>
          </a:xfrm>
          <a:prstGeom prst="rect">
            <a:avLst/>
          </a:prstGeom>
          <a:noFill/>
        </p:spPr>
        <p:txBody>
          <a:bodyPr wrap="square" rtlCol="0" anchor="b">
            <a:spAutoFit/>
          </a:bodyPr>
          <a:lstStyle/>
          <a:p>
            <a:pPr algn="r"/>
            <a:r>
              <a:rPr lang="en-US" altLang="en-US" sz="650" dirty="0">
                <a:cs typeface="Arial" panose="020B0604020202020204" pitchFamily="34" charset="0"/>
              </a:rPr>
              <a:t>Photos: Individual mud snails (left &amp; right), </a:t>
            </a:r>
            <a:r>
              <a:rPr lang="en-US" altLang="en-US" sz="650" i="1" dirty="0" err="1">
                <a:cs typeface="Arial" panose="020B0604020202020204" pitchFamily="34" charset="0"/>
              </a:rPr>
              <a:t>Tritia</a:t>
            </a:r>
            <a:r>
              <a:rPr lang="en-US" altLang="en-US" sz="650" i="1" dirty="0">
                <a:cs typeface="Arial" panose="020B0604020202020204" pitchFamily="34" charset="0"/>
              </a:rPr>
              <a:t> </a:t>
            </a:r>
            <a:r>
              <a:rPr lang="en-US" altLang="en-US" sz="650" i="1" dirty="0" err="1">
                <a:cs typeface="Arial" panose="020B0604020202020204" pitchFamily="34" charset="0"/>
              </a:rPr>
              <a:t>obsoleta</a:t>
            </a:r>
            <a:r>
              <a:rPr lang="en-US" altLang="en-US" sz="650" dirty="0">
                <a:cs typeface="Arial" panose="020B0604020202020204" pitchFamily="34" charset="0"/>
              </a:rPr>
              <a:t>; courtesy of Nancy </a:t>
            </a:r>
            <a:r>
              <a:rPr lang="en-US" altLang="en-US" sz="650" dirty="0" err="1">
                <a:cs typeface="Arial" panose="020B0604020202020204" pitchFamily="34" charset="0"/>
              </a:rPr>
              <a:t>Balcom</a:t>
            </a:r>
            <a:endParaRPr lang="en-US" altLang="en-US" sz="650" dirty="0">
              <a:cs typeface="Arial" panose="020B0604020202020204" pitchFamily="34" charset="0"/>
            </a:endParaRPr>
          </a:p>
        </p:txBody>
      </p:sp>
    </p:spTree>
  </p:cSld>
  <p:clrMapOvr>
    <a:overrideClrMapping bg1="dk1" tx1="lt1" bg2="dk2" tx2="lt2" accent1="accent1" accent2="accent2" accent3="accent3" accent4="accent4" accent5="accent5" accent6="accent6" hlink="hlink" folHlink="folHlink"/>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5">
            <a:extLst>
              <a:ext uri="{FF2B5EF4-FFF2-40B4-BE49-F238E27FC236}">
                <a16:creationId xmlns:a16="http://schemas.microsoft.com/office/drawing/2014/main" id="{626FC29C-EE7C-43D1-B8E2-7ECC8BC41545}"/>
              </a:ext>
            </a:extLst>
          </p:cNvPr>
          <p:cNvSpPr>
            <a:spLocks noGrp="1" noChangeArrowheads="1"/>
          </p:cNvSpPr>
          <p:nvPr>
            <p:ph type="title"/>
          </p:nvPr>
        </p:nvSpPr>
        <p:spPr>
          <a:xfrm>
            <a:off x="480060" y="5181600"/>
            <a:ext cx="8084820" cy="1447799"/>
          </a:xfrm>
        </p:spPr>
        <p:txBody>
          <a:bodyPr vert="horz" lIns="91440" tIns="45720" rIns="91440" bIns="45720" rtlCol="0" anchor="ctr">
            <a:noAutofit/>
          </a:bodyPr>
          <a:lstStyle/>
          <a:p>
            <a:pPr algn="l" eaLnBrk="1" hangingPunct="1">
              <a:lnSpc>
                <a:spcPct val="90000"/>
              </a:lnSpc>
            </a:pPr>
            <a:r>
              <a:rPr lang="en-US" altLang="en-US" sz="2800" kern="1200" dirty="0">
                <a:solidFill>
                  <a:schemeClr val="tx1">
                    <a:lumMod val="95000"/>
                  </a:schemeClr>
                </a:solidFill>
                <a:latin typeface="Bell MT" panose="02020503060305020303" pitchFamily="18" charset="0"/>
              </a:rPr>
              <a:t>A hard clam feeds by drawing water in through one of its two siphons, straining plankton from the water, and discharging the water and its wastes through the other siphon </a:t>
            </a:r>
          </a:p>
        </p:txBody>
      </p:sp>
      <p:pic>
        <p:nvPicPr>
          <p:cNvPr id="49155" name="Picture 4" descr="A picture of a hard clam showing two siphons extended that it uses to feed and eliminate wastes in the water">
            <a:extLst>
              <a:ext uri="{FF2B5EF4-FFF2-40B4-BE49-F238E27FC236}">
                <a16:creationId xmlns:a16="http://schemas.microsoft.com/office/drawing/2014/main" id="{081C6132-475E-4C36-A418-DEFD918103F6}"/>
              </a:ext>
            </a:extLst>
          </p:cNvPr>
          <p:cNvPicPr>
            <a:picLocks noGrp="1" noChangeAspect="1" noChangeArrowheads="1"/>
          </p:cNvPicPr>
          <p:nvPr>
            <p:ph idx="1"/>
          </p:nvPr>
        </p:nvPicPr>
        <p:blipFill rotWithShape="1">
          <a:blip r:embed="rId3" cstate="screen">
            <a:extLst>
              <a:ext uri="{28A0092B-C50C-407E-A947-70E740481C1C}">
                <a14:useLocalDpi xmlns:a14="http://schemas.microsoft.com/office/drawing/2010/main"/>
              </a:ext>
            </a:extLst>
          </a:blip>
          <a:srcRect/>
          <a:stretch/>
        </p:blipFill>
        <p:spPr>
          <a:xfrm>
            <a:off x="430530" y="228601"/>
            <a:ext cx="8183880" cy="4836795"/>
          </a:xfrm>
          <a:prstGeom prst="rect">
            <a:avLst/>
          </a:prstGeom>
          <a:noFill/>
          <a:ln w="6350">
            <a:solidFill>
              <a:schemeClr val="tx1"/>
            </a:solidFill>
            <a:miter lim="800000"/>
          </a:ln>
        </p:spPr>
      </p:pic>
      <p:sp>
        <p:nvSpPr>
          <p:cNvPr id="49156" name="Line 7">
            <a:extLst>
              <a:ext uri="{FF2B5EF4-FFF2-40B4-BE49-F238E27FC236}">
                <a16:creationId xmlns:a16="http://schemas.microsoft.com/office/drawing/2014/main" id="{AF01078F-B206-4981-8907-28A53B037C48}"/>
              </a:ext>
            </a:extLst>
          </p:cNvPr>
          <p:cNvSpPr>
            <a:spLocks noChangeShapeType="1"/>
          </p:cNvSpPr>
          <p:nvPr/>
        </p:nvSpPr>
        <p:spPr bwMode="auto">
          <a:xfrm flipH="1" flipV="1">
            <a:off x="7696200" y="4562475"/>
            <a:ext cx="1066800" cy="914400"/>
          </a:xfrm>
          <a:prstGeom prst="line">
            <a:avLst/>
          </a:prstGeom>
          <a:noFill/>
          <a:ln w="1270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ln>
                <a:solidFill>
                  <a:schemeClr val="tx1"/>
                </a:solidFill>
              </a:ln>
            </a:endParaRPr>
          </a:p>
        </p:txBody>
      </p:sp>
      <p:sp>
        <p:nvSpPr>
          <p:cNvPr id="49157" name="Line 8">
            <a:extLst>
              <a:ext uri="{FF2B5EF4-FFF2-40B4-BE49-F238E27FC236}">
                <a16:creationId xmlns:a16="http://schemas.microsoft.com/office/drawing/2014/main" id="{051E38E0-D391-4CC9-84F6-22A9732310EB}"/>
              </a:ext>
            </a:extLst>
          </p:cNvPr>
          <p:cNvSpPr>
            <a:spLocks noChangeShapeType="1"/>
          </p:cNvSpPr>
          <p:nvPr/>
        </p:nvSpPr>
        <p:spPr bwMode="auto">
          <a:xfrm flipH="1" flipV="1">
            <a:off x="8153400" y="4257675"/>
            <a:ext cx="609600" cy="1219200"/>
          </a:xfrm>
          <a:prstGeom prst="line">
            <a:avLst/>
          </a:prstGeom>
          <a:noFill/>
          <a:ln w="1270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ln>
                <a:solidFill>
                  <a:schemeClr val="tx1"/>
                </a:solidFill>
              </a:ln>
            </a:endParaRPr>
          </a:p>
        </p:txBody>
      </p:sp>
      <p:sp>
        <p:nvSpPr>
          <p:cNvPr id="8" name="TextBox 7">
            <a:extLst>
              <a:ext uri="{FF2B5EF4-FFF2-40B4-BE49-F238E27FC236}">
                <a16:creationId xmlns:a16="http://schemas.microsoft.com/office/drawing/2014/main" id="{CF0637EC-63BA-4C41-BEED-10814572662A}"/>
              </a:ext>
            </a:extLst>
          </p:cNvPr>
          <p:cNvSpPr txBox="1"/>
          <p:nvPr/>
        </p:nvSpPr>
        <p:spPr>
          <a:xfrm>
            <a:off x="6751320" y="228600"/>
            <a:ext cx="1828800" cy="292388"/>
          </a:xfrm>
          <a:prstGeom prst="rect">
            <a:avLst/>
          </a:prstGeom>
          <a:noFill/>
        </p:spPr>
        <p:txBody>
          <a:bodyPr wrap="square" rtlCol="0" anchor="b">
            <a:spAutoFit/>
          </a:bodyPr>
          <a:lstStyle/>
          <a:p>
            <a:pPr algn="r"/>
            <a:r>
              <a:rPr lang="en-US" altLang="en-US" sz="650" dirty="0">
                <a:cs typeface="Arial" panose="020B0604020202020204" pitchFamily="34" charset="0"/>
              </a:rPr>
              <a:t>Photo: Hard clam, </a:t>
            </a:r>
            <a:r>
              <a:rPr lang="en-US" altLang="en-US" sz="650" i="1" dirty="0">
                <a:cs typeface="Arial" panose="020B0604020202020204" pitchFamily="34" charset="0"/>
              </a:rPr>
              <a:t>Mercenaria mercenaria</a:t>
            </a:r>
            <a:r>
              <a:rPr lang="en-US" altLang="en-US" sz="650" dirty="0">
                <a:cs typeface="Arial" panose="020B0604020202020204" pitchFamily="34" charset="0"/>
              </a:rPr>
              <a:t>; courtesy of Peter Auster/Robert </a:t>
            </a:r>
            <a:r>
              <a:rPr lang="en-US" altLang="en-US" sz="650" dirty="0" err="1">
                <a:cs typeface="Arial" panose="020B0604020202020204" pitchFamily="34" charset="0"/>
              </a:rPr>
              <a:t>DeGoursey</a:t>
            </a:r>
            <a:endParaRPr lang="en-US" altLang="en-US" sz="650" dirty="0">
              <a:cs typeface="Arial" panose="020B0604020202020204" pitchFamily="34" charset="0"/>
            </a:endParaRPr>
          </a:p>
        </p:txBody>
      </p:sp>
    </p:spTree>
  </p:cSld>
  <p:clrMapOvr>
    <a:overrideClrMapping bg1="dk1" tx1="lt1" bg2="dk2" tx2="lt2" accent1="accent1" accent2="accent2" accent3="accent3" accent4="accent4" accent5="accent5" accent6="accent6" hlink="hlink" folHlink="folHlink"/>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a:extLst>
              <a:ext uri="{FF2B5EF4-FFF2-40B4-BE49-F238E27FC236}">
                <a16:creationId xmlns:a16="http://schemas.microsoft.com/office/drawing/2014/main" id="{DD909762-A65F-4161-8845-A4DD8E5E1665}"/>
              </a:ext>
            </a:extLst>
          </p:cNvPr>
          <p:cNvSpPr>
            <a:spLocks noGrp="1" noChangeArrowheads="1"/>
          </p:cNvSpPr>
          <p:nvPr>
            <p:ph type="title"/>
          </p:nvPr>
        </p:nvSpPr>
        <p:spPr>
          <a:xfrm>
            <a:off x="480060" y="5181600"/>
            <a:ext cx="8183880" cy="1523999"/>
          </a:xfrm>
        </p:spPr>
        <p:txBody>
          <a:bodyPr vert="horz" lIns="91440" tIns="45720" rIns="91440" bIns="45720" rtlCol="0" anchor="ctr">
            <a:noAutofit/>
          </a:bodyPr>
          <a:lstStyle/>
          <a:p>
            <a:pPr algn="l" eaLnBrk="1" hangingPunct="1">
              <a:lnSpc>
                <a:spcPct val="90000"/>
              </a:lnSpc>
            </a:pPr>
            <a:r>
              <a:rPr lang="en-US" altLang="en-US" sz="2800" kern="1200" dirty="0">
                <a:solidFill>
                  <a:schemeClr val="tx1">
                    <a:lumMod val="95000"/>
                  </a:schemeClr>
                </a:solidFill>
                <a:latin typeface="Bell MT" panose="02020503060305020303" pitchFamily="18" charset="0"/>
              </a:rPr>
              <a:t>Often, the only signs that bivalve </a:t>
            </a:r>
            <a:r>
              <a:rPr lang="en-US" altLang="en-US" sz="2800" kern="1200" dirty="0" err="1">
                <a:solidFill>
                  <a:schemeClr val="tx1">
                    <a:lumMod val="95000"/>
                  </a:schemeClr>
                </a:solidFill>
                <a:latin typeface="Bell MT" panose="02020503060305020303" pitchFamily="18" charset="0"/>
              </a:rPr>
              <a:t>molluscs</a:t>
            </a:r>
            <a:r>
              <a:rPr lang="en-US" altLang="en-US" sz="2800" kern="1200" dirty="0">
                <a:solidFill>
                  <a:schemeClr val="tx1">
                    <a:lumMod val="95000"/>
                  </a:schemeClr>
                </a:solidFill>
                <a:latin typeface="Bell MT" panose="02020503060305020303" pitchFamily="18" charset="0"/>
              </a:rPr>
              <a:t> are present in tidal flats are their siphons extending from holes in the sand or mud as they filter microscopic plankton from the water</a:t>
            </a:r>
          </a:p>
        </p:txBody>
      </p:sp>
      <p:pic>
        <p:nvPicPr>
          <p:cNvPr id="50179" name="Picture 7" descr="A picture of shallow water and tiny siphons of clams sticking up into the water">
            <a:extLst>
              <a:ext uri="{FF2B5EF4-FFF2-40B4-BE49-F238E27FC236}">
                <a16:creationId xmlns:a16="http://schemas.microsoft.com/office/drawing/2014/main" id="{914E5F81-9DC3-47DC-AC9E-4E7C40D2A8A4}"/>
              </a:ext>
            </a:extLst>
          </p:cNvPr>
          <p:cNvPicPr>
            <a:picLocks noGrp="1" noChangeAspect="1" noChangeArrowheads="1"/>
          </p:cNvPicPr>
          <p:nvPr>
            <p:ph idx="1"/>
          </p:nvPr>
        </p:nvPicPr>
        <p:blipFill rotWithShape="1">
          <a:blip r:embed="rId3" cstate="screen">
            <a:extLst>
              <a:ext uri="{28A0092B-C50C-407E-A947-70E740481C1C}">
                <a14:useLocalDpi xmlns:a14="http://schemas.microsoft.com/office/drawing/2010/main"/>
              </a:ext>
            </a:extLst>
          </a:blip>
          <a:srcRect/>
          <a:stretch/>
        </p:blipFill>
        <p:spPr>
          <a:xfrm>
            <a:off x="480060" y="228600"/>
            <a:ext cx="8183880" cy="4836795"/>
          </a:xfrm>
          <a:prstGeom prst="rect">
            <a:avLst/>
          </a:prstGeom>
          <a:noFill/>
          <a:ln w="6350">
            <a:solidFill>
              <a:schemeClr val="tx1"/>
            </a:solidFill>
            <a:miter lim="800000"/>
          </a:ln>
        </p:spPr>
      </p:pic>
      <p:sp>
        <p:nvSpPr>
          <p:cNvPr id="5" name="TextBox 4">
            <a:extLst>
              <a:ext uri="{FF2B5EF4-FFF2-40B4-BE49-F238E27FC236}">
                <a16:creationId xmlns:a16="http://schemas.microsoft.com/office/drawing/2014/main" id="{96F6B22C-3460-7B44-9644-322771E05015}"/>
              </a:ext>
            </a:extLst>
          </p:cNvPr>
          <p:cNvSpPr txBox="1"/>
          <p:nvPr/>
        </p:nvSpPr>
        <p:spPr>
          <a:xfrm>
            <a:off x="6477000" y="4800600"/>
            <a:ext cx="2133600" cy="192360"/>
          </a:xfrm>
          <a:prstGeom prst="rect">
            <a:avLst/>
          </a:prstGeom>
          <a:noFill/>
        </p:spPr>
        <p:txBody>
          <a:bodyPr wrap="square" rtlCol="0" anchor="b">
            <a:spAutoFit/>
          </a:bodyPr>
          <a:lstStyle/>
          <a:p>
            <a:pPr algn="r"/>
            <a:r>
              <a:rPr lang="en-US" altLang="en-US" sz="650" dirty="0">
                <a:cs typeface="Arial" panose="020B0604020202020204" pitchFamily="34" charset="0"/>
              </a:rPr>
              <a:t>Photo: clam siphons; courtesy of Tessa </a:t>
            </a:r>
            <a:r>
              <a:rPr lang="en-US" altLang="en-US" sz="650" dirty="0" err="1">
                <a:cs typeface="Arial" panose="020B0604020202020204" pitchFamily="34" charset="0"/>
              </a:rPr>
              <a:t>Getchis</a:t>
            </a:r>
            <a:endParaRPr lang="en-US" altLang="en-US" sz="650" dirty="0">
              <a:cs typeface="Arial" panose="020B0604020202020204" pitchFamily="34" charset="0"/>
            </a:endParaRPr>
          </a:p>
        </p:txBody>
      </p:sp>
    </p:spTree>
  </p:cSld>
  <p:clrMapOvr>
    <a:overrideClrMapping bg1="dk1" tx1="lt1" bg2="dk2" tx2="lt2" accent1="accent1" accent2="accent2" accent3="accent3" accent4="accent4" accent5="accent5" accent6="accent6" hlink="hlink" folHlink="folHlink"/>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74" name="Rectangle 73">
            <a:extLst>
              <a:ext uri="{FF2B5EF4-FFF2-40B4-BE49-F238E27FC236}">
                <a16:creationId xmlns:a16="http://schemas.microsoft.com/office/drawing/2014/main" id="{08E89D5E-1885-4160-AC77-CC471DD1D0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202" name="Rectangle 8">
            <a:extLst>
              <a:ext uri="{FF2B5EF4-FFF2-40B4-BE49-F238E27FC236}">
                <a16:creationId xmlns:a16="http://schemas.microsoft.com/office/drawing/2014/main" id="{B7B857F5-738D-4322-AB8A-A9172A71875F}"/>
              </a:ext>
            </a:extLst>
          </p:cNvPr>
          <p:cNvSpPr>
            <a:spLocks noGrp="1" noChangeArrowheads="1"/>
          </p:cNvSpPr>
          <p:nvPr>
            <p:ph type="title"/>
          </p:nvPr>
        </p:nvSpPr>
        <p:spPr>
          <a:xfrm>
            <a:off x="707457" y="712269"/>
            <a:ext cx="2528249" cy="5502264"/>
          </a:xfrm>
        </p:spPr>
        <p:txBody>
          <a:bodyPr vert="horz" lIns="91440" tIns="45720" rIns="91440" bIns="45720" rtlCol="0" anchor="ctr">
            <a:normAutofit/>
          </a:bodyPr>
          <a:lstStyle/>
          <a:p>
            <a:pPr algn="l" eaLnBrk="1" hangingPunct="1">
              <a:lnSpc>
                <a:spcPct val="90000"/>
              </a:lnSpc>
            </a:pPr>
            <a:r>
              <a:rPr lang="en-US" altLang="en-US" sz="2800" kern="1200" dirty="0">
                <a:solidFill>
                  <a:schemeClr val="tx1">
                    <a:lumMod val="95000"/>
                  </a:schemeClr>
                </a:solidFill>
                <a:latin typeface="Bell MT" panose="02020503060305020303" pitchFamily="18" charset="0"/>
              </a:rPr>
              <a:t>Softshell clams, also known as steamers or long-necks, live in deep burrows in the flats and shallows; when disturbed, they shoot up a spurt of water</a:t>
            </a:r>
          </a:p>
        </p:txBody>
      </p:sp>
      <p:cxnSp>
        <p:nvCxnSpPr>
          <p:cNvPr id="76" name="Straight Connector 75">
            <a:extLst>
              <a:ext uri="{FF2B5EF4-FFF2-40B4-BE49-F238E27FC236}">
                <a16:creationId xmlns:a16="http://schemas.microsoft.com/office/drawing/2014/main" id="{EC15C128-8E68-44BD-BF94-FBA9CA4B030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38978" y="2395983"/>
            <a:ext cx="0" cy="2228850"/>
          </a:xfrm>
          <a:prstGeom prst="line">
            <a:avLst/>
          </a:prstGeom>
          <a:ln w="19050">
            <a:solidFill>
              <a:schemeClr val="tx1">
                <a:alpha val="60000"/>
              </a:schemeClr>
            </a:solidFill>
          </a:ln>
        </p:spPr>
        <p:style>
          <a:lnRef idx="1">
            <a:schemeClr val="accent1"/>
          </a:lnRef>
          <a:fillRef idx="0">
            <a:schemeClr val="accent1"/>
          </a:fillRef>
          <a:effectRef idx="0">
            <a:schemeClr val="accent1"/>
          </a:effectRef>
          <a:fontRef idx="minor">
            <a:schemeClr val="tx1"/>
          </a:fontRef>
        </p:style>
      </p:cxnSp>
      <p:pic>
        <p:nvPicPr>
          <p:cNvPr id="51204" name="Picture 4" descr="A side view of a softshell clam held in a hand">
            <a:extLst>
              <a:ext uri="{FF2B5EF4-FFF2-40B4-BE49-F238E27FC236}">
                <a16:creationId xmlns:a16="http://schemas.microsoft.com/office/drawing/2014/main" id="{65A46565-A6AA-47FA-95F7-14BE5345F8B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495800" y="3512415"/>
            <a:ext cx="3603530" cy="2702647"/>
          </a:xfrm>
          <a:prstGeom prst="rect">
            <a:avLst/>
          </a:prstGeom>
          <a:ln w="6350">
            <a:solidFill>
              <a:schemeClr val="tx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1205" name="Picture 7" descr="A top view of a softshell clam held in a hand">
            <a:extLst>
              <a:ext uri="{FF2B5EF4-FFF2-40B4-BE49-F238E27FC236}">
                <a16:creationId xmlns:a16="http://schemas.microsoft.com/office/drawing/2014/main" id="{D83DED5C-3F53-4DDF-90AB-3B82B6F5DC3B}"/>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495800" y="642938"/>
            <a:ext cx="3603530" cy="2702647"/>
          </a:xfrm>
          <a:prstGeom prst="rect">
            <a:avLst/>
          </a:prstGeom>
          <a:ln w="6350">
            <a:solidFill>
              <a:schemeClr val="tx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E7F6CFB3-222F-BB4F-A397-DF3763A2F5ED}"/>
              </a:ext>
            </a:extLst>
          </p:cNvPr>
          <p:cNvSpPr txBox="1"/>
          <p:nvPr/>
        </p:nvSpPr>
        <p:spPr>
          <a:xfrm>
            <a:off x="5257800" y="5979840"/>
            <a:ext cx="2841530" cy="192360"/>
          </a:xfrm>
          <a:prstGeom prst="rect">
            <a:avLst/>
          </a:prstGeom>
          <a:noFill/>
        </p:spPr>
        <p:txBody>
          <a:bodyPr wrap="square" rtlCol="0" anchor="b">
            <a:spAutoFit/>
          </a:bodyPr>
          <a:lstStyle/>
          <a:p>
            <a:pPr algn="r"/>
            <a:r>
              <a:rPr lang="en-US" altLang="en-US" sz="650" dirty="0">
                <a:cs typeface="Arial" panose="020B0604020202020204" pitchFamily="34" charset="0"/>
              </a:rPr>
              <a:t>Photos: Softshell clam, </a:t>
            </a:r>
            <a:r>
              <a:rPr lang="en-US" altLang="en-US" sz="650" i="1" dirty="0">
                <a:cs typeface="Arial" panose="020B0604020202020204" pitchFamily="34" charset="0"/>
              </a:rPr>
              <a:t>Mya arenaria</a:t>
            </a:r>
            <a:r>
              <a:rPr lang="en-US" altLang="en-US" sz="650" dirty="0">
                <a:cs typeface="Arial" panose="020B0604020202020204" pitchFamily="34" charset="0"/>
              </a:rPr>
              <a:t>; courtesy of Tessa </a:t>
            </a:r>
            <a:r>
              <a:rPr lang="en-US" altLang="en-US" sz="650" dirty="0" err="1">
                <a:cs typeface="Arial" panose="020B0604020202020204" pitchFamily="34" charset="0"/>
              </a:rPr>
              <a:t>Getchis</a:t>
            </a:r>
            <a:endParaRPr lang="en-US" altLang="en-US" sz="650" dirty="0">
              <a:cs typeface="Arial" panose="020B0604020202020204" pitchFamily="34" charset="0"/>
            </a:endParaRPr>
          </a:p>
        </p:txBody>
      </p:sp>
    </p:spTree>
  </p:cSld>
  <p:clrMapOvr>
    <a:overrideClrMapping bg1="dk1" tx1="lt1" bg2="dk2" tx2="lt2" accent1="accent1" accent2="accent2" accent3="accent3" accent4="accent4" accent5="accent5" accent6="accent6" hlink="hlink" folHlink="folHlink"/>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a:extLst>
              <a:ext uri="{FF2B5EF4-FFF2-40B4-BE49-F238E27FC236}">
                <a16:creationId xmlns:a16="http://schemas.microsoft.com/office/drawing/2014/main" id="{2CC73215-425D-4539-9A3B-446A18F6B038}"/>
              </a:ext>
            </a:extLst>
          </p:cNvPr>
          <p:cNvSpPr>
            <a:spLocks noGrp="1" noChangeArrowheads="1"/>
          </p:cNvSpPr>
          <p:nvPr>
            <p:ph type="title"/>
          </p:nvPr>
        </p:nvSpPr>
        <p:spPr>
          <a:xfrm>
            <a:off x="480060" y="5684519"/>
            <a:ext cx="8183880" cy="640081"/>
          </a:xfrm>
        </p:spPr>
        <p:txBody>
          <a:bodyPr vert="horz" lIns="91440" tIns="45720" rIns="91440" bIns="45720" rtlCol="0" anchor="ctr">
            <a:noAutofit/>
          </a:bodyPr>
          <a:lstStyle/>
          <a:p>
            <a:pPr algn="l" eaLnBrk="1" hangingPunct="1">
              <a:lnSpc>
                <a:spcPct val="90000"/>
              </a:lnSpc>
            </a:pPr>
            <a:r>
              <a:rPr lang="en-US" altLang="en-US" sz="2800" kern="1200" dirty="0">
                <a:solidFill>
                  <a:schemeClr val="tx1">
                    <a:lumMod val="95000"/>
                  </a:schemeClr>
                </a:solidFill>
                <a:latin typeface="Bell MT" panose="02020503060305020303" pitchFamily="18" charset="0"/>
              </a:rPr>
              <a:t>Razor clams burrow in the mud or sand straight up and down; they are fast and deep “diggers”</a:t>
            </a:r>
          </a:p>
        </p:txBody>
      </p:sp>
      <p:pic>
        <p:nvPicPr>
          <p:cNvPr id="52227" name="Picture 4" descr="A picture of a number of small razor clams held in a hand; these clams are long and thin">
            <a:extLst>
              <a:ext uri="{FF2B5EF4-FFF2-40B4-BE49-F238E27FC236}">
                <a16:creationId xmlns:a16="http://schemas.microsoft.com/office/drawing/2014/main" id="{A67DD4C3-56AA-48D9-A25A-654A605CD7F5}"/>
              </a:ext>
            </a:extLst>
          </p:cNvPr>
          <p:cNvPicPr>
            <a:picLocks noGrp="1" noChangeAspect="1" noChangeArrowheads="1"/>
          </p:cNvPicPr>
          <p:nvPr>
            <p:ph idx="1"/>
          </p:nvPr>
        </p:nvPicPr>
        <p:blipFill rotWithShape="1">
          <a:blip r:embed="rId3" cstate="screen">
            <a:extLst>
              <a:ext uri="{28A0092B-C50C-407E-A947-70E740481C1C}">
                <a14:useLocalDpi xmlns:a14="http://schemas.microsoft.com/office/drawing/2010/main"/>
              </a:ext>
            </a:extLst>
          </a:blip>
          <a:srcRect/>
          <a:stretch/>
        </p:blipFill>
        <p:spPr>
          <a:xfrm>
            <a:off x="480060" y="640080"/>
            <a:ext cx="8183880" cy="4836795"/>
          </a:xfrm>
          <a:prstGeom prst="rect">
            <a:avLst/>
          </a:prstGeom>
          <a:noFill/>
          <a:ln w="6350">
            <a:solidFill>
              <a:schemeClr val="tx1"/>
            </a:solidFill>
            <a:miter lim="800000"/>
          </a:ln>
        </p:spPr>
      </p:pic>
      <p:sp>
        <p:nvSpPr>
          <p:cNvPr id="4" name="TextBox 3">
            <a:extLst>
              <a:ext uri="{FF2B5EF4-FFF2-40B4-BE49-F238E27FC236}">
                <a16:creationId xmlns:a16="http://schemas.microsoft.com/office/drawing/2014/main" id="{960243B8-1D6A-3148-BC3E-610A02E45B1A}"/>
              </a:ext>
            </a:extLst>
          </p:cNvPr>
          <p:cNvSpPr txBox="1"/>
          <p:nvPr/>
        </p:nvSpPr>
        <p:spPr>
          <a:xfrm>
            <a:off x="533400" y="698212"/>
            <a:ext cx="1447800" cy="292388"/>
          </a:xfrm>
          <a:prstGeom prst="rect">
            <a:avLst/>
          </a:prstGeom>
          <a:noFill/>
        </p:spPr>
        <p:txBody>
          <a:bodyPr wrap="square" rtlCol="0" anchor="b">
            <a:spAutoFit/>
          </a:bodyPr>
          <a:lstStyle/>
          <a:p>
            <a:r>
              <a:rPr lang="en-US" altLang="en-US" sz="650" dirty="0">
                <a:cs typeface="Arial" panose="020B0604020202020204" pitchFamily="34" charset="0"/>
              </a:rPr>
              <a:t>Photo: Razor Clams (juveniles), </a:t>
            </a:r>
            <a:r>
              <a:rPr lang="en-US" altLang="en-US" sz="650" i="1" dirty="0" err="1">
                <a:cs typeface="Arial" panose="020B0604020202020204" pitchFamily="34" charset="0"/>
              </a:rPr>
              <a:t>Ensis</a:t>
            </a:r>
            <a:r>
              <a:rPr lang="en-US" altLang="en-US" sz="650" i="1" dirty="0">
                <a:cs typeface="Arial" panose="020B0604020202020204" pitchFamily="34" charset="0"/>
              </a:rPr>
              <a:t> </a:t>
            </a:r>
            <a:r>
              <a:rPr lang="en-US" altLang="en-US" sz="650" i="1" dirty="0" err="1">
                <a:cs typeface="Arial" panose="020B0604020202020204" pitchFamily="34" charset="0"/>
              </a:rPr>
              <a:t>directus</a:t>
            </a:r>
            <a:r>
              <a:rPr lang="en-US" altLang="en-US" sz="650" dirty="0">
                <a:cs typeface="Arial" panose="020B0604020202020204" pitchFamily="34" charset="0"/>
              </a:rPr>
              <a:t>; Tessa </a:t>
            </a:r>
            <a:r>
              <a:rPr lang="en-US" altLang="en-US" sz="650" dirty="0" err="1">
                <a:cs typeface="Arial" panose="020B0604020202020204" pitchFamily="34" charset="0"/>
              </a:rPr>
              <a:t>Getchis</a:t>
            </a:r>
            <a:endParaRPr lang="en-US" altLang="en-US" sz="650" dirty="0">
              <a:cs typeface="Arial" panose="020B0604020202020204" pitchFamily="34" charset="0"/>
            </a:endParaRPr>
          </a:p>
        </p:txBody>
      </p:sp>
    </p:spTree>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a:extLst>
              <a:ext uri="{FF2B5EF4-FFF2-40B4-BE49-F238E27FC236}">
                <a16:creationId xmlns:a16="http://schemas.microsoft.com/office/drawing/2014/main" id="{18449D72-9DC7-4242-B9A1-974665FF93D9}"/>
              </a:ext>
            </a:extLst>
          </p:cNvPr>
          <p:cNvSpPr>
            <a:spLocks noGrp="1" noChangeArrowheads="1"/>
          </p:cNvSpPr>
          <p:nvPr>
            <p:ph type="body" sz="half" idx="1"/>
          </p:nvPr>
        </p:nvSpPr>
        <p:spPr>
          <a:xfrm>
            <a:off x="457200" y="762000"/>
            <a:ext cx="8229600" cy="5715000"/>
          </a:xfrm>
        </p:spPr>
        <p:txBody>
          <a:bodyPr/>
          <a:lstStyle/>
          <a:p>
            <a:pPr eaLnBrk="1" hangingPunct="1">
              <a:lnSpc>
                <a:spcPct val="90000"/>
              </a:lnSpc>
              <a:spcAft>
                <a:spcPts val="1200"/>
              </a:spcAft>
            </a:pPr>
            <a:r>
              <a:rPr lang="en-US" altLang="en-US" sz="2800" dirty="0">
                <a:solidFill>
                  <a:schemeClr val="bg1">
                    <a:lumMod val="95000"/>
                  </a:schemeClr>
                </a:solidFill>
                <a:latin typeface="Bell MT" panose="02020503060305020303" pitchFamily="18" charset="0"/>
                <a:ea typeface="Verdana" panose="020B0604030504040204" pitchFamily="34" charset="0"/>
                <a:cs typeface="Tahoma" panose="020B0604030504040204" pitchFamily="34" charset="0"/>
              </a:rPr>
              <a:t>Estuaries are among the most productive ecosystems</a:t>
            </a:r>
            <a:r>
              <a:rPr lang="en-US" altLang="en-US" sz="2800" i="1" dirty="0">
                <a:solidFill>
                  <a:schemeClr val="bg1">
                    <a:lumMod val="95000"/>
                  </a:schemeClr>
                </a:solidFill>
                <a:latin typeface="Bell MT" panose="02020503060305020303" pitchFamily="18" charset="0"/>
                <a:ea typeface="Verdana" panose="020B0604030504040204" pitchFamily="34" charset="0"/>
                <a:cs typeface="Tahoma" panose="020B0604030504040204" pitchFamily="34" charset="0"/>
              </a:rPr>
              <a:t> </a:t>
            </a:r>
            <a:r>
              <a:rPr lang="en-US" altLang="en-US" sz="2800" dirty="0">
                <a:solidFill>
                  <a:schemeClr val="bg1">
                    <a:lumMod val="95000"/>
                  </a:schemeClr>
                </a:solidFill>
                <a:latin typeface="Bell MT" panose="02020503060305020303" pitchFamily="18" charset="0"/>
                <a:ea typeface="Verdana" panose="020B0604030504040204" pitchFamily="34" charset="0"/>
                <a:cs typeface="Tahoma" panose="020B0604030504040204" pitchFamily="34" charset="0"/>
              </a:rPr>
              <a:t>in the world, providing feeding, breeding, nesting and nursery areas for many animals</a:t>
            </a:r>
          </a:p>
          <a:p>
            <a:pPr eaLnBrk="1" hangingPunct="1">
              <a:lnSpc>
                <a:spcPct val="90000"/>
              </a:lnSpc>
              <a:spcAft>
                <a:spcPts val="1200"/>
              </a:spcAft>
            </a:pPr>
            <a:r>
              <a:rPr lang="en-US" altLang="en-US" sz="2800" dirty="0">
                <a:solidFill>
                  <a:schemeClr val="bg1">
                    <a:lumMod val="95000"/>
                  </a:schemeClr>
                </a:solidFill>
                <a:latin typeface="Bell MT" panose="02020503060305020303" pitchFamily="18" charset="0"/>
                <a:ea typeface="Tahoma" panose="020B0604030504040204" pitchFamily="34" charset="0"/>
                <a:cs typeface="Tahoma" panose="020B0604030504040204" pitchFamily="34" charset="0"/>
              </a:rPr>
              <a:t>They are water bodies of constantly changing conditions, such as temperature and salinity</a:t>
            </a:r>
          </a:p>
          <a:p>
            <a:pPr eaLnBrk="1" hangingPunct="1">
              <a:lnSpc>
                <a:spcPct val="90000"/>
              </a:lnSpc>
              <a:spcAft>
                <a:spcPts val="1200"/>
              </a:spcAft>
            </a:pPr>
            <a:r>
              <a:rPr lang="en-US" altLang="en-US" sz="2800" dirty="0">
                <a:solidFill>
                  <a:schemeClr val="bg1">
                    <a:lumMod val="95000"/>
                  </a:schemeClr>
                </a:solidFill>
                <a:latin typeface="Bell MT" panose="02020503060305020303" pitchFamily="18" charset="0"/>
                <a:ea typeface="Tahoma" panose="020B0604030504040204" pitchFamily="34" charset="0"/>
                <a:cs typeface="Tahoma" panose="020B0604030504040204" pitchFamily="34" charset="0"/>
              </a:rPr>
              <a:t>Plants and animals that live in estuaries must be able to tolerate these changes; many have special adaptations that help them cope</a:t>
            </a:r>
          </a:p>
          <a:p>
            <a:pPr eaLnBrk="1" hangingPunct="1">
              <a:lnSpc>
                <a:spcPct val="90000"/>
              </a:lnSpc>
              <a:spcAft>
                <a:spcPts val="1200"/>
              </a:spcAft>
            </a:pPr>
            <a:r>
              <a:rPr lang="en-US" altLang="en-US" sz="2800" dirty="0">
                <a:solidFill>
                  <a:schemeClr val="bg1">
                    <a:lumMod val="95000"/>
                  </a:schemeClr>
                </a:solidFill>
                <a:latin typeface="Bell MT" panose="02020503060305020303" pitchFamily="18" charset="0"/>
                <a:ea typeface="Tahoma" panose="020B0604030504040204" pitchFamily="34" charset="0"/>
                <a:cs typeface="Tahoma" panose="020B0604030504040204" pitchFamily="34" charset="0"/>
              </a:rPr>
              <a:t>More than 170 fish species and 1,200 invertebrate species live year-round or seasonally in Long Island Sound</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5">
            <a:extLst>
              <a:ext uri="{FF2B5EF4-FFF2-40B4-BE49-F238E27FC236}">
                <a16:creationId xmlns:a16="http://schemas.microsoft.com/office/drawing/2014/main" id="{E5C37E7B-BE3C-43E6-B173-4EA1BE97F348}"/>
              </a:ext>
            </a:extLst>
          </p:cNvPr>
          <p:cNvSpPr>
            <a:spLocks noGrp="1" noChangeArrowheads="1"/>
          </p:cNvSpPr>
          <p:nvPr>
            <p:ph type="title"/>
          </p:nvPr>
        </p:nvSpPr>
        <p:spPr>
          <a:xfrm>
            <a:off x="480060" y="5576887"/>
            <a:ext cx="8183880" cy="640081"/>
          </a:xfrm>
        </p:spPr>
        <p:txBody>
          <a:bodyPr vert="horz" lIns="91440" tIns="45720" rIns="91440" bIns="45720" rtlCol="0" anchor="ctr">
            <a:noAutofit/>
          </a:bodyPr>
          <a:lstStyle/>
          <a:p>
            <a:pPr algn="l" eaLnBrk="1" hangingPunct="1">
              <a:lnSpc>
                <a:spcPct val="90000"/>
              </a:lnSpc>
            </a:pPr>
            <a:r>
              <a:rPr lang="en-US" altLang="en-US" sz="2800" kern="1200" dirty="0">
                <a:solidFill>
                  <a:schemeClr val="tx1">
                    <a:lumMod val="95000"/>
                  </a:schemeClr>
                </a:solidFill>
                <a:latin typeface="Bell MT" panose="02020503060305020303" pitchFamily="18" charset="0"/>
              </a:rPr>
              <a:t>Small, translucent sand shrimp burrow in the soft bottom sediments and are important food for other animals</a:t>
            </a:r>
          </a:p>
        </p:txBody>
      </p:sp>
      <p:pic>
        <p:nvPicPr>
          <p:cNvPr id="53251" name="Picture 8" descr="A picture of a sand shrimp on a muddy bottom">
            <a:extLst>
              <a:ext uri="{FF2B5EF4-FFF2-40B4-BE49-F238E27FC236}">
                <a16:creationId xmlns:a16="http://schemas.microsoft.com/office/drawing/2014/main" id="{D422CA8D-7626-4D67-9611-9676B52B3A75}"/>
              </a:ext>
            </a:extLst>
          </p:cNvPr>
          <p:cNvPicPr>
            <a:picLocks noGrp="1" noChangeAspect="1" noChangeArrowheads="1"/>
          </p:cNvPicPr>
          <p:nvPr>
            <p:ph idx="1"/>
          </p:nvPr>
        </p:nvPicPr>
        <p:blipFill rotWithShape="1">
          <a:blip r:embed="rId3" cstate="screen">
            <a:extLst>
              <a:ext uri="{28A0092B-C50C-407E-A947-70E740481C1C}">
                <a14:useLocalDpi xmlns:a14="http://schemas.microsoft.com/office/drawing/2010/main"/>
              </a:ext>
            </a:extLst>
          </a:blip>
          <a:srcRect/>
          <a:stretch/>
        </p:blipFill>
        <p:spPr>
          <a:xfrm>
            <a:off x="480060" y="381000"/>
            <a:ext cx="8183880" cy="4836795"/>
          </a:xfrm>
          <a:prstGeom prst="rect">
            <a:avLst/>
          </a:prstGeom>
          <a:noFill/>
          <a:ln w="6350">
            <a:solidFill>
              <a:schemeClr val="tx1"/>
            </a:solidFill>
            <a:miter lim="800000"/>
          </a:ln>
        </p:spPr>
      </p:pic>
      <p:sp>
        <p:nvSpPr>
          <p:cNvPr id="4" name="TextBox 3">
            <a:extLst>
              <a:ext uri="{FF2B5EF4-FFF2-40B4-BE49-F238E27FC236}">
                <a16:creationId xmlns:a16="http://schemas.microsoft.com/office/drawing/2014/main" id="{506C6417-E039-6049-BDB1-AF578B5962DF}"/>
              </a:ext>
            </a:extLst>
          </p:cNvPr>
          <p:cNvSpPr txBox="1"/>
          <p:nvPr/>
        </p:nvSpPr>
        <p:spPr>
          <a:xfrm>
            <a:off x="6858000" y="4724400"/>
            <a:ext cx="1752600" cy="392415"/>
          </a:xfrm>
          <a:prstGeom prst="rect">
            <a:avLst/>
          </a:prstGeom>
          <a:noFill/>
        </p:spPr>
        <p:txBody>
          <a:bodyPr wrap="square" rtlCol="0" anchor="b">
            <a:spAutoFit/>
          </a:bodyPr>
          <a:lstStyle/>
          <a:p>
            <a:pPr algn="r"/>
            <a:r>
              <a:rPr lang="en-US" altLang="en-US" sz="650" dirty="0">
                <a:cs typeface="Arial" panose="020B0604020202020204" pitchFamily="34" charset="0"/>
              </a:rPr>
              <a:t>Photo: Sand shrimp or </a:t>
            </a:r>
            <a:r>
              <a:rPr lang="en-US" altLang="en-US" sz="650" dirty="0" err="1">
                <a:cs typeface="Arial" panose="020B0604020202020204" pitchFamily="34" charset="0"/>
              </a:rPr>
              <a:t>sevenspine</a:t>
            </a:r>
            <a:r>
              <a:rPr lang="en-US" altLang="en-US" sz="650" dirty="0">
                <a:cs typeface="Arial" panose="020B0604020202020204" pitchFamily="34" charset="0"/>
              </a:rPr>
              <a:t> bay shrimp, </a:t>
            </a:r>
            <a:r>
              <a:rPr lang="en-US" altLang="en-US" sz="650" i="1" dirty="0" err="1">
                <a:cs typeface="Arial" panose="020B0604020202020204" pitchFamily="34" charset="0"/>
              </a:rPr>
              <a:t>Crangon</a:t>
            </a:r>
            <a:r>
              <a:rPr lang="en-US" altLang="en-US" sz="650" i="1" dirty="0">
                <a:cs typeface="Arial" panose="020B0604020202020204" pitchFamily="34" charset="0"/>
              </a:rPr>
              <a:t> </a:t>
            </a:r>
            <a:r>
              <a:rPr lang="en-US" altLang="en-US" sz="650" i="1" dirty="0" err="1">
                <a:cs typeface="Arial" panose="020B0604020202020204" pitchFamily="34" charset="0"/>
              </a:rPr>
              <a:t>septemspinosa</a:t>
            </a:r>
            <a:r>
              <a:rPr lang="en-US" altLang="en-US" sz="650" dirty="0">
                <a:cs typeface="Arial" panose="020B0604020202020204" pitchFamily="34" charset="0"/>
              </a:rPr>
              <a:t>; courtesy of Peter Auster/Robert </a:t>
            </a:r>
            <a:r>
              <a:rPr lang="en-US" altLang="en-US" sz="650" dirty="0" err="1">
                <a:cs typeface="Arial" panose="020B0604020202020204" pitchFamily="34" charset="0"/>
              </a:rPr>
              <a:t>DeGoursey</a:t>
            </a:r>
            <a:endParaRPr lang="en-US" altLang="en-US" sz="650" dirty="0">
              <a:cs typeface="Arial" panose="020B0604020202020204" pitchFamily="34" charset="0"/>
            </a:endParaRPr>
          </a:p>
        </p:txBody>
      </p:sp>
    </p:spTree>
  </p:cSld>
  <p:clrMapOvr>
    <a:overrideClrMapping bg1="dk1" tx1="lt1" bg2="dk2" tx2="lt2" accent1="accent1" accent2="accent2" accent3="accent3" accent4="accent4" accent5="accent5" accent6="accent6" hlink="hlink" folHlink="folHlink"/>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of the surface of a bay with glimpses of eelgrass beds showing">
            <a:extLst>
              <a:ext uri="{FF2B5EF4-FFF2-40B4-BE49-F238E27FC236}">
                <a16:creationId xmlns:a16="http://schemas.microsoft.com/office/drawing/2014/main" id="{A33F50F9-44F4-415B-9796-C8FCA21962C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 y="10"/>
            <a:ext cx="9143980" cy="6857990"/>
          </a:xfrm>
          <a:prstGeom prst="rect">
            <a:avLst/>
          </a:prstGeom>
        </p:spPr>
      </p:pic>
      <p:sp>
        <p:nvSpPr>
          <p:cNvPr id="136" name="Rectangle 135">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275" name="Rectangle 2">
            <a:extLst>
              <a:ext uri="{FF2B5EF4-FFF2-40B4-BE49-F238E27FC236}">
                <a16:creationId xmlns:a16="http://schemas.microsoft.com/office/drawing/2014/main" id="{636B3263-532F-471F-BE39-B1BBB29AA328}"/>
              </a:ext>
            </a:extLst>
          </p:cNvPr>
          <p:cNvSpPr>
            <a:spLocks noGrp="1" noChangeArrowheads="1"/>
          </p:cNvSpPr>
          <p:nvPr>
            <p:ph type="title"/>
          </p:nvPr>
        </p:nvSpPr>
        <p:spPr>
          <a:xfrm>
            <a:off x="392906" y="5317240"/>
            <a:ext cx="8408194" cy="744836"/>
          </a:xfrm>
        </p:spPr>
        <p:txBody>
          <a:bodyPr>
            <a:normAutofit/>
          </a:bodyPr>
          <a:lstStyle/>
          <a:p>
            <a:pPr eaLnBrk="1" hangingPunct="1"/>
            <a:r>
              <a:rPr lang="en-US" altLang="en-US" sz="4000" dirty="0">
                <a:solidFill>
                  <a:schemeClr val="tx1">
                    <a:lumMod val="85000"/>
                    <a:lumOff val="15000"/>
                  </a:schemeClr>
                </a:solidFill>
                <a:latin typeface="Bodoni MT" panose="02070603080606020203" pitchFamily="18" charset="0"/>
              </a:rPr>
              <a:t>Eelgrass Beds:  Sheltering Stabilizers</a:t>
            </a:r>
          </a:p>
        </p:txBody>
      </p:sp>
      <p:cxnSp>
        <p:nvCxnSpPr>
          <p:cNvPr id="138" name="Straight Connector 137">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9E238E05-2E28-A143-A2DC-2F4DB8063557}"/>
              </a:ext>
            </a:extLst>
          </p:cNvPr>
          <p:cNvSpPr txBox="1"/>
          <p:nvPr/>
        </p:nvSpPr>
        <p:spPr>
          <a:xfrm>
            <a:off x="7315200" y="6572152"/>
            <a:ext cx="1752600" cy="192360"/>
          </a:xfrm>
          <a:prstGeom prst="rect">
            <a:avLst/>
          </a:prstGeom>
          <a:noFill/>
        </p:spPr>
        <p:txBody>
          <a:bodyPr wrap="square" rtlCol="0" anchor="b">
            <a:spAutoFit/>
          </a:bodyPr>
          <a:lstStyle/>
          <a:p>
            <a:pPr algn="r"/>
            <a:r>
              <a:rPr lang="en-US" altLang="en-US" sz="650" dirty="0">
                <a:solidFill>
                  <a:schemeClr val="bg1"/>
                </a:solidFill>
                <a:cs typeface="Arial" panose="020B0604020202020204" pitchFamily="34" charset="0"/>
              </a:rPr>
              <a:t>Photo: courtesy of Tessa </a:t>
            </a:r>
            <a:r>
              <a:rPr lang="en-US" altLang="en-US" sz="650" dirty="0" err="1">
                <a:solidFill>
                  <a:schemeClr val="bg1"/>
                </a:solidFill>
                <a:cs typeface="Arial" panose="020B0604020202020204" pitchFamily="34" charset="0"/>
              </a:rPr>
              <a:t>Getchis</a:t>
            </a:r>
            <a:endParaRPr lang="en-US" altLang="en-US" sz="650" dirty="0">
              <a:solidFill>
                <a:schemeClr val="bg1"/>
              </a:solidFill>
              <a:cs typeface="Arial" panose="020B0604020202020204" pitchFamily="34"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a:extLst>
              <a:ext uri="{FF2B5EF4-FFF2-40B4-BE49-F238E27FC236}">
                <a16:creationId xmlns:a16="http://schemas.microsoft.com/office/drawing/2014/main" id="{634B8DA4-CD4F-4C11-813D-2DCA139DCBE5}"/>
              </a:ext>
            </a:extLst>
          </p:cNvPr>
          <p:cNvSpPr>
            <a:spLocks noGrp="1" noChangeArrowheads="1"/>
          </p:cNvSpPr>
          <p:nvPr>
            <p:ph type="title"/>
          </p:nvPr>
        </p:nvSpPr>
        <p:spPr>
          <a:xfrm>
            <a:off x="300790" y="365919"/>
            <a:ext cx="3737810" cy="6126162"/>
          </a:xfrm>
        </p:spPr>
        <p:txBody>
          <a:bodyPr/>
          <a:lstStyle/>
          <a:p>
            <a:pPr algn="l" eaLnBrk="1" hangingPunct="1">
              <a:spcAft>
                <a:spcPts val="1200"/>
              </a:spcAft>
            </a:pPr>
            <a:r>
              <a:rPr lang="en-US" altLang="en-US" sz="2800" dirty="0">
                <a:solidFill>
                  <a:schemeClr val="bg1">
                    <a:lumMod val="95000"/>
                  </a:schemeClr>
                </a:solidFill>
                <a:latin typeface="Bell MT" panose="02020503060305020303" pitchFamily="18" charset="0"/>
              </a:rPr>
              <a:t>Eelgrass grows in shallow waters where sunlight can reach deep enough to support the plant’s growth; the roots help stabilize soft bottom sediments from being eroded by tidal currents</a:t>
            </a:r>
            <a:br>
              <a:rPr lang="en-US" altLang="en-US" sz="2800" dirty="0">
                <a:solidFill>
                  <a:schemeClr val="bg1">
                    <a:lumMod val="95000"/>
                  </a:schemeClr>
                </a:solidFill>
                <a:latin typeface="Bell MT" panose="02020503060305020303" pitchFamily="18" charset="0"/>
              </a:rPr>
            </a:br>
            <a:br>
              <a:rPr lang="en-US" altLang="en-US" sz="2800" dirty="0">
                <a:solidFill>
                  <a:schemeClr val="bg1">
                    <a:lumMod val="95000"/>
                  </a:schemeClr>
                </a:solidFill>
                <a:latin typeface="Bell MT" panose="02020503060305020303" pitchFamily="18" charset="0"/>
              </a:rPr>
            </a:br>
            <a:r>
              <a:rPr lang="en-US" altLang="en-US" sz="2800" dirty="0">
                <a:solidFill>
                  <a:schemeClr val="bg1">
                    <a:lumMod val="95000"/>
                  </a:schemeClr>
                </a:solidFill>
                <a:latin typeface="Bell MT" panose="02020503060305020303" pitchFamily="18" charset="0"/>
              </a:rPr>
              <a:t>Many eelgrass beds in the Sound have disappeared due to disease, predation, or poor water quality</a:t>
            </a:r>
          </a:p>
        </p:txBody>
      </p:sp>
      <p:sp>
        <p:nvSpPr>
          <p:cNvPr id="55299" name="Rectangle 3">
            <a:extLst>
              <a:ext uri="{FF2B5EF4-FFF2-40B4-BE49-F238E27FC236}">
                <a16:creationId xmlns:a16="http://schemas.microsoft.com/office/drawing/2014/main" id="{D0420A69-444C-4D5B-82DB-B1196F0C194F}"/>
              </a:ext>
            </a:extLst>
          </p:cNvPr>
          <p:cNvSpPr>
            <a:spLocks noGrp="1" noChangeArrowheads="1"/>
          </p:cNvSpPr>
          <p:nvPr>
            <p:ph type="body" sz="half" idx="1"/>
          </p:nvPr>
        </p:nvSpPr>
        <p:spPr>
          <a:xfrm>
            <a:off x="457200" y="228600"/>
            <a:ext cx="3429000" cy="6400800"/>
          </a:xfrm>
        </p:spPr>
        <p:txBody>
          <a:bodyPr/>
          <a:lstStyle/>
          <a:p>
            <a:pPr eaLnBrk="1" hangingPunct="1">
              <a:buFontTx/>
              <a:buNone/>
            </a:pPr>
            <a:r>
              <a:rPr lang="en-US" altLang="en-US" sz="3200" dirty="0"/>
              <a:t> </a:t>
            </a:r>
          </a:p>
        </p:txBody>
      </p:sp>
      <p:pic>
        <p:nvPicPr>
          <p:cNvPr id="55300" name="Picture 4" descr="A picture of the roots of eelgrass which grows underwater">
            <a:extLst>
              <a:ext uri="{FF2B5EF4-FFF2-40B4-BE49-F238E27FC236}">
                <a16:creationId xmlns:a16="http://schemas.microsoft.com/office/drawing/2014/main" id="{C9AD2738-72ED-4370-A7F1-D3556327F1DB}"/>
              </a:ext>
            </a:extLst>
          </p:cNvPr>
          <p:cNvPicPr>
            <a:picLocks noGrp="1" noChangeAspect="1" noChangeArrowheads="1"/>
          </p:cNvPicPr>
          <p:nvPr>
            <p:ph sz="half" idx="2"/>
          </p:nvPr>
        </p:nvPicPr>
        <p:blipFill>
          <a:blip r:embed="rId3" cstate="screen">
            <a:extLst>
              <a:ext uri="{28A0092B-C50C-407E-A947-70E740481C1C}">
                <a14:useLocalDpi xmlns:a14="http://schemas.microsoft.com/office/drawing/2010/main"/>
              </a:ext>
            </a:extLst>
          </a:blip>
          <a:srcRect/>
          <a:stretch>
            <a:fillRect/>
          </a:stretch>
        </p:blipFill>
        <p:spPr>
          <a:xfrm>
            <a:off x="4191000" y="1447800"/>
            <a:ext cx="4495800" cy="3371851"/>
          </a:xfrm>
          <a:prstGeom prst="rect">
            <a:avLst/>
          </a:prstGeom>
          <a:ln w="6350">
            <a:solidFill>
              <a:schemeClr val="bg1"/>
            </a:solidFill>
          </a:ln>
          <a:effectLst>
            <a:outerShdw blurRad="292100" dist="139700" dir="2700000" algn="tl" rotWithShape="0">
              <a:srgbClr val="333333">
                <a:alpha val="65000"/>
              </a:srgbClr>
            </a:outerShdw>
          </a:effectLst>
        </p:spPr>
      </p:pic>
      <p:sp>
        <p:nvSpPr>
          <p:cNvPr id="5" name="TextBox 4">
            <a:extLst>
              <a:ext uri="{FF2B5EF4-FFF2-40B4-BE49-F238E27FC236}">
                <a16:creationId xmlns:a16="http://schemas.microsoft.com/office/drawing/2014/main" id="{0F5E4672-0433-794B-9AB2-2F0EE79E94EB}"/>
              </a:ext>
            </a:extLst>
          </p:cNvPr>
          <p:cNvSpPr txBox="1"/>
          <p:nvPr/>
        </p:nvSpPr>
        <p:spPr>
          <a:xfrm>
            <a:off x="5791200" y="4627291"/>
            <a:ext cx="2895600" cy="192360"/>
          </a:xfrm>
          <a:prstGeom prst="rect">
            <a:avLst/>
          </a:prstGeom>
          <a:noFill/>
        </p:spPr>
        <p:txBody>
          <a:bodyPr wrap="square" rtlCol="0" anchor="b">
            <a:spAutoFit/>
          </a:bodyPr>
          <a:lstStyle/>
          <a:p>
            <a:pPr algn="r"/>
            <a:r>
              <a:rPr lang="en-US" altLang="en-US" sz="650" dirty="0">
                <a:cs typeface="Arial" panose="020B0604020202020204" pitchFamily="34" charset="0"/>
              </a:rPr>
              <a:t>Photo: Eelgrass roots, </a:t>
            </a:r>
            <a:r>
              <a:rPr lang="en-US" altLang="en-US" sz="650" i="1" dirty="0">
                <a:cs typeface="Arial" panose="020B0604020202020204" pitchFamily="34" charset="0"/>
              </a:rPr>
              <a:t>Zostera marina</a:t>
            </a:r>
            <a:r>
              <a:rPr lang="en-US" altLang="en-US" sz="650" dirty="0">
                <a:cs typeface="Arial" panose="020B0604020202020204" pitchFamily="34" charset="0"/>
              </a:rPr>
              <a:t>; courtesy of Tessa </a:t>
            </a:r>
            <a:r>
              <a:rPr lang="en-US" altLang="en-US" sz="650" dirty="0" err="1">
                <a:cs typeface="Arial" panose="020B0604020202020204" pitchFamily="34" charset="0"/>
              </a:rPr>
              <a:t>Getchis</a:t>
            </a:r>
            <a:endParaRPr lang="en-US" altLang="en-US" sz="650" dirty="0">
              <a:cs typeface="Arial" panose="020B0604020202020204" pitchFamily="34"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Rectangle 135">
            <a:extLst>
              <a:ext uri="{FF2B5EF4-FFF2-40B4-BE49-F238E27FC236}">
                <a16:creationId xmlns:a16="http://schemas.microsoft.com/office/drawing/2014/main" id="{765F4110-C0FC-4D61-ACD2-A7C950EAE9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531267" y="3509963"/>
            <a:ext cx="5319162" cy="2967839"/>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322" name="Rectangle 5">
            <a:extLst>
              <a:ext uri="{FF2B5EF4-FFF2-40B4-BE49-F238E27FC236}">
                <a16:creationId xmlns:a16="http://schemas.microsoft.com/office/drawing/2014/main" id="{557F4003-CA54-49FB-AF55-C67BB6F0515B}"/>
              </a:ext>
            </a:extLst>
          </p:cNvPr>
          <p:cNvSpPr>
            <a:spLocks noGrp="1" noChangeArrowheads="1"/>
          </p:cNvSpPr>
          <p:nvPr>
            <p:ph type="title"/>
          </p:nvPr>
        </p:nvSpPr>
        <p:spPr>
          <a:xfrm>
            <a:off x="3787123" y="152400"/>
            <a:ext cx="5130890" cy="3170166"/>
          </a:xfrm>
        </p:spPr>
        <p:txBody>
          <a:bodyPr vert="horz" lIns="91440" tIns="45720" rIns="91440" bIns="45720" rtlCol="0" anchor="b">
            <a:noAutofit/>
          </a:bodyPr>
          <a:lstStyle/>
          <a:p>
            <a:pPr algn="l" eaLnBrk="1" hangingPunct="1">
              <a:lnSpc>
                <a:spcPct val="90000"/>
              </a:lnSpc>
              <a:spcAft>
                <a:spcPts val="1200"/>
              </a:spcAft>
            </a:pPr>
            <a:r>
              <a:rPr lang="en-US" altLang="en-US" sz="2800" kern="1200" dirty="0">
                <a:solidFill>
                  <a:schemeClr val="bg1">
                    <a:lumMod val="95000"/>
                  </a:schemeClr>
                </a:solidFill>
                <a:latin typeface="Bell MT" panose="02020503060305020303" pitchFamily="18" charset="0"/>
              </a:rPr>
              <a:t>Eelgrass beds provide young fish and bay scallops with shelter from predators</a:t>
            </a:r>
            <a:br>
              <a:rPr lang="en-US" altLang="en-US" sz="2800" kern="1200" dirty="0">
                <a:solidFill>
                  <a:schemeClr val="bg1">
                    <a:lumMod val="95000"/>
                  </a:schemeClr>
                </a:solidFill>
                <a:latin typeface="Bell MT" panose="02020503060305020303" pitchFamily="18" charset="0"/>
              </a:rPr>
            </a:br>
            <a:br>
              <a:rPr lang="en-US" altLang="en-US" sz="2800" kern="1200" dirty="0">
                <a:solidFill>
                  <a:schemeClr val="bg1">
                    <a:lumMod val="95000"/>
                  </a:schemeClr>
                </a:solidFill>
                <a:latin typeface="Bell MT" panose="02020503060305020303" pitchFamily="18" charset="0"/>
              </a:rPr>
            </a:br>
            <a:r>
              <a:rPr lang="en-US" altLang="en-US" sz="2800" kern="1200" dirty="0">
                <a:solidFill>
                  <a:schemeClr val="bg1">
                    <a:lumMod val="95000"/>
                  </a:schemeClr>
                </a:solidFill>
                <a:latin typeface="Bell MT" panose="02020503060305020303" pitchFamily="18" charset="0"/>
              </a:rPr>
              <a:t>Juvenile bay scallops attach to the eelgrass blades during their first few weeks, which may help them avoid predation from crabs </a:t>
            </a:r>
          </a:p>
        </p:txBody>
      </p:sp>
      <p:cxnSp>
        <p:nvCxnSpPr>
          <p:cNvPr id="138" name="Straight Connector 137">
            <a:extLst>
              <a:ext uri="{FF2B5EF4-FFF2-40B4-BE49-F238E27FC236}">
                <a16:creationId xmlns:a16="http://schemas.microsoft.com/office/drawing/2014/main" id="{CC94CBDB-A76C-499E-95AB-C0A049E315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53715" y="5443086"/>
            <a:ext cx="48006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56323" name="Picture 4" descr="A picture of tiny bay scallops attached to a blade of eelgrass">
            <a:extLst>
              <a:ext uri="{FF2B5EF4-FFF2-40B4-BE49-F238E27FC236}">
                <a16:creationId xmlns:a16="http://schemas.microsoft.com/office/drawing/2014/main" id="{2E9CE10C-A67B-4192-A3AA-7F940A4D3F79}"/>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b="-2"/>
          <a:stretch/>
        </p:blipFill>
        <p:spPr>
          <a:xfrm>
            <a:off x="238226" y="321733"/>
            <a:ext cx="3120339" cy="6214534"/>
          </a:xfrm>
          <a:prstGeom prst="rect">
            <a:avLst/>
          </a:prstGeom>
          <a:noFill/>
          <a:ln w="6350">
            <a:solidFill>
              <a:schemeClr val="bg1"/>
            </a:solidFill>
          </a:ln>
        </p:spPr>
      </p:pic>
      <p:pic>
        <p:nvPicPr>
          <p:cNvPr id="3" name="Picture 2" descr="A picture of the blue eyespots along the edge of a bay scallop">
            <a:extLst>
              <a:ext uri="{FF2B5EF4-FFF2-40B4-BE49-F238E27FC236}">
                <a16:creationId xmlns:a16="http://schemas.microsoft.com/office/drawing/2014/main" id="{576B50F6-D4BD-43DD-AB42-57AAE7E613A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505200" y="3524068"/>
            <a:ext cx="5412813" cy="3008188"/>
          </a:xfrm>
          <a:prstGeom prst="rect">
            <a:avLst/>
          </a:prstGeom>
          <a:ln w="6350">
            <a:solidFill>
              <a:schemeClr val="bg1"/>
            </a:solidFill>
          </a:ln>
        </p:spPr>
      </p:pic>
      <p:sp>
        <p:nvSpPr>
          <p:cNvPr id="8" name="TextBox 7">
            <a:extLst>
              <a:ext uri="{FF2B5EF4-FFF2-40B4-BE49-F238E27FC236}">
                <a16:creationId xmlns:a16="http://schemas.microsoft.com/office/drawing/2014/main" id="{BED581A4-7595-9B46-93CD-C94996850163}"/>
              </a:ext>
            </a:extLst>
          </p:cNvPr>
          <p:cNvSpPr txBox="1"/>
          <p:nvPr/>
        </p:nvSpPr>
        <p:spPr>
          <a:xfrm>
            <a:off x="288624" y="6051859"/>
            <a:ext cx="2835576" cy="392415"/>
          </a:xfrm>
          <a:prstGeom prst="rect">
            <a:avLst/>
          </a:prstGeom>
          <a:noFill/>
        </p:spPr>
        <p:txBody>
          <a:bodyPr wrap="square" rtlCol="0" anchor="b">
            <a:spAutoFit/>
          </a:bodyPr>
          <a:lstStyle/>
          <a:p>
            <a:r>
              <a:rPr lang="en-US" altLang="en-US" sz="650" dirty="0">
                <a:solidFill>
                  <a:schemeClr val="bg1"/>
                </a:solidFill>
                <a:cs typeface="Arial" panose="020B0604020202020204" pitchFamily="34" charset="0"/>
              </a:rPr>
              <a:t>Photos: (left) Juvenile bay scallops, </a:t>
            </a:r>
            <a:r>
              <a:rPr lang="en-US" altLang="en-US" sz="650" i="1" dirty="0" err="1">
                <a:solidFill>
                  <a:schemeClr val="bg1"/>
                </a:solidFill>
                <a:cs typeface="Arial" panose="020B0604020202020204" pitchFamily="34" charset="0"/>
              </a:rPr>
              <a:t>Aequipecten</a:t>
            </a:r>
            <a:r>
              <a:rPr lang="en-US" altLang="en-US" sz="650" i="1" dirty="0">
                <a:solidFill>
                  <a:schemeClr val="bg1"/>
                </a:solidFill>
                <a:cs typeface="Arial" panose="020B0604020202020204" pitchFamily="34" charset="0"/>
              </a:rPr>
              <a:t> </a:t>
            </a:r>
            <a:r>
              <a:rPr lang="en-US" altLang="en-US" sz="650" i="1" dirty="0" err="1">
                <a:solidFill>
                  <a:schemeClr val="bg1"/>
                </a:solidFill>
                <a:cs typeface="Arial" panose="020B0604020202020204" pitchFamily="34" charset="0"/>
              </a:rPr>
              <a:t>irradians</a:t>
            </a:r>
            <a:r>
              <a:rPr lang="en-US" altLang="en-US" sz="650" dirty="0">
                <a:solidFill>
                  <a:schemeClr val="bg1"/>
                </a:solidFill>
                <a:cs typeface="Arial" panose="020B0604020202020204" pitchFamily="34" charset="0"/>
              </a:rPr>
              <a:t>, on eelgrass blade, </a:t>
            </a:r>
            <a:r>
              <a:rPr lang="en-US" altLang="en-US" sz="650" i="1" dirty="0">
                <a:solidFill>
                  <a:schemeClr val="bg1"/>
                </a:solidFill>
                <a:cs typeface="Arial" panose="020B0604020202020204" pitchFamily="34" charset="0"/>
              </a:rPr>
              <a:t>Zostera marina</a:t>
            </a:r>
            <a:r>
              <a:rPr lang="en-US" altLang="en-US" sz="650" dirty="0">
                <a:solidFill>
                  <a:schemeClr val="bg1"/>
                </a:solidFill>
                <a:cs typeface="Arial" panose="020B0604020202020204" pitchFamily="34" charset="0"/>
              </a:rPr>
              <a:t>; courtesy of Peter Auster/Robert </a:t>
            </a:r>
            <a:r>
              <a:rPr lang="en-US" altLang="en-US" sz="650" dirty="0" err="1">
                <a:solidFill>
                  <a:schemeClr val="bg1"/>
                </a:solidFill>
                <a:cs typeface="Arial" panose="020B0604020202020204" pitchFamily="34" charset="0"/>
              </a:rPr>
              <a:t>DeGoursey</a:t>
            </a:r>
            <a:r>
              <a:rPr lang="en-US" altLang="en-US" sz="650" dirty="0">
                <a:solidFill>
                  <a:schemeClr val="bg1"/>
                </a:solidFill>
                <a:cs typeface="Arial" panose="020B0604020202020204" pitchFamily="34" charset="0"/>
              </a:rPr>
              <a:t>; (right) Bay scallop, </a:t>
            </a:r>
            <a:r>
              <a:rPr lang="en-US" altLang="en-US" sz="650" i="1" dirty="0" err="1">
                <a:solidFill>
                  <a:schemeClr val="bg1"/>
                </a:solidFill>
                <a:cs typeface="Arial" panose="020B0604020202020204" pitchFamily="34" charset="0"/>
              </a:rPr>
              <a:t>Aequipecten</a:t>
            </a:r>
            <a:r>
              <a:rPr lang="en-US" altLang="en-US" sz="650" i="1" dirty="0">
                <a:solidFill>
                  <a:schemeClr val="bg1"/>
                </a:solidFill>
                <a:cs typeface="Arial" panose="020B0604020202020204" pitchFamily="34" charset="0"/>
              </a:rPr>
              <a:t> </a:t>
            </a:r>
            <a:r>
              <a:rPr lang="en-US" altLang="en-US" sz="650" i="1" dirty="0" err="1">
                <a:solidFill>
                  <a:schemeClr val="bg1"/>
                </a:solidFill>
                <a:cs typeface="Arial" panose="020B0604020202020204" pitchFamily="34" charset="0"/>
              </a:rPr>
              <a:t>irradians</a:t>
            </a:r>
            <a:r>
              <a:rPr lang="en-US" altLang="en-US" sz="650" dirty="0">
                <a:solidFill>
                  <a:schemeClr val="bg1"/>
                </a:solidFill>
                <a:cs typeface="Arial" panose="020B0604020202020204" pitchFamily="34" charset="0"/>
              </a:rPr>
              <a:t>; courtesy of Robert </a:t>
            </a:r>
            <a:r>
              <a:rPr lang="en-US" altLang="en-US" sz="650" dirty="0" err="1">
                <a:solidFill>
                  <a:schemeClr val="bg1"/>
                </a:solidFill>
                <a:cs typeface="Arial" panose="020B0604020202020204" pitchFamily="34" charset="0"/>
              </a:rPr>
              <a:t>Bachand</a:t>
            </a:r>
            <a:endParaRPr lang="en-US" altLang="en-US" sz="650" dirty="0">
              <a:solidFill>
                <a:schemeClr val="bg1"/>
              </a:solidFill>
              <a:cs typeface="Arial" panose="020B0604020202020204" pitchFamily="34" charset="0"/>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B0792D4F-247E-46FE-85FC-881DEFA41D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72457"/>
            <a:ext cx="9141714" cy="2285543"/>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pic>
        <p:nvPicPr>
          <p:cNvPr id="6" name="Picture 5" descr="A picture containing a small grass shrimp">
            <a:extLst>
              <a:ext uri="{FF2B5EF4-FFF2-40B4-BE49-F238E27FC236}">
                <a16:creationId xmlns:a16="http://schemas.microsoft.com/office/drawing/2014/main" id="{B8E22E40-2B9C-44A0-899D-8DEB1B42DB8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5313" y="1062038"/>
            <a:ext cx="4697413" cy="2462213"/>
          </a:xfrm>
          <a:prstGeom prst="rect">
            <a:avLst/>
          </a:prstGeom>
          <a:ln w="6350">
            <a:solidFill>
              <a:schemeClr val="bg1"/>
            </a:solidFill>
          </a:ln>
        </p:spPr>
      </p:pic>
      <p:pic>
        <p:nvPicPr>
          <p:cNvPr id="4" name="Picture 3" descr="A picture containing a small grass shrimp">
            <a:extLst>
              <a:ext uri="{FF2B5EF4-FFF2-40B4-BE49-F238E27FC236}">
                <a16:creationId xmlns:a16="http://schemas.microsoft.com/office/drawing/2014/main" id="{42A0F737-7E2C-4325-BE9F-5F8A87D5831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365750" y="1062038"/>
            <a:ext cx="3175000" cy="2462213"/>
          </a:xfrm>
          <a:prstGeom prst="rect">
            <a:avLst/>
          </a:prstGeom>
          <a:ln w="6350">
            <a:solidFill>
              <a:schemeClr val="bg1"/>
            </a:solidFill>
          </a:ln>
        </p:spPr>
      </p:pic>
      <p:sp>
        <p:nvSpPr>
          <p:cNvPr id="57346" name="Rectangle 5">
            <a:extLst>
              <a:ext uri="{FF2B5EF4-FFF2-40B4-BE49-F238E27FC236}">
                <a16:creationId xmlns:a16="http://schemas.microsoft.com/office/drawing/2014/main" id="{1ACD04A1-58A0-45FE-812B-0349EF9D3AA6}"/>
              </a:ext>
            </a:extLst>
          </p:cNvPr>
          <p:cNvSpPr>
            <a:spLocks noGrp="1" noChangeArrowheads="1"/>
          </p:cNvSpPr>
          <p:nvPr>
            <p:ph type="title"/>
          </p:nvPr>
        </p:nvSpPr>
        <p:spPr>
          <a:xfrm>
            <a:off x="609600" y="3845241"/>
            <a:ext cx="7907775" cy="1950721"/>
          </a:xfrm>
        </p:spPr>
        <p:txBody>
          <a:bodyPr>
            <a:normAutofit/>
          </a:bodyPr>
          <a:lstStyle/>
          <a:p>
            <a:pPr algn="l" eaLnBrk="1" hangingPunct="1">
              <a:lnSpc>
                <a:spcPct val="90000"/>
              </a:lnSpc>
            </a:pPr>
            <a:r>
              <a:rPr lang="en-US" altLang="en-US" sz="2800" dirty="0">
                <a:solidFill>
                  <a:schemeClr val="bg1">
                    <a:lumMod val="95000"/>
                  </a:schemeClr>
                </a:solidFill>
                <a:latin typeface="Bell MT" panose="02020503060305020303" pitchFamily="18" charset="0"/>
              </a:rPr>
              <a:t>Translucent grass shrimp are common shallow-water inhabitants, finding shelter among aquatic vegetation such as eelgrass; they are preyed upon by many organisms</a:t>
            </a:r>
          </a:p>
        </p:txBody>
      </p:sp>
      <p:sp>
        <p:nvSpPr>
          <p:cNvPr id="7" name="TextBox 6">
            <a:extLst>
              <a:ext uri="{FF2B5EF4-FFF2-40B4-BE49-F238E27FC236}">
                <a16:creationId xmlns:a16="http://schemas.microsoft.com/office/drawing/2014/main" id="{1074EA56-8DFC-3144-8169-0F99E6B3E0DC}"/>
              </a:ext>
            </a:extLst>
          </p:cNvPr>
          <p:cNvSpPr txBox="1"/>
          <p:nvPr/>
        </p:nvSpPr>
        <p:spPr>
          <a:xfrm>
            <a:off x="2394078" y="3174944"/>
            <a:ext cx="2895600" cy="292388"/>
          </a:xfrm>
          <a:prstGeom prst="rect">
            <a:avLst/>
          </a:prstGeom>
          <a:noFill/>
        </p:spPr>
        <p:txBody>
          <a:bodyPr wrap="square" rtlCol="0" anchor="b">
            <a:spAutoFit/>
          </a:bodyPr>
          <a:lstStyle/>
          <a:p>
            <a:pPr algn="r"/>
            <a:r>
              <a:rPr lang="en-US" altLang="en-US" sz="650" dirty="0">
                <a:solidFill>
                  <a:schemeClr val="bg1"/>
                </a:solidFill>
                <a:cs typeface="Arial" panose="020B0604020202020204" pitchFamily="34" charset="0"/>
              </a:rPr>
              <a:t>Photos: (left) </a:t>
            </a:r>
            <a:r>
              <a:rPr lang="en-US" altLang="en-US" sz="650" dirty="0" err="1">
                <a:solidFill>
                  <a:schemeClr val="bg1"/>
                </a:solidFill>
                <a:cs typeface="Arial" panose="020B0604020202020204" pitchFamily="34" charset="0"/>
              </a:rPr>
              <a:t>Daggerblade</a:t>
            </a:r>
            <a:r>
              <a:rPr lang="en-US" altLang="en-US" sz="650" dirty="0">
                <a:solidFill>
                  <a:schemeClr val="bg1"/>
                </a:solidFill>
                <a:cs typeface="Arial" panose="020B0604020202020204" pitchFamily="34" charset="0"/>
              </a:rPr>
              <a:t> shrimp carrying eggs, </a:t>
            </a:r>
            <a:r>
              <a:rPr lang="en-US" altLang="en-US" sz="650" i="1" dirty="0" err="1">
                <a:solidFill>
                  <a:schemeClr val="bg1"/>
                </a:solidFill>
                <a:cs typeface="Arial" panose="020B0604020202020204" pitchFamily="34" charset="0"/>
              </a:rPr>
              <a:t>Palaemonetes</a:t>
            </a:r>
            <a:r>
              <a:rPr lang="en-US" altLang="en-US" sz="650" i="1" dirty="0">
                <a:solidFill>
                  <a:schemeClr val="bg1"/>
                </a:solidFill>
                <a:cs typeface="Arial" panose="020B0604020202020204" pitchFamily="34" charset="0"/>
              </a:rPr>
              <a:t> pugio</a:t>
            </a:r>
            <a:r>
              <a:rPr lang="en-US" altLang="en-US" sz="650" dirty="0">
                <a:solidFill>
                  <a:schemeClr val="bg1"/>
                </a:solidFill>
                <a:cs typeface="Arial" panose="020B0604020202020204" pitchFamily="34" charset="0"/>
              </a:rPr>
              <a:t>; (right) Grass shrimp, </a:t>
            </a:r>
            <a:r>
              <a:rPr lang="en-US" altLang="en-US" sz="650" i="1" dirty="0" err="1">
                <a:solidFill>
                  <a:schemeClr val="bg1"/>
                </a:solidFill>
                <a:cs typeface="Arial" panose="020B0604020202020204" pitchFamily="34" charset="0"/>
              </a:rPr>
              <a:t>Palaemonetes</a:t>
            </a:r>
            <a:r>
              <a:rPr lang="en-US" altLang="en-US" sz="650" i="1" dirty="0">
                <a:solidFill>
                  <a:schemeClr val="bg1"/>
                </a:solidFill>
                <a:cs typeface="Arial" panose="020B0604020202020204" pitchFamily="34" charset="0"/>
              </a:rPr>
              <a:t> vulgaris</a:t>
            </a:r>
            <a:r>
              <a:rPr lang="en-US" altLang="en-US" sz="650" dirty="0">
                <a:solidFill>
                  <a:schemeClr val="bg1"/>
                </a:solidFill>
                <a:cs typeface="Arial" panose="020B0604020202020204" pitchFamily="34" charset="0"/>
              </a:rPr>
              <a:t>, courtesy of Robert </a:t>
            </a:r>
            <a:r>
              <a:rPr lang="en-US" altLang="en-US" sz="650" dirty="0" err="1">
                <a:solidFill>
                  <a:schemeClr val="bg1"/>
                </a:solidFill>
                <a:cs typeface="Arial" panose="020B0604020202020204" pitchFamily="34" charset="0"/>
              </a:rPr>
              <a:t>Bachand</a:t>
            </a:r>
            <a:endParaRPr lang="en-US" altLang="en-US" sz="650" dirty="0">
              <a:solidFill>
                <a:schemeClr val="bg1"/>
              </a:solidFill>
              <a:cs typeface="Arial" panose="020B0604020202020204" pitchFamily="34"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5">
            <a:extLst>
              <a:ext uri="{FF2B5EF4-FFF2-40B4-BE49-F238E27FC236}">
                <a16:creationId xmlns:a16="http://schemas.microsoft.com/office/drawing/2014/main" id="{0715E800-5A75-4AEF-8C2D-8CF284C8F470}"/>
              </a:ext>
            </a:extLst>
          </p:cNvPr>
          <p:cNvSpPr>
            <a:spLocks noGrp="1" noChangeArrowheads="1"/>
          </p:cNvSpPr>
          <p:nvPr>
            <p:ph type="title"/>
          </p:nvPr>
        </p:nvSpPr>
        <p:spPr>
          <a:xfrm>
            <a:off x="480060" y="5576887"/>
            <a:ext cx="8183880" cy="640081"/>
          </a:xfrm>
        </p:spPr>
        <p:txBody>
          <a:bodyPr vert="horz" lIns="91440" tIns="45720" rIns="91440" bIns="45720" rtlCol="0" anchor="ctr">
            <a:noAutofit/>
          </a:bodyPr>
          <a:lstStyle/>
          <a:p>
            <a:pPr algn="l" eaLnBrk="1" hangingPunct="1">
              <a:lnSpc>
                <a:spcPct val="90000"/>
              </a:lnSpc>
            </a:pPr>
            <a:r>
              <a:rPr lang="en-US" altLang="en-US" sz="2800" kern="1200" dirty="0">
                <a:solidFill>
                  <a:schemeClr val="tx1">
                    <a:lumMod val="95000"/>
                  </a:schemeClr>
                </a:solidFill>
                <a:latin typeface="Bell MT" panose="02020503060305020303" pitchFamily="18" charset="0"/>
              </a:rPr>
              <a:t>Mute swans dine heavily on eelgrass and the green seaweed, sea lettuce; their long necks enable them to reach down and pull the eelgrass out by its roots, destroying the beds</a:t>
            </a:r>
          </a:p>
        </p:txBody>
      </p:sp>
      <p:pic>
        <p:nvPicPr>
          <p:cNvPr id="58371" name="Picture 8" descr="A picture of a mute swan swimming by a dock">
            <a:extLst>
              <a:ext uri="{FF2B5EF4-FFF2-40B4-BE49-F238E27FC236}">
                <a16:creationId xmlns:a16="http://schemas.microsoft.com/office/drawing/2014/main" id="{3896743A-0547-4F56-B5FD-2ABF046E5CCA}"/>
              </a:ext>
            </a:extLst>
          </p:cNvPr>
          <p:cNvPicPr>
            <a:picLocks noGrp="1" noChangeAspect="1" noChangeArrowheads="1"/>
          </p:cNvPicPr>
          <p:nvPr>
            <p:ph idx="1"/>
          </p:nvPr>
        </p:nvPicPr>
        <p:blipFill rotWithShape="1">
          <a:blip r:embed="rId3" cstate="screen">
            <a:extLst>
              <a:ext uri="{28A0092B-C50C-407E-A947-70E740481C1C}">
                <a14:useLocalDpi xmlns:a14="http://schemas.microsoft.com/office/drawing/2010/main"/>
              </a:ext>
            </a:extLst>
          </a:blip>
          <a:srcRect/>
          <a:stretch/>
        </p:blipFill>
        <p:spPr>
          <a:xfrm>
            <a:off x="609600" y="336325"/>
            <a:ext cx="8001000" cy="4728710"/>
          </a:xfrm>
          <a:prstGeom prst="rect">
            <a:avLst/>
          </a:prstGeom>
          <a:noFill/>
          <a:ln w="6350">
            <a:solidFill>
              <a:schemeClr val="tx1"/>
            </a:solidFill>
            <a:miter lim="800000"/>
          </a:ln>
        </p:spPr>
      </p:pic>
      <p:sp>
        <p:nvSpPr>
          <p:cNvPr id="4" name="TextBox 3">
            <a:extLst>
              <a:ext uri="{FF2B5EF4-FFF2-40B4-BE49-F238E27FC236}">
                <a16:creationId xmlns:a16="http://schemas.microsoft.com/office/drawing/2014/main" id="{A5F501F7-08C2-F545-BB67-4F1DE931CB5D}"/>
              </a:ext>
            </a:extLst>
          </p:cNvPr>
          <p:cNvSpPr txBox="1"/>
          <p:nvPr/>
        </p:nvSpPr>
        <p:spPr>
          <a:xfrm>
            <a:off x="5638800" y="427336"/>
            <a:ext cx="2895600" cy="192360"/>
          </a:xfrm>
          <a:prstGeom prst="rect">
            <a:avLst/>
          </a:prstGeom>
          <a:noFill/>
        </p:spPr>
        <p:txBody>
          <a:bodyPr wrap="square" rtlCol="0" anchor="b">
            <a:spAutoFit/>
          </a:bodyPr>
          <a:lstStyle/>
          <a:p>
            <a:pPr algn="r"/>
            <a:r>
              <a:rPr lang="en-US" altLang="en-US" sz="650" dirty="0">
                <a:cs typeface="Arial" panose="020B0604020202020204" pitchFamily="34" charset="0"/>
              </a:rPr>
              <a:t>Photo: Mute swan, </a:t>
            </a:r>
            <a:r>
              <a:rPr lang="en-US" altLang="en-US" sz="650" i="1" dirty="0">
                <a:cs typeface="Arial" panose="020B0604020202020204" pitchFamily="34" charset="0"/>
              </a:rPr>
              <a:t>Cygnus </a:t>
            </a:r>
            <a:r>
              <a:rPr lang="en-US" altLang="en-US" sz="650" i="1" dirty="0" err="1">
                <a:cs typeface="Arial" panose="020B0604020202020204" pitchFamily="34" charset="0"/>
              </a:rPr>
              <a:t>olor</a:t>
            </a:r>
            <a:r>
              <a:rPr lang="en-US" altLang="en-US" sz="650" dirty="0">
                <a:cs typeface="Arial" panose="020B0604020202020204" pitchFamily="34" charset="0"/>
              </a:rPr>
              <a:t>; courtesy of Tessa </a:t>
            </a:r>
            <a:r>
              <a:rPr lang="en-US" altLang="en-US" sz="650" dirty="0" err="1">
                <a:cs typeface="Arial" panose="020B0604020202020204" pitchFamily="34" charset="0"/>
              </a:rPr>
              <a:t>Getchis</a:t>
            </a:r>
            <a:endParaRPr lang="en-US" altLang="en-US" sz="650" dirty="0">
              <a:cs typeface="Arial" panose="020B0604020202020204" pitchFamily="34" charset="0"/>
            </a:endParaRPr>
          </a:p>
        </p:txBody>
      </p:sp>
    </p:spTree>
  </p:cSld>
  <p:clrMapOvr>
    <a:overrideClrMapping bg1="dk1" tx1="lt1" bg2="dk2" tx2="lt2" accent1="accent1" accent2="accent2" accent3="accent3" accent4="accent4" accent5="accent5" accent6="accent6" hlink="hlink" folHlink="folHlink"/>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a:extLst>
              <a:ext uri="{FF2B5EF4-FFF2-40B4-BE49-F238E27FC236}">
                <a16:creationId xmlns:a16="http://schemas.microsoft.com/office/drawing/2014/main" id="{13339EA9-9A3A-4FE2-8359-71AE47C13F5F}"/>
              </a:ext>
            </a:extLst>
          </p:cNvPr>
          <p:cNvSpPr>
            <a:spLocks noGrp="1" noChangeArrowheads="1"/>
          </p:cNvSpPr>
          <p:nvPr>
            <p:ph type="title"/>
          </p:nvPr>
        </p:nvSpPr>
        <p:spPr>
          <a:xfrm>
            <a:off x="609600" y="228600"/>
            <a:ext cx="8229600" cy="1600199"/>
          </a:xfrm>
        </p:spPr>
        <p:txBody>
          <a:bodyPr/>
          <a:lstStyle/>
          <a:p>
            <a:pPr algn="l" eaLnBrk="1" hangingPunct="1"/>
            <a:r>
              <a:rPr lang="en-US" altLang="en-US" sz="2800" dirty="0">
                <a:solidFill>
                  <a:schemeClr val="bg1">
                    <a:lumMod val="95000"/>
                  </a:schemeClr>
                </a:solidFill>
                <a:latin typeface="Bell MT" panose="02020503060305020303" pitchFamily="18" charset="0"/>
              </a:rPr>
              <a:t>Canada geese also feed on aquatic vegetation and seaweed; they often concentrate in large flocks, and their wastes can cause local water quality problems</a:t>
            </a:r>
          </a:p>
        </p:txBody>
      </p:sp>
      <p:pic>
        <p:nvPicPr>
          <p:cNvPr id="9" name="Picture 8" descr="A picture of a Canada goose preening its feathers">
            <a:extLst>
              <a:ext uri="{FF2B5EF4-FFF2-40B4-BE49-F238E27FC236}">
                <a16:creationId xmlns:a16="http://schemas.microsoft.com/office/drawing/2014/main" id="{013C8591-4A13-49A4-84B2-A4404206F2BF}"/>
              </a:ext>
              <a:ext uri="{C183D7F6-B498-43B3-948B-1728B52AA6E4}">
                <adec:decorative xmlns:adec="http://schemas.microsoft.com/office/drawing/2017/decorative" val="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47800" y="2057400"/>
            <a:ext cx="5943600" cy="4483608"/>
          </a:xfrm>
          <a:prstGeom prst="rect">
            <a:avLst/>
          </a:prstGeom>
          <a:solidFill>
            <a:schemeClr val="bg1"/>
          </a:solidFill>
          <a:ln w="6350">
            <a:solidFill>
              <a:schemeClr val="bg1"/>
            </a:solidFill>
          </a:ln>
        </p:spPr>
      </p:pic>
      <p:sp>
        <p:nvSpPr>
          <p:cNvPr id="4" name="TextBox 3">
            <a:extLst>
              <a:ext uri="{FF2B5EF4-FFF2-40B4-BE49-F238E27FC236}">
                <a16:creationId xmlns:a16="http://schemas.microsoft.com/office/drawing/2014/main" id="{58BC6968-A969-5443-841D-670FEBB69F29}"/>
              </a:ext>
            </a:extLst>
          </p:cNvPr>
          <p:cNvSpPr txBox="1"/>
          <p:nvPr/>
        </p:nvSpPr>
        <p:spPr>
          <a:xfrm>
            <a:off x="5401056" y="2057400"/>
            <a:ext cx="1981200" cy="292388"/>
          </a:xfrm>
          <a:prstGeom prst="rect">
            <a:avLst/>
          </a:prstGeom>
          <a:noFill/>
        </p:spPr>
        <p:txBody>
          <a:bodyPr wrap="square" rtlCol="0" anchor="b">
            <a:spAutoFit/>
          </a:bodyPr>
          <a:lstStyle/>
          <a:p>
            <a:pPr algn="r"/>
            <a:r>
              <a:rPr lang="en-US" altLang="en-US" sz="650" dirty="0">
                <a:solidFill>
                  <a:schemeClr val="bg1"/>
                </a:solidFill>
                <a:cs typeface="Arial" panose="020B0604020202020204" pitchFamily="34" charset="0"/>
              </a:rPr>
              <a:t>Photo: Canada goose, </a:t>
            </a:r>
            <a:r>
              <a:rPr lang="en-US" altLang="en-US" sz="650" i="1" dirty="0">
                <a:solidFill>
                  <a:schemeClr val="bg1"/>
                </a:solidFill>
                <a:cs typeface="Arial" panose="020B0604020202020204" pitchFamily="34" charset="0"/>
              </a:rPr>
              <a:t>Branta canadensis</a:t>
            </a:r>
            <a:r>
              <a:rPr lang="en-US" altLang="en-US" sz="650" dirty="0">
                <a:solidFill>
                  <a:schemeClr val="bg1"/>
                </a:solidFill>
                <a:cs typeface="Arial" panose="020B0604020202020204" pitchFamily="34" charset="0"/>
              </a:rPr>
              <a:t>; courtesy of Thomas Morris</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picture containing a sandy beach, waves and seagulls &#10;&#10;&#10;">
            <a:extLst>
              <a:ext uri="{FF2B5EF4-FFF2-40B4-BE49-F238E27FC236}">
                <a16:creationId xmlns:a16="http://schemas.microsoft.com/office/drawing/2014/main" id="{C4A21FC9-71EF-49F7-9BC3-51EDD08D9C06}"/>
              </a:ext>
            </a:extLst>
          </p:cNvPr>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b="-1"/>
          <a:stretch/>
        </p:blipFill>
        <p:spPr>
          <a:xfrm>
            <a:off x="20" y="10"/>
            <a:ext cx="9143980" cy="6857990"/>
          </a:xfrm>
          <a:prstGeom prst="rect">
            <a:avLst/>
          </a:prstGeom>
        </p:spPr>
      </p:pic>
      <p:sp>
        <p:nvSpPr>
          <p:cNvPr id="136" name="Rectangle 135">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699" name="Rectangle 2">
            <a:extLst>
              <a:ext uri="{FF2B5EF4-FFF2-40B4-BE49-F238E27FC236}">
                <a16:creationId xmlns:a16="http://schemas.microsoft.com/office/drawing/2014/main" id="{281FD6AC-AB83-40C7-A4E5-7ACD466EF4B4}"/>
              </a:ext>
            </a:extLst>
          </p:cNvPr>
          <p:cNvSpPr>
            <a:spLocks noGrp="1" noChangeArrowheads="1"/>
          </p:cNvSpPr>
          <p:nvPr>
            <p:ph type="title"/>
          </p:nvPr>
        </p:nvSpPr>
        <p:spPr>
          <a:xfrm>
            <a:off x="392906" y="5317240"/>
            <a:ext cx="8408194" cy="744836"/>
          </a:xfrm>
        </p:spPr>
        <p:txBody>
          <a:bodyPr vert="horz" lIns="91440" tIns="45720" rIns="91440" bIns="45720" rtlCol="0" anchor="ctr">
            <a:normAutofit/>
          </a:bodyPr>
          <a:lstStyle/>
          <a:p>
            <a:pPr eaLnBrk="1" hangingPunct="1">
              <a:lnSpc>
                <a:spcPct val="90000"/>
              </a:lnSpc>
            </a:pPr>
            <a:r>
              <a:rPr lang="en-US" altLang="en-US" kern="1200" dirty="0">
                <a:solidFill>
                  <a:schemeClr val="tx1">
                    <a:lumMod val="85000"/>
                    <a:lumOff val="15000"/>
                  </a:schemeClr>
                </a:solidFill>
              </a:rPr>
              <a:t>Sandy Beaches: Ever-Changing</a:t>
            </a:r>
          </a:p>
        </p:txBody>
      </p:sp>
      <p:cxnSp>
        <p:nvCxnSpPr>
          <p:cNvPr id="138" name="Straight Connector 137">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98FE1680-A4EF-904D-845A-9B96B877FEFA}"/>
              </a:ext>
            </a:extLst>
          </p:cNvPr>
          <p:cNvSpPr txBox="1"/>
          <p:nvPr/>
        </p:nvSpPr>
        <p:spPr>
          <a:xfrm>
            <a:off x="0" y="6605848"/>
            <a:ext cx="3886200" cy="192360"/>
          </a:xfrm>
          <a:prstGeom prst="rect">
            <a:avLst/>
          </a:prstGeom>
          <a:noFill/>
        </p:spPr>
        <p:txBody>
          <a:bodyPr wrap="square" rtlCol="0" anchor="b">
            <a:spAutoFit/>
          </a:bodyPr>
          <a:lstStyle/>
          <a:p>
            <a:r>
              <a:rPr lang="en-US" altLang="en-US" sz="650" dirty="0">
                <a:solidFill>
                  <a:schemeClr val="bg1"/>
                </a:solidFill>
                <a:cs typeface="Arial" panose="020B0604020202020204" pitchFamily="34" charset="0"/>
              </a:rPr>
              <a:t>Photo: Sandy beach at </a:t>
            </a:r>
            <a:r>
              <a:rPr lang="en-US" altLang="en-US" sz="650" dirty="0" err="1">
                <a:solidFill>
                  <a:schemeClr val="bg1"/>
                </a:solidFill>
                <a:cs typeface="Arial" panose="020B0604020202020204" pitchFamily="34" charset="0"/>
              </a:rPr>
              <a:t>Hammonassett</a:t>
            </a:r>
            <a:r>
              <a:rPr lang="en-US" altLang="en-US" sz="650" dirty="0">
                <a:solidFill>
                  <a:schemeClr val="bg1"/>
                </a:solidFill>
                <a:cs typeface="Arial" panose="020B0604020202020204" pitchFamily="34" charset="0"/>
              </a:rPr>
              <a:t> State Park, Madison, CT: courtesy of Judy Benson</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4394596E-8B91-4EFB-A903-5B4BDDD20F78}"/>
              </a:ext>
            </a:extLst>
          </p:cNvPr>
          <p:cNvSpPr>
            <a:spLocks noGrp="1" noChangeArrowheads="1"/>
          </p:cNvSpPr>
          <p:nvPr>
            <p:ph type="title"/>
          </p:nvPr>
        </p:nvSpPr>
        <p:spPr>
          <a:xfrm>
            <a:off x="480060" y="5576887"/>
            <a:ext cx="8183880" cy="640081"/>
          </a:xfrm>
        </p:spPr>
        <p:txBody>
          <a:bodyPr vert="horz" lIns="91440" tIns="45720" rIns="91440" bIns="45720" rtlCol="0" anchor="ctr">
            <a:noAutofit/>
          </a:bodyPr>
          <a:lstStyle/>
          <a:p>
            <a:pPr algn="l" eaLnBrk="1" hangingPunct="1">
              <a:lnSpc>
                <a:spcPct val="90000"/>
              </a:lnSpc>
            </a:pPr>
            <a:r>
              <a:rPr lang="en-US" altLang="en-US" sz="2800" kern="1200" dirty="0">
                <a:solidFill>
                  <a:schemeClr val="tx1">
                    <a:lumMod val="95000"/>
                  </a:schemeClr>
                </a:solidFill>
                <a:latin typeface="Bell MT" panose="02020503060305020303" pitchFamily="18" charset="0"/>
              </a:rPr>
              <a:t>Sandy beaches are high-energy habitats that  constantly change throughout the year, reflecting the effects of tides, winds, storms, and currents</a:t>
            </a:r>
          </a:p>
        </p:txBody>
      </p:sp>
      <p:pic>
        <p:nvPicPr>
          <p:cNvPr id="3" name="Picture 2" descr="A picture of a curving sandy beach at low tide with a patch of garnet red sand ">
            <a:extLst>
              <a:ext uri="{FF2B5EF4-FFF2-40B4-BE49-F238E27FC236}">
                <a16:creationId xmlns:a16="http://schemas.microsoft.com/office/drawing/2014/main" id="{2E511485-5F46-4737-962E-8CACB5597F7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2388" y="228600"/>
            <a:ext cx="8183880" cy="4836795"/>
          </a:xfrm>
          <a:prstGeom prst="rect">
            <a:avLst/>
          </a:prstGeom>
          <a:ln w="6350">
            <a:solidFill>
              <a:schemeClr val="tx1"/>
            </a:solidFill>
            <a:miter lim="800000"/>
          </a:ln>
        </p:spPr>
      </p:pic>
      <p:sp>
        <p:nvSpPr>
          <p:cNvPr id="4" name="TextBox 3">
            <a:extLst>
              <a:ext uri="{FF2B5EF4-FFF2-40B4-BE49-F238E27FC236}">
                <a16:creationId xmlns:a16="http://schemas.microsoft.com/office/drawing/2014/main" id="{A06F3A9A-05D5-764A-92E8-0117F535EF2E}"/>
              </a:ext>
            </a:extLst>
          </p:cNvPr>
          <p:cNvSpPr txBox="1"/>
          <p:nvPr/>
        </p:nvSpPr>
        <p:spPr>
          <a:xfrm>
            <a:off x="4740068" y="4836840"/>
            <a:ext cx="3886200" cy="192360"/>
          </a:xfrm>
          <a:prstGeom prst="rect">
            <a:avLst/>
          </a:prstGeom>
          <a:noFill/>
        </p:spPr>
        <p:txBody>
          <a:bodyPr wrap="square" rtlCol="0" anchor="b">
            <a:spAutoFit/>
          </a:bodyPr>
          <a:lstStyle/>
          <a:p>
            <a:pPr algn="r"/>
            <a:r>
              <a:rPr lang="en-US" altLang="en-US" sz="650" dirty="0">
                <a:cs typeface="Arial" panose="020B0604020202020204" pitchFamily="34" charset="0"/>
              </a:rPr>
              <a:t>Photo: Sandy beach, Fenwick, CT; courtesy of Nancy </a:t>
            </a:r>
            <a:r>
              <a:rPr lang="en-US" altLang="en-US" sz="650" dirty="0" err="1">
                <a:cs typeface="Arial" panose="020B0604020202020204" pitchFamily="34" charset="0"/>
              </a:rPr>
              <a:t>Balcom</a:t>
            </a:r>
            <a:endParaRPr lang="en-US" altLang="en-US" sz="650" dirty="0">
              <a:cs typeface="Arial" panose="020B0604020202020204" pitchFamily="34" charset="0"/>
            </a:endParaRPr>
          </a:p>
        </p:txBody>
      </p:sp>
    </p:spTree>
  </p:cSld>
  <p:clrMapOvr>
    <a:overrideClrMapping bg1="dk1" tx1="lt1" bg2="dk2" tx2="lt2" accent1="accent1" accent2="accent2" accent3="accent3" accent4="accent4" accent5="accent5" accent6="accent6" hlink="hlink" folHlink="folHlink"/>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18">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97661" y="280374"/>
            <a:ext cx="8579095"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F7CC36B-C867-47C6-B6B3-3429944796EB}"/>
              </a:ext>
            </a:extLst>
          </p:cNvPr>
          <p:cNvSpPr>
            <a:spLocks noGrp="1"/>
          </p:cNvSpPr>
          <p:nvPr>
            <p:ph type="title"/>
          </p:nvPr>
        </p:nvSpPr>
        <p:spPr>
          <a:xfrm>
            <a:off x="323346" y="400398"/>
            <a:ext cx="8354890" cy="930447"/>
          </a:xfrm>
        </p:spPr>
        <p:txBody>
          <a:bodyPr vert="horz" lIns="91440" tIns="45720" rIns="91440" bIns="45720" rtlCol="0" anchor="b">
            <a:normAutofit/>
          </a:bodyPr>
          <a:lstStyle/>
          <a:p>
            <a:pPr algn="l" eaLnBrk="1" hangingPunct="1">
              <a:lnSpc>
                <a:spcPct val="90000"/>
              </a:lnSpc>
            </a:pPr>
            <a:r>
              <a:rPr lang="en-US" sz="2900" kern="1200" dirty="0">
                <a:solidFill>
                  <a:schemeClr val="bg1">
                    <a:lumMod val="95000"/>
                  </a:schemeClr>
                </a:solidFill>
                <a:latin typeface="+mj-lt"/>
              </a:rPr>
              <a:t>Red sand comprised of garnet (left) and slipper shells (right) deposited on sandy beaches by wind and waves</a:t>
            </a:r>
          </a:p>
        </p:txBody>
      </p:sp>
      <p:cxnSp>
        <p:nvCxnSpPr>
          <p:cNvPr id="25" name="Straight Connector 20">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672558" y="1522292"/>
            <a:ext cx="58293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4" name="Picture 3" descr="A picture containing piles of empty slipper shells and dried plant debris">
            <a:extLst>
              <a:ext uri="{FF2B5EF4-FFF2-40B4-BE49-F238E27FC236}">
                <a16:creationId xmlns:a16="http://schemas.microsoft.com/office/drawing/2014/main" id="{0EBB6EA1-541D-4E9C-B804-7B0478E37A4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2"/>
          <a:stretch/>
        </p:blipFill>
        <p:spPr>
          <a:xfrm>
            <a:off x="4825783" y="2412641"/>
            <a:ext cx="4050973" cy="3997637"/>
          </a:xfrm>
          <a:prstGeom prst="rect">
            <a:avLst/>
          </a:prstGeom>
          <a:ln w="6350">
            <a:solidFill>
              <a:schemeClr val="bg1"/>
            </a:solidFill>
          </a:ln>
        </p:spPr>
      </p:pic>
      <p:cxnSp>
        <p:nvCxnSpPr>
          <p:cNvPr id="23" name="Straight Connector 22">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8720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6" name="Picture 5" descr="A picture containing red garnet sand and rounded cobble stones">
            <a:extLst>
              <a:ext uri="{FF2B5EF4-FFF2-40B4-BE49-F238E27FC236}">
                <a16:creationId xmlns:a16="http://schemas.microsoft.com/office/drawing/2014/main" id="{844FB76E-5DDE-473C-B000-B4159092B94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4"/>
          <a:stretch/>
        </p:blipFill>
        <p:spPr>
          <a:xfrm>
            <a:off x="304800" y="2412640"/>
            <a:ext cx="4051631" cy="3997637"/>
          </a:xfrm>
          <a:prstGeom prst="rect">
            <a:avLst/>
          </a:prstGeom>
          <a:ln w="6350">
            <a:solidFill>
              <a:schemeClr val="bg1"/>
            </a:solidFill>
          </a:ln>
        </p:spPr>
      </p:pic>
      <p:sp>
        <p:nvSpPr>
          <p:cNvPr id="8" name="TextBox 7">
            <a:extLst>
              <a:ext uri="{FF2B5EF4-FFF2-40B4-BE49-F238E27FC236}">
                <a16:creationId xmlns:a16="http://schemas.microsoft.com/office/drawing/2014/main" id="{893CF5FB-467A-2242-8245-961411240D21}"/>
              </a:ext>
            </a:extLst>
          </p:cNvPr>
          <p:cNvSpPr txBox="1"/>
          <p:nvPr/>
        </p:nvSpPr>
        <p:spPr>
          <a:xfrm>
            <a:off x="323346" y="6208440"/>
            <a:ext cx="3639054" cy="192360"/>
          </a:xfrm>
          <a:prstGeom prst="rect">
            <a:avLst/>
          </a:prstGeom>
          <a:noFill/>
        </p:spPr>
        <p:txBody>
          <a:bodyPr wrap="square" rtlCol="0" anchor="b">
            <a:spAutoFit/>
          </a:bodyPr>
          <a:lstStyle/>
          <a:p>
            <a:r>
              <a:rPr lang="en-US" altLang="en-US" sz="650" dirty="0">
                <a:solidFill>
                  <a:schemeClr val="bg1"/>
                </a:solidFill>
                <a:cs typeface="Arial" panose="020B0604020202020204" pitchFamily="34" charset="0"/>
              </a:rPr>
              <a:t>Photos: red sand and slipper shells on sandy beaches; courtesy of Nancy </a:t>
            </a:r>
            <a:r>
              <a:rPr lang="en-US" altLang="en-US" sz="650" dirty="0" err="1">
                <a:solidFill>
                  <a:schemeClr val="bg1"/>
                </a:solidFill>
                <a:cs typeface="Arial" panose="020B0604020202020204" pitchFamily="34" charset="0"/>
              </a:rPr>
              <a:t>Balcom</a:t>
            </a:r>
            <a:endParaRPr lang="en-US" altLang="en-US" sz="650" dirty="0">
              <a:solidFill>
                <a:schemeClr val="bg1"/>
              </a:solidFill>
              <a:cs typeface="Arial" panose="020B0604020202020204" pitchFamily="34" charset="0"/>
            </a:endParaRPr>
          </a:p>
        </p:txBody>
      </p:sp>
    </p:spTree>
    <p:extLst>
      <p:ext uri="{BB962C8B-B14F-4D97-AF65-F5344CB8AC3E}">
        <p14:creationId xmlns:p14="http://schemas.microsoft.com/office/powerpoint/2010/main" val="6312095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11" descr="An aerial view of the coastal town, Fairfield CT with rows of houses along the coastline.">
            <a:extLst>
              <a:ext uri="{FF2B5EF4-FFF2-40B4-BE49-F238E27FC236}">
                <a16:creationId xmlns:a16="http://schemas.microsoft.com/office/drawing/2014/main" id="{77897B84-8C22-45CE-A2C3-749C0B16DA75}"/>
              </a:ext>
            </a:extLst>
          </p:cNvPr>
          <p:cNvPicPr>
            <a:picLocks noGrp="1" noChangeAspect="1" noChangeArrowheads="1"/>
          </p:cNvPicPr>
          <p:nvPr>
            <p:ph idx="1"/>
          </p:nvPr>
        </p:nvPicPr>
        <p:blipFill rotWithShape="1">
          <a:blip r:embed="rId3" cstate="screen">
            <a:extLst>
              <a:ext uri="{28A0092B-C50C-407E-A947-70E740481C1C}">
                <a14:useLocalDpi xmlns:a14="http://schemas.microsoft.com/office/drawing/2010/main"/>
              </a:ext>
            </a:extLst>
          </a:blip>
          <a:srcRect r="-1" b="-1"/>
          <a:stretch/>
        </p:blipFill>
        <p:spPr>
          <a:xfrm>
            <a:off x="20" y="0"/>
            <a:ext cx="9143980" cy="6857990"/>
          </a:xfrm>
          <a:prstGeom prst="rect">
            <a:avLst/>
          </a:prstGeom>
          <a:noFill/>
        </p:spPr>
      </p:pic>
      <p:sp>
        <p:nvSpPr>
          <p:cNvPr id="6149" name="Rectangle 191">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47" name="Rectangle 2">
            <a:extLst>
              <a:ext uri="{FF2B5EF4-FFF2-40B4-BE49-F238E27FC236}">
                <a16:creationId xmlns:a16="http://schemas.microsoft.com/office/drawing/2014/main" id="{1C36EEF0-DBDE-4EE0-9B24-26E615F6830F}"/>
              </a:ext>
            </a:extLst>
          </p:cNvPr>
          <p:cNvSpPr>
            <a:spLocks noGrp="1" noChangeArrowheads="1"/>
          </p:cNvSpPr>
          <p:nvPr>
            <p:ph type="title"/>
          </p:nvPr>
        </p:nvSpPr>
        <p:spPr>
          <a:xfrm>
            <a:off x="392906" y="5317240"/>
            <a:ext cx="8408194" cy="744836"/>
          </a:xfrm>
        </p:spPr>
        <p:txBody>
          <a:bodyPr vert="horz" lIns="91440" tIns="45720" rIns="91440" bIns="45720" rtlCol="0" anchor="ctr">
            <a:normAutofit/>
          </a:bodyPr>
          <a:lstStyle/>
          <a:p>
            <a:pPr eaLnBrk="1" hangingPunct="1">
              <a:lnSpc>
                <a:spcPct val="90000"/>
              </a:lnSpc>
            </a:pPr>
            <a:r>
              <a:rPr lang="en-US" altLang="en-US" sz="4000" kern="1200" dirty="0">
                <a:solidFill>
                  <a:schemeClr val="tx1">
                    <a:lumMod val="85000"/>
                    <a:lumOff val="15000"/>
                  </a:schemeClr>
                </a:solidFill>
                <a:latin typeface="Bodoni MT" panose="02070603080606020203" pitchFamily="18" charset="0"/>
              </a:rPr>
              <a:t>Habitat: It’s Where You Live</a:t>
            </a:r>
          </a:p>
        </p:txBody>
      </p:sp>
      <p:cxnSp>
        <p:nvCxnSpPr>
          <p:cNvPr id="6150" name="Straight Connector 192">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6151" name="Straight Connector 19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A40F5AAE-4ED9-114D-BA10-45A1627EBE2F}"/>
              </a:ext>
            </a:extLst>
          </p:cNvPr>
          <p:cNvSpPr txBox="1"/>
          <p:nvPr/>
        </p:nvSpPr>
        <p:spPr>
          <a:xfrm>
            <a:off x="6858000" y="6477000"/>
            <a:ext cx="2249904" cy="292388"/>
          </a:xfrm>
          <a:prstGeom prst="rect">
            <a:avLst/>
          </a:prstGeom>
          <a:noFill/>
        </p:spPr>
        <p:txBody>
          <a:bodyPr wrap="square" rtlCol="0" anchor="b">
            <a:spAutoFit/>
          </a:bodyPr>
          <a:lstStyle/>
          <a:p>
            <a:pPr algn="r"/>
            <a:r>
              <a:rPr lang="en-US" altLang="en-US" sz="650" dirty="0">
                <a:solidFill>
                  <a:schemeClr val="bg1"/>
                </a:solidFill>
                <a:cs typeface="Arial" panose="020B0604020202020204" pitchFamily="34" charset="0"/>
              </a:rPr>
              <a:t>Photo: Fairfield, Connecticut; 2003 Connecticut </a:t>
            </a:r>
            <a:br>
              <a:rPr lang="en-US" altLang="en-US" sz="650" dirty="0">
                <a:solidFill>
                  <a:schemeClr val="bg1"/>
                </a:solidFill>
                <a:cs typeface="Arial" panose="020B0604020202020204" pitchFamily="34" charset="0"/>
              </a:rPr>
            </a:br>
            <a:r>
              <a:rPr lang="en-US" altLang="en-US" sz="650" dirty="0">
                <a:solidFill>
                  <a:schemeClr val="bg1"/>
                </a:solidFill>
                <a:cs typeface="Arial" panose="020B0604020202020204" pitchFamily="34" charset="0"/>
              </a:rPr>
              <a:t>Coastal Oblique Photos; </a:t>
            </a:r>
            <a:r>
              <a:rPr lang="en-US" altLang="en-US" sz="650" dirty="0" err="1">
                <a:solidFill>
                  <a:schemeClr val="bg1"/>
                </a:solidFill>
                <a:cs typeface="Arial" panose="020B0604020202020204" pitchFamily="34" charset="0"/>
              </a:rPr>
              <a:t>www.lisrc.uconn.edu</a:t>
            </a:r>
            <a:endParaRPr lang="en-US" altLang="en-US" sz="650" dirty="0">
              <a:solidFill>
                <a:schemeClr val="bg1"/>
              </a:solidFill>
              <a:cs typeface="Arial" panose="020B0604020202020204" pitchFamily="34" charset="0"/>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38" name="Rectangle 137">
            <a:extLst>
              <a:ext uri="{FF2B5EF4-FFF2-40B4-BE49-F238E27FC236}">
                <a16:creationId xmlns:a16="http://schemas.microsoft.com/office/drawing/2014/main" id="{DCC231C8-C761-4B31-9B1C-C6D19248C6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746" name="Rectangle 2">
            <a:extLst>
              <a:ext uri="{FF2B5EF4-FFF2-40B4-BE49-F238E27FC236}">
                <a16:creationId xmlns:a16="http://schemas.microsoft.com/office/drawing/2014/main" id="{A2DDA7A0-1B92-4A10-9648-A0E7659B0047}"/>
              </a:ext>
            </a:extLst>
          </p:cNvPr>
          <p:cNvSpPr>
            <a:spLocks noGrp="1" noChangeArrowheads="1"/>
          </p:cNvSpPr>
          <p:nvPr>
            <p:ph type="title"/>
          </p:nvPr>
        </p:nvSpPr>
        <p:spPr>
          <a:xfrm>
            <a:off x="426214" y="3712422"/>
            <a:ext cx="4632905" cy="2672652"/>
          </a:xfrm>
        </p:spPr>
        <p:txBody>
          <a:bodyPr vert="horz" lIns="91440" tIns="45720" rIns="91440" bIns="45720" rtlCol="0" anchor="ctr">
            <a:noAutofit/>
          </a:bodyPr>
          <a:lstStyle/>
          <a:p>
            <a:pPr algn="l" eaLnBrk="1" hangingPunct="1">
              <a:lnSpc>
                <a:spcPct val="90000"/>
              </a:lnSpc>
            </a:pPr>
            <a:r>
              <a:rPr lang="en-US" altLang="en-US" sz="2800" kern="1200" dirty="0">
                <a:solidFill>
                  <a:schemeClr val="bg1">
                    <a:lumMod val="95000"/>
                  </a:schemeClr>
                </a:solidFill>
                <a:latin typeface="Bell MT" panose="02020503060305020303" pitchFamily="18" charset="0"/>
              </a:rPr>
              <a:t>Beach sands may appear devoid of life, but many tiny animals live beneath and between grains of sand, or in the wrack line, the line of decaying seaweed and eelgrass that washes up along the high tide mark</a:t>
            </a:r>
          </a:p>
        </p:txBody>
      </p:sp>
      <p:pic>
        <p:nvPicPr>
          <p:cNvPr id="31749" name="Picture 7" descr="A picture of dried and decaying seaweed  material on the beach, this is called a wrack line">
            <a:extLst>
              <a:ext uri="{FF2B5EF4-FFF2-40B4-BE49-F238E27FC236}">
                <a16:creationId xmlns:a16="http://schemas.microsoft.com/office/drawing/2014/main" id="{E86F87E3-6040-4F0F-922C-7313320A2C5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16200000">
            <a:off x="1210851" y="-133866"/>
            <a:ext cx="2879529" cy="3840480"/>
          </a:xfrm>
          <a:prstGeom prst="rect">
            <a:avLst/>
          </a:prstGeom>
          <a:ln w="6350">
            <a:solidFill>
              <a:schemeClr val="bg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2" name="Picture 11" descr="A picture containing a line of shells and stones along a sandy beach, forming what is called a wrack line">
            <a:extLst>
              <a:ext uri="{FF2B5EF4-FFF2-40B4-BE49-F238E27FC236}">
                <a16:creationId xmlns:a16="http://schemas.microsoft.com/office/drawing/2014/main" id="{47AFF1C9-B3A0-4087-8A35-79F47678472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348720" y="350034"/>
            <a:ext cx="3503392" cy="6035040"/>
          </a:xfrm>
          <a:prstGeom prst="rect">
            <a:avLst/>
          </a:prstGeom>
          <a:ln w="6350">
            <a:solidFill>
              <a:schemeClr val="bg1"/>
            </a:solid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3D8125DE-AC51-9146-ACFA-1E99D02FD10C}"/>
              </a:ext>
            </a:extLst>
          </p:cNvPr>
          <p:cNvSpPr txBox="1"/>
          <p:nvPr/>
        </p:nvSpPr>
        <p:spPr>
          <a:xfrm>
            <a:off x="5357864" y="6086590"/>
            <a:ext cx="1204480" cy="292388"/>
          </a:xfrm>
          <a:prstGeom prst="rect">
            <a:avLst/>
          </a:prstGeom>
          <a:noFill/>
        </p:spPr>
        <p:txBody>
          <a:bodyPr wrap="square" rtlCol="0" anchor="b">
            <a:spAutoFit/>
          </a:bodyPr>
          <a:lstStyle/>
          <a:p>
            <a:r>
              <a:rPr lang="en-US" altLang="en-US" sz="650" dirty="0">
                <a:solidFill>
                  <a:schemeClr val="bg1"/>
                </a:solidFill>
                <a:cs typeface="Arial" panose="020B0604020202020204" pitchFamily="34" charset="0"/>
              </a:rPr>
              <a:t>Photo: Wrack lines; courtesy of Nancy </a:t>
            </a:r>
            <a:r>
              <a:rPr lang="en-US" altLang="en-US" sz="650" dirty="0" err="1">
                <a:solidFill>
                  <a:schemeClr val="bg1"/>
                </a:solidFill>
                <a:cs typeface="Arial" panose="020B0604020202020204" pitchFamily="34" charset="0"/>
              </a:rPr>
              <a:t>Balcom</a:t>
            </a:r>
            <a:endParaRPr lang="en-US" altLang="en-US" sz="650" dirty="0">
              <a:solidFill>
                <a:schemeClr val="bg1"/>
              </a:solidFill>
              <a:cs typeface="Arial" panose="020B0604020202020204" pitchFamily="34" charset="0"/>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A254D376-7060-4491-9779-FC35E62F3F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770" name="Rectangle 2">
            <a:extLst>
              <a:ext uri="{FF2B5EF4-FFF2-40B4-BE49-F238E27FC236}">
                <a16:creationId xmlns:a16="http://schemas.microsoft.com/office/drawing/2014/main" id="{072C7C7F-EEBB-4583-9E9F-F04A92F182B8}"/>
              </a:ext>
            </a:extLst>
          </p:cNvPr>
          <p:cNvSpPr>
            <a:spLocks noGrp="1" noChangeArrowheads="1"/>
          </p:cNvSpPr>
          <p:nvPr>
            <p:ph type="title"/>
          </p:nvPr>
        </p:nvSpPr>
        <p:spPr>
          <a:xfrm>
            <a:off x="228600" y="5186422"/>
            <a:ext cx="8686800" cy="1366777"/>
          </a:xfrm>
        </p:spPr>
        <p:txBody>
          <a:bodyPr vert="horz" lIns="91440" tIns="45720" rIns="91440" bIns="45720" rtlCol="0" anchor="ctr">
            <a:noAutofit/>
          </a:bodyPr>
          <a:lstStyle/>
          <a:p>
            <a:pPr algn="l" eaLnBrk="1" hangingPunct="1">
              <a:lnSpc>
                <a:spcPct val="90000"/>
              </a:lnSpc>
            </a:pPr>
            <a:r>
              <a:rPr lang="en-US" altLang="en-US" sz="2800" kern="1200" dirty="0">
                <a:solidFill>
                  <a:schemeClr val="bg1">
                    <a:lumMod val="95000"/>
                  </a:schemeClr>
                </a:solidFill>
                <a:latin typeface="Bell MT" panose="02020503060305020303" pitchFamily="18" charset="0"/>
              </a:rPr>
              <a:t>Dune grass and plants help keep the sand in place; while the plants can withstand the harsh environment of a sandy beach, their root systems are fragile and easily damaged if walked on by humans</a:t>
            </a:r>
          </a:p>
        </p:txBody>
      </p:sp>
      <p:pic>
        <p:nvPicPr>
          <p:cNvPr id="7" name="Picture 6" descr="A picture containing a sandy dune covered with different dune plants that help to anchor the sand in place">
            <a:extLst>
              <a:ext uri="{FF2B5EF4-FFF2-40B4-BE49-F238E27FC236}">
                <a16:creationId xmlns:a16="http://schemas.microsoft.com/office/drawing/2014/main" id="{E4C6D6C8-B8D3-4A42-94DA-99C642DB879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 y="10"/>
            <a:ext cx="9143980" cy="5014697"/>
          </a:xfrm>
          <a:prstGeom prst="rect">
            <a:avLst/>
          </a:prstGeom>
          <a:ln w="6350">
            <a:solidFill>
              <a:schemeClr val="bg1"/>
            </a:solidFill>
          </a:ln>
        </p:spPr>
      </p:pic>
      <p:sp>
        <p:nvSpPr>
          <p:cNvPr id="5" name="TextBox 4">
            <a:extLst>
              <a:ext uri="{FF2B5EF4-FFF2-40B4-BE49-F238E27FC236}">
                <a16:creationId xmlns:a16="http://schemas.microsoft.com/office/drawing/2014/main" id="{C4BC84C7-3EE6-304D-90CC-D1449A0C6B34}"/>
              </a:ext>
            </a:extLst>
          </p:cNvPr>
          <p:cNvSpPr txBox="1"/>
          <p:nvPr/>
        </p:nvSpPr>
        <p:spPr>
          <a:xfrm>
            <a:off x="7696200" y="4785441"/>
            <a:ext cx="1430793" cy="192360"/>
          </a:xfrm>
          <a:prstGeom prst="rect">
            <a:avLst/>
          </a:prstGeom>
          <a:noFill/>
        </p:spPr>
        <p:txBody>
          <a:bodyPr wrap="square" rtlCol="0" anchor="b">
            <a:spAutoFit/>
          </a:bodyPr>
          <a:lstStyle/>
          <a:p>
            <a:pPr algn="r"/>
            <a:r>
              <a:rPr lang="en-US" altLang="en-US" sz="650" dirty="0">
                <a:cs typeface="Arial" panose="020B0604020202020204" pitchFamily="34" charset="0"/>
              </a:rPr>
              <a:t>Photo: courtesy of Nancy </a:t>
            </a:r>
            <a:r>
              <a:rPr lang="en-US" altLang="en-US" sz="650" dirty="0" err="1">
                <a:cs typeface="Arial" panose="020B0604020202020204" pitchFamily="34" charset="0"/>
              </a:rPr>
              <a:t>Balcom</a:t>
            </a:r>
            <a:endParaRPr lang="en-US" altLang="en-US" sz="650" dirty="0">
              <a:cs typeface="Arial" panose="020B0604020202020204" pitchFamily="34" charset="0"/>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a:extLst>
              <a:ext uri="{FF2B5EF4-FFF2-40B4-BE49-F238E27FC236}">
                <a16:creationId xmlns:a16="http://schemas.microsoft.com/office/drawing/2014/main" id="{58A83CC2-6BE2-4F5F-B3E3-C5541B3B4D54}"/>
              </a:ext>
            </a:extLst>
          </p:cNvPr>
          <p:cNvSpPr>
            <a:spLocks noGrp="1" noChangeArrowheads="1"/>
          </p:cNvSpPr>
          <p:nvPr>
            <p:ph type="title"/>
          </p:nvPr>
        </p:nvSpPr>
        <p:spPr>
          <a:xfrm>
            <a:off x="536067" y="228600"/>
            <a:ext cx="8071866" cy="1969008"/>
          </a:xfrm>
        </p:spPr>
        <p:txBody>
          <a:bodyPr vert="horz" lIns="91440" tIns="45720" rIns="91440" bIns="45720" rtlCol="0" anchor="b">
            <a:normAutofit fontScale="90000"/>
          </a:bodyPr>
          <a:lstStyle/>
          <a:p>
            <a:pPr algn="l" eaLnBrk="1" hangingPunct="1">
              <a:lnSpc>
                <a:spcPct val="90000"/>
              </a:lnSpc>
            </a:pPr>
            <a:br>
              <a:rPr lang="en-US" altLang="en-US" sz="1500" kern="1200" dirty="0">
                <a:solidFill>
                  <a:schemeClr val="tx1"/>
                </a:solidFill>
                <a:latin typeface="+mj-lt"/>
                <a:ea typeface="+mj-ea"/>
                <a:cs typeface="+mj-cs"/>
              </a:rPr>
            </a:br>
            <a:br>
              <a:rPr lang="en-US" altLang="en-US" sz="2800" kern="1200" dirty="0">
                <a:solidFill>
                  <a:schemeClr val="tx1"/>
                </a:solidFill>
                <a:latin typeface="Bell MT" panose="02020503060305020303" pitchFamily="18" charset="0"/>
              </a:rPr>
            </a:br>
            <a:r>
              <a:rPr lang="en-US" altLang="en-US" sz="3100" kern="1200" dirty="0">
                <a:solidFill>
                  <a:schemeClr val="tx1">
                    <a:lumMod val="95000"/>
                  </a:schemeClr>
                </a:solidFill>
                <a:latin typeface="Bell MT" panose="02020503060305020303" pitchFamily="18" charset="0"/>
              </a:rPr>
              <a:t>The upper side of each beach grass blade has 10-12 parallel ridges, alternating with grooves, that run from the base to the tip; this ribbed structure causes the leaves to roll up tightly when water is scarce and to unroll when water is available</a:t>
            </a:r>
          </a:p>
        </p:txBody>
      </p:sp>
      <p:pic>
        <p:nvPicPr>
          <p:cNvPr id="7" name="Picture 6" descr="A picture containing American beach grass in sand&#10;&#10;">
            <a:extLst>
              <a:ext uri="{FF2B5EF4-FFF2-40B4-BE49-F238E27FC236}">
                <a16:creationId xmlns:a16="http://schemas.microsoft.com/office/drawing/2014/main" id="{B10BC02E-304A-43DB-9296-EEACB2A427E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3"/>
          <a:stretch/>
        </p:blipFill>
        <p:spPr>
          <a:xfrm>
            <a:off x="457200" y="2438400"/>
            <a:ext cx="3909060" cy="3856948"/>
          </a:xfrm>
          <a:prstGeom prst="rect">
            <a:avLst/>
          </a:prstGeom>
          <a:ln w="6350">
            <a:solidFill>
              <a:schemeClr val="tx1"/>
            </a:solidFill>
          </a:ln>
        </p:spPr>
      </p:pic>
      <p:cxnSp>
        <p:nvCxnSpPr>
          <p:cNvPr id="135" name="Straight Connector 134">
            <a:extLst>
              <a:ext uri="{FF2B5EF4-FFF2-40B4-BE49-F238E27FC236}">
                <a16:creationId xmlns:a16="http://schemas.microsoft.com/office/drawing/2014/main" id="{B6375111-306C-49EA-9DD1-79A2ED78FA3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72000" y="3354776"/>
            <a:ext cx="0" cy="21209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pic>
        <p:nvPicPr>
          <p:cNvPr id="9" name="Picture 8" descr="A picture containing a sand dune covered with American beach grass">
            <a:extLst>
              <a:ext uri="{FF2B5EF4-FFF2-40B4-BE49-F238E27FC236}">
                <a16:creationId xmlns:a16="http://schemas.microsoft.com/office/drawing/2014/main" id="{2BE52D03-F5B4-409C-9F57-E315FB499A4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777740" y="2423040"/>
            <a:ext cx="3909060" cy="3857568"/>
          </a:xfrm>
          <a:prstGeom prst="rect">
            <a:avLst/>
          </a:prstGeom>
          <a:ln w="6350">
            <a:solidFill>
              <a:schemeClr val="tx1"/>
            </a:solidFill>
          </a:ln>
        </p:spPr>
      </p:pic>
      <p:sp>
        <p:nvSpPr>
          <p:cNvPr id="6" name="TextBox 5">
            <a:extLst>
              <a:ext uri="{FF2B5EF4-FFF2-40B4-BE49-F238E27FC236}">
                <a16:creationId xmlns:a16="http://schemas.microsoft.com/office/drawing/2014/main" id="{DD6E5297-6D37-DC45-8DC3-5278AF5DD8C6}"/>
              </a:ext>
            </a:extLst>
          </p:cNvPr>
          <p:cNvSpPr txBox="1"/>
          <p:nvPr/>
        </p:nvSpPr>
        <p:spPr>
          <a:xfrm>
            <a:off x="457200" y="5956012"/>
            <a:ext cx="2182749" cy="292388"/>
          </a:xfrm>
          <a:prstGeom prst="rect">
            <a:avLst/>
          </a:prstGeom>
          <a:noFill/>
        </p:spPr>
        <p:txBody>
          <a:bodyPr wrap="square" rtlCol="0" anchor="b">
            <a:spAutoFit/>
          </a:bodyPr>
          <a:lstStyle/>
          <a:p>
            <a:r>
              <a:rPr lang="en-US" altLang="en-US" sz="650" dirty="0">
                <a:cs typeface="Arial" panose="020B0604020202020204" pitchFamily="34" charset="0"/>
              </a:rPr>
              <a:t>Photo: American beach grass, </a:t>
            </a:r>
            <a:r>
              <a:rPr lang="en-US" altLang="en-US" sz="650" i="1" dirty="0" err="1">
                <a:cs typeface="Arial" panose="020B0604020202020204" pitchFamily="34" charset="0"/>
              </a:rPr>
              <a:t>Ammophila</a:t>
            </a:r>
            <a:r>
              <a:rPr lang="en-US" altLang="en-US" sz="650" i="1" dirty="0">
                <a:cs typeface="Arial" panose="020B0604020202020204" pitchFamily="34" charset="0"/>
              </a:rPr>
              <a:t> </a:t>
            </a:r>
            <a:r>
              <a:rPr lang="en-US" altLang="en-US" sz="650" i="1" dirty="0" err="1">
                <a:cs typeface="Arial" panose="020B0604020202020204" pitchFamily="34" charset="0"/>
              </a:rPr>
              <a:t>breviligulata</a:t>
            </a:r>
            <a:r>
              <a:rPr lang="en-US" altLang="en-US" sz="650" dirty="0">
                <a:cs typeface="Arial" panose="020B0604020202020204" pitchFamily="34" charset="0"/>
              </a:rPr>
              <a:t>; courtesy of Nancy </a:t>
            </a:r>
            <a:r>
              <a:rPr lang="en-US" altLang="en-US" sz="650" dirty="0" err="1">
                <a:cs typeface="Arial" panose="020B0604020202020204" pitchFamily="34" charset="0"/>
              </a:rPr>
              <a:t>Balcom</a:t>
            </a:r>
            <a:endParaRPr lang="en-US" altLang="en-US" sz="650" dirty="0">
              <a:cs typeface="Arial" panose="020B0604020202020204" pitchFamily="34" charset="0"/>
            </a:endParaRPr>
          </a:p>
        </p:txBody>
      </p:sp>
    </p:spTree>
  </p:cSld>
  <p:clrMapOvr>
    <a:overrideClrMapping bg1="dk1" tx1="lt1" bg2="dk2" tx2="lt2" accent1="accent1" accent2="accent2" accent3="accent3" accent4="accent4" accent5="accent5" accent6="accent6" hlink="hlink" folHlink="folHlink"/>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5">
            <a:extLst>
              <a:ext uri="{FF2B5EF4-FFF2-40B4-BE49-F238E27FC236}">
                <a16:creationId xmlns:a16="http://schemas.microsoft.com/office/drawing/2014/main" id="{EA1D4807-E7A3-42C1-B830-C0CE95FB528D}"/>
              </a:ext>
            </a:extLst>
          </p:cNvPr>
          <p:cNvSpPr>
            <a:spLocks noGrp="1" noChangeArrowheads="1"/>
          </p:cNvSpPr>
          <p:nvPr>
            <p:ph type="title"/>
          </p:nvPr>
        </p:nvSpPr>
        <p:spPr>
          <a:xfrm>
            <a:off x="536067" y="304800"/>
            <a:ext cx="8071866" cy="1681028"/>
          </a:xfrm>
        </p:spPr>
        <p:txBody>
          <a:bodyPr vert="horz" lIns="91440" tIns="45720" rIns="91440" bIns="45720" rtlCol="0" anchor="b">
            <a:noAutofit/>
          </a:bodyPr>
          <a:lstStyle/>
          <a:p>
            <a:pPr algn="l" eaLnBrk="1" hangingPunct="1">
              <a:lnSpc>
                <a:spcPct val="90000"/>
              </a:lnSpc>
            </a:pPr>
            <a:r>
              <a:rPr lang="en-US" altLang="en-US" sz="2800" kern="1200" dirty="0">
                <a:solidFill>
                  <a:schemeClr val="tx1">
                    <a:lumMod val="95000"/>
                  </a:schemeClr>
                </a:solidFill>
                <a:latin typeface="Bell MT" panose="02020503060305020303" pitchFamily="18" charset="0"/>
              </a:rPr>
              <a:t>Beach pea grows on the dunes, helping to stabilize the sand while providing a splash of color throughout the summer; its dark brown seed pods (peas) are eaten by birds and mice</a:t>
            </a:r>
            <a:endParaRPr lang="en-US" altLang="en-US" sz="2800" b="1" kern="1200" dirty="0">
              <a:solidFill>
                <a:schemeClr val="tx1">
                  <a:lumMod val="95000"/>
                </a:schemeClr>
              </a:solidFill>
              <a:latin typeface="Bell MT" panose="02020503060305020303" pitchFamily="18" charset="0"/>
            </a:endParaRPr>
          </a:p>
        </p:txBody>
      </p:sp>
      <p:pic>
        <p:nvPicPr>
          <p:cNvPr id="5" name="Picture 4" descr="A picture containing a closeup of the purple and white flower of the beach pea">
            <a:extLst>
              <a:ext uri="{FF2B5EF4-FFF2-40B4-BE49-F238E27FC236}">
                <a16:creationId xmlns:a16="http://schemas.microsoft.com/office/drawing/2014/main" id="{372D10C2-38F7-48C7-8C75-31384571A71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2"/>
          <a:stretch/>
        </p:blipFill>
        <p:spPr>
          <a:xfrm>
            <a:off x="457200" y="2423660"/>
            <a:ext cx="3909060" cy="3856948"/>
          </a:xfrm>
          <a:prstGeom prst="rect">
            <a:avLst/>
          </a:prstGeom>
          <a:ln w="6350">
            <a:solidFill>
              <a:schemeClr val="tx1"/>
            </a:solidFill>
          </a:ln>
        </p:spPr>
      </p:pic>
      <p:cxnSp>
        <p:nvCxnSpPr>
          <p:cNvPr id="71" name="Straight Connector 70">
            <a:extLst>
              <a:ext uri="{FF2B5EF4-FFF2-40B4-BE49-F238E27FC236}">
                <a16:creationId xmlns:a16="http://schemas.microsoft.com/office/drawing/2014/main" id="{B6375111-306C-49EA-9DD1-79A2ED78FA3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72000" y="3354776"/>
            <a:ext cx="0" cy="21209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pic>
        <p:nvPicPr>
          <p:cNvPr id="3" name="Picture 2" descr="A picture containing a beach pea plant growing on a sandy dune">
            <a:extLst>
              <a:ext uri="{FF2B5EF4-FFF2-40B4-BE49-F238E27FC236}">
                <a16:creationId xmlns:a16="http://schemas.microsoft.com/office/drawing/2014/main" id="{5E2726A0-1CB5-407F-BD90-545E775EA04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2"/>
          <a:stretch/>
        </p:blipFill>
        <p:spPr>
          <a:xfrm>
            <a:off x="4777740" y="2423040"/>
            <a:ext cx="3909060" cy="3857568"/>
          </a:xfrm>
          <a:prstGeom prst="rect">
            <a:avLst/>
          </a:prstGeom>
          <a:ln w="6350">
            <a:solidFill>
              <a:schemeClr val="tx1"/>
            </a:solidFill>
          </a:ln>
        </p:spPr>
      </p:pic>
      <p:sp>
        <p:nvSpPr>
          <p:cNvPr id="6" name="TextBox 5">
            <a:extLst>
              <a:ext uri="{FF2B5EF4-FFF2-40B4-BE49-F238E27FC236}">
                <a16:creationId xmlns:a16="http://schemas.microsoft.com/office/drawing/2014/main" id="{A0B8ADB0-F12A-654F-9053-A89EB45E1F78}"/>
              </a:ext>
            </a:extLst>
          </p:cNvPr>
          <p:cNvSpPr txBox="1"/>
          <p:nvPr/>
        </p:nvSpPr>
        <p:spPr>
          <a:xfrm>
            <a:off x="457200" y="5855985"/>
            <a:ext cx="1447800" cy="392415"/>
          </a:xfrm>
          <a:prstGeom prst="rect">
            <a:avLst/>
          </a:prstGeom>
          <a:noFill/>
        </p:spPr>
        <p:txBody>
          <a:bodyPr wrap="square" rtlCol="0" anchor="b">
            <a:spAutoFit/>
          </a:bodyPr>
          <a:lstStyle/>
          <a:p>
            <a:r>
              <a:rPr lang="en-US" altLang="en-US" sz="650" dirty="0">
                <a:cs typeface="Arial" panose="020B0604020202020204" pitchFamily="34" charset="0"/>
              </a:rPr>
              <a:t>Photo: Beach pea plant and flower, </a:t>
            </a:r>
            <a:r>
              <a:rPr lang="en-US" altLang="en-US" sz="650" i="1" dirty="0">
                <a:cs typeface="Arial" panose="020B0604020202020204" pitchFamily="34" charset="0"/>
              </a:rPr>
              <a:t>Lathyrus japonicus</a:t>
            </a:r>
            <a:r>
              <a:rPr lang="en-US" altLang="en-US" sz="650" dirty="0">
                <a:cs typeface="Arial" panose="020B0604020202020204" pitchFamily="34" charset="0"/>
              </a:rPr>
              <a:t>; courtesy of Judy Preston</a:t>
            </a:r>
          </a:p>
        </p:txBody>
      </p:sp>
    </p:spTree>
  </p:cSld>
  <p:clrMapOvr>
    <a:overrideClrMapping bg1="dk1" tx1="lt1" bg2="dk2" tx2="lt2" accent1="accent1" accent2="accent2" accent3="accent3" accent4="accent4" accent5="accent5" accent6="accent6" hlink="hlink" folHlink="folHlink"/>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5">
            <a:extLst>
              <a:ext uri="{FF2B5EF4-FFF2-40B4-BE49-F238E27FC236}">
                <a16:creationId xmlns:a16="http://schemas.microsoft.com/office/drawing/2014/main" id="{4756327B-2357-4044-9921-2CA54F5A9DB2}"/>
              </a:ext>
            </a:extLst>
          </p:cNvPr>
          <p:cNvSpPr>
            <a:spLocks noGrp="1" noChangeArrowheads="1"/>
          </p:cNvSpPr>
          <p:nvPr>
            <p:ph type="title"/>
          </p:nvPr>
        </p:nvSpPr>
        <p:spPr>
          <a:xfrm>
            <a:off x="536067" y="457200"/>
            <a:ext cx="8071866" cy="1207008"/>
          </a:xfrm>
        </p:spPr>
        <p:txBody>
          <a:bodyPr vert="horz" lIns="91440" tIns="45720" rIns="91440" bIns="45720" rtlCol="0" anchor="b">
            <a:noAutofit/>
          </a:bodyPr>
          <a:lstStyle/>
          <a:p>
            <a:pPr algn="l" eaLnBrk="1" hangingPunct="1">
              <a:lnSpc>
                <a:spcPct val="90000"/>
              </a:lnSpc>
            </a:pPr>
            <a:r>
              <a:rPr lang="en-US" altLang="en-US" sz="2800" kern="1200" dirty="0">
                <a:solidFill>
                  <a:schemeClr val="tx1">
                    <a:lumMod val="95000"/>
                  </a:schemeClr>
                </a:solidFill>
                <a:latin typeface="Bell MT" panose="02020503060305020303" pitchFamily="18" charset="0"/>
              </a:rPr>
              <a:t>Rough cocklebur and northern seaside goldenrod are hardy plants that can call sandy or rocky beaches “home”  - they help anchor beach sand in place</a:t>
            </a:r>
          </a:p>
        </p:txBody>
      </p:sp>
      <p:pic>
        <p:nvPicPr>
          <p:cNvPr id="6" name="Content Placeholder 3" descr="A picture containing the plant called rough cocklebur, on a sandy dune. Large prickly burs give it its name. ">
            <a:extLst>
              <a:ext uri="{FF2B5EF4-FFF2-40B4-BE49-F238E27FC236}">
                <a16:creationId xmlns:a16="http://schemas.microsoft.com/office/drawing/2014/main" id="{B22BFBA3-1385-44BF-9E90-B001543653CB}"/>
              </a:ext>
            </a:extLst>
          </p:cNvPr>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b="-3"/>
          <a:stretch/>
        </p:blipFill>
        <p:spPr>
          <a:xfrm>
            <a:off x="228600" y="2198910"/>
            <a:ext cx="4104485" cy="4044707"/>
          </a:xfrm>
          <a:prstGeom prst="rect">
            <a:avLst/>
          </a:prstGeom>
          <a:ln w="6350">
            <a:solidFill>
              <a:schemeClr val="tx1"/>
            </a:solidFill>
          </a:ln>
        </p:spPr>
      </p:pic>
      <p:cxnSp>
        <p:nvCxnSpPr>
          <p:cNvPr id="72" name="Straight Connector 71">
            <a:extLst>
              <a:ext uri="{FF2B5EF4-FFF2-40B4-BE49-F238E27FC236}">
                <a16:creationId xmlns:a16="http://schemas.microsoft.com/office/drawing/2014/main" id="{B6375111-306C-49EA-9DD1-79A2ED78FA3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72000" y="3354776"/>
            <a:ext cx="0" cy="21209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pic>
        <p:nvPicPr>
          <p:cNvPr id="7" name="Picture 6" descr="A picture containing seaside goldenrod plants growing on a sandy beach&#10;&#10;&#10;">
            <a:extLst>
              <a:ext uri="{FF2B5EF4-FFF2-40B4-BE49-F238E27FC236}">
                <a16:creationId xmlns:a16="http://schemas.microsoft.com/office/drawing/2014/main" id="{5E29579F-03B7-49A1-8948-FDCA9B3F350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30581" y="2198910"/>
            <a:ext cx="4008619" cy="4049490"/>
          </a:xfrm>
          <a:prstGeom prst="rect">
            <a:avLst/>
          </a:prstGeom>
          <a:ln w="6350">
            <a:solidFill>
              <a:schemeClr val="tx1"/>
            </a:solidFill>
          </a:ln>
        </p:spPr>
      </p:pic>
      <p:sp>
        <p:nvSpPr>
          <p:cNvPr id="8" name="TextBox 7">
            <a:extLst>
              <a:ext uri="{FF2B5EF4-FFF2-40B4-BE49-F238E27FC236}">
                <a16:creationId xmlns:a16="http://schemas.microsoft.com/office/drawing/2014/main" id="{C2A03306-E7B7-EF4E-B7AA-CBDB7E88A090}"/>
              </a:ext>
            </a:extLst>
          </p:cNvPr>
          <p:cNvSpPr txBox="1"/>
          <p:nvPr/>
        </p:nvSpPr>
        <p:spPr>
          <a:xfrm>
            <a:off x="5486400" y="5932941"/>
            <a:ext cx="3352800" cy="292388"/>
          </a:xfrm>
          <a:prstGeom prst="rect">
            <a:avLst/>
          </a:prstGeom>
          <a:noFill/>
        </p:spPr>
        <p:txBody>
          <a:bodyPr wrap="square" rtlCol="0" anchor="b">
            <a:spAutoFit/>
          </a:bodyPr>
          <a:lstStyle/>
          <a:p>
            <a:pPr algn="r"/>
            <a:r>
              <a:rPr lang="en-US" altLang="en-US" sz="650" dirty="0">
                <a:cs typeface="Arial" panose="020B0604020202020204" pitchFamily="34" charset="0"/>
              </a:rPr>
              <a:t>Photos: (left) Rough cocklebur, </a:t>
            </a:r>
            <a:r>
              <a:rPr lang="en-US" altLang="en-US" sz="650" i="1" dirty="0">
                <a:cs typeface="Arial" panose="020B0604020202020204" pitchFamily="34" charset="0"/>
              </a:rPr>
              <a:t>Xanthium </a:t>
            </a:r>
            <a:r>
              <a:rPr lang="en-US" altLang="en-US" sz="650" i="1" dirty="0" err="1">
                <a:cs typeface="Arial" panose="020B0604020202020204" pitchFamily="34" charset="0"/>
              </a:rPr>
              <a:t>echinatum</a:t>
            </a:r>
            <a:r>
              <a:rPr lang="en-US" altLang="en-US" sz="650" dirty="0">
                <a:cs typeface="Arial" panose="020B0604020202020204" pitchFamily="34" charset="0"/>
              </a:rPr>
              <a:t>; (right) Northern seaside goldenrod, </a:t>
            </a:r>
            <a:r>
              <a:rPr lang="en-US" altLang="en-US" sz="650" i="1" dirty="0">
                <a:cs typeface="Arial" panose="020B0604020202020204" pitchFamily="34" charset="0"/>
              </a:rPr>
              <a:t>Solidago sempervirens</a:t>
            </a:r>
            <a:r>
              <a:rPr lang="en-US" altLang="en-US" sz="650" dirty="0">
                <a:cs typeface="Arial" panose="020B0604020202020204" pitchFamily="34" charset="0"/>
              </a:rPr>
              <a:t>; courtesy of Nancy </a:t>
            </a:r>
            <a:r>
              <a:rPr lang="en-US" altLang="en-US" sz="650" dirty="0" err="1">
                <a:cs typeface="Arial" panose="020B0604020202020204" pitchFamily="34" charset="0"/>
              </a:rPr>
              <a:t>Balcom</a:t>
            </a:r>
            <a:endParaRPr lang="en-US" altLang="en-US" sz="650" dirty="0">
              <a:cs typeface="Arial" panose="020B0604020202020204" pitchFamily="34" charset="0"/>
            </a:endParaRPr>
          </a:p>
        </p:txBody>
      </p:sp>
    </p:spTree>
  </p:cSld>
  <p:clrMapOvr>
    <a:overrideClrMapping bg1="dk1" tx1="lt1" bg2="dk2" tx2="lt2" accent1="accent1" accent2="accent2" accent3="accent3" accent4="accent4" accent5="accent5" accent6="accent6" hlink="hlink" folHlink="folHlink"/>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548DD9-7BC7-4922-9A31-2B54389648F3}"/>
              </a:ext>
            </a:extLst>
          </p:cNvPr>
          <p:cNvSpPr>
            <a:spLocks noGrp="1"/>
          </p:cNvSpPr>
          <p:nvPr>
            <p:ph type="title"/>
          </p:nvPr>
        </p:nvSpPr>
        <p:spPr>
          <a:xfrm>
            <a:off x="597232" y="274638"/>
            <a:ext cx="8146076" cy="1858962"/>
          </a:xfrm>
        </p:spPr>
        <p:txBody>
          <a:bodyPr/>
          <a:lstStyle/>
          <a:p>
            <a:pPr algn="l"/>
            <a:r>
              <a:rPr lang="en-US" sz="2800" dirty="0">
                <a:solidFill>
                  <a:schemeClr val="bg1">
                    <a:lumMod val="95000"/>
                  </a:schemeClr>
                </a:solidFill>
                <a:latin typeface="Bell MT" panose="02020503060305020303" pitchFamily="18" charset="0"/>
              </a:rPr>
              <a:t>Other plants commonly found on sandy dunes and upper beaches are the American sea rocket (left) and saltwort (right); the seeds of the sea rocket float and are easily dispersed along the beach by water</a:t>
            </a:r>
          </a:p>
        </p:txBody>
      </p:sp>
      <p:pic>
        <p:nvPicPr>
          <p:cNvPr id="8" name="Content Placeholder 7" descr="A close up of a plant on a sandy dune called American sea rocket; the plant helps anchor the sand in place&#10;&#10;">
            <a:extLst>
              <a:ext uri="{FF2B5EF4-FFF2-40B4-BE49-F238E27FC236}">
                <a16:creationId xmlns:a16="http://schemas.microsoft.com/office/drawing/2014/main" id="{617A266B-C42E-451C-BBF1-D65F0DAEA0FB}"/>
              </a:ext>
            </a:extLst>
          </p:cNvPr>
          <p:cNvPicPr>
            <a:picLocks noGrp="1" noChangeAspect="1"/>
          </p:cNvPicPr>
          <p:nvPr>
            <p:ph sz="half" idx="2"/>
          </p:nvPr>
        </p:nvPicPr>
        <p:blipFill>
          <a:blip r:embed="rId3" cstate="screen">
            <a:extLst>
              <a:ext uri="{28A0092B-C50C-407E-A947-70E740481C1C}">
                <a14:useLocalDpi xmlns:a14="http://schemas.microsoft.com/office/drawing/2010/main"/>
              </a:ext>
            </a:extLst>
          </a:blip>
          <a:stretch>
            <a:fillRect/>
          </a:stretch>
        </p:blipFill>
        <p:spPr>
          <a:xfrm>
            <a:off x="597232" y="2438400"/>
            <a:ext cx="3760124" cy="3427615"/>
          </a:xfrm>
          <a:ln w="6350">
            <a:solidFill>
              <a:schemeClr val="bg1"/>
            </a:solidFill>
          </a:ln>
        </p:spPr>
      </p:pic>
      <p:pic>
        <p:nvPicPr>
          <p:cNvPr id="7" name="Content Placeholder 6" descr="A closeup of a plant called saltwort on a sandy beach; the plants help anchor the sand and the plant has spines to discourage predators">
            <a:extLst>
              <a:ext uri="{FF2B5EF4-FFF2-40B4-BE49-F238E27FC236}">
                <a16:creationId xmlns:a16="http://schemas.microsoft.com/office/drawing/2014/main" id="{BD6808C0-BADD-4E4D-91AE-483F8521B163}"/>
              </a:ext>
            </a:extLst>
          </p:cNvPr>
          <p:cNvPicPr>
            <a:picLocks noGrp="1" noChangeAspect="1"/>
          </p:cNvPicPr>
          <p:nvPr>
            <p:ph sz="quarter" idx="4"/>
          </p:nvPr>
        </p:nvPicPr>
        <p:blipFill>
          <a:blip r:embed="rId4" cstate="screen">
            <a:extLst>
              <a:ext uri="{BEBA8EAE-BF5A-486C-A8C5-ECC9F3942E4B}">
                <a14:imgProps xmlns:a14="http://schemas.microsoft.com/office/drawing/2010/main">
                  <a14:imgLayer r:embed="rId5">
                    <a14:imgEffect>
                      <a14:brightnessContrast bright="9000"/>
                    </a14:imgEffect>
                  </a14:imgLayer>
                </a14:imgProps>
              </a:ext>
              <a:ext uri="{28A0092B-C50C-407E-A947-70E740481C1C}">
                <a14:useLocalDpi xmlns:a14="http://schemas.microsoft.com/office/drawing/2010/main"/>
              </a:ext>
            </a:extLst>
          </a:blip>
          <a:stretch>
            <a:fillRect/>
          </a:stretch>
        </p:blipFill>
        <p:spPr>
          <a:xfrm>
            <a:off x="4645025" y="2436450"/>
            <a:ext cx="4041775" cy="3428138"/>
          </a:xfrm>
          <a:ln w="6350">
            <a:solidFill>
              <a:schemeClr val="bg1"/>
            </a:solidFill>
          </a:ln>
        </p:spPr>
      </p:pic>
      <p:pic>
        <p:nvPicPr>
          <p:cNvPr id="12" name="Picture 11" descr="A closeup of a plant called saltwort on a sandy beach; the plants help anchor the sand and the plant has spines to discourage predators">
            <a:extLst>
              <a:ext uri="{FF2B5EF4-FFF2-40B4-BE49-F238E27FC236}">
                <a16:creationId xmlns:a16="http://schemas.microsoft.com/office/drawing/2014/main" id="{884410A7-597A-43C3-A476-D14B8F5055D9}"/>
              </a:ext>
            </a:extLst>
          </p:cNvPr>
          <p:cNvPicPr>
            <a:picLocks noChangeAspect="1"/>
          </p:cNvPicPr>
          <p:nvPr/>
        </p:nvPicPr>
        <p:blipFill>
          <a:blip r:embed="rId6" cstate="screen">
            <a:extLst>
              <a:ext uri="{BEBA8EAE-BF5A-486C-A8C5-ECC9F3942E4B}">
                <a14:imgProps xmlns:a14="http://schemas.microsoft.com/office/drawing/2010/main">
                  <a14:imgLayer r:embed="rId7">
                    <a14:imgEffect>
                      <a14:brightnessContrast bright="6000"/>
                    </a14:imgEffect>
                  </a14:imgLayer>
                </a14:imgProps>
              </a:ext>
              <a:ext uri="{28A0092B-C50C-407E-A947-70E740481C1C}">
                <a14:useLocalDpi xmlns:a14="http://schemas.microsoft.com/office/drawing/2010/main"/>
              </a:ext>
            </a:extLst>
          </a:blip>
          <a:stretch>
            <a:fillRect/>
          </a:stretch>
        </p:blipFill>
        <p:spPr>
          <a:xfrm>
            <a:off x="7005637" y="2292350"/>
            <a:ext cx="1828800" cy="1316736"/>
          </a:xfrm>
          <a:prstGeom prst="rect">
            <a:avLst/>
          </a:prstGeom>
          <a:ln w="6350">
            <a:solidFill>
              <a:schemeClr val="bg1"/>
            </a:solidFill>
          </a:ln>
        </p:spPr>
      </p:pic>
      <p:sp>
        <p:nvSpPr>
          <p:cNvPr id="6" name="TextBox 5">
            <a:extLst>
              <a:ext uri="{FF2B5EF4-FFF2-40B4-BE49-F238E27FC236}">
                <a16:creationId xmlns:a16="http://schemas.microsoft.com/office/drawing/2014/main" id="{96034B8F-247D-8E48-A6E9-C01E33354091}"/>
              </a:ext>
            </a:extLst>
          </p:cNvPr>
          <p:cNvSpPr txBox="1"/>
          <p:nvPr/>
        </p:nvSpPr>
        <p:spPr>
          <a:xfrm>
            <a:off x="597232" y="2438400"/>
            <a:ext cx="1664335" cy="392415"/>
          </a:xfrm>
          <a:prstGeom prst="rect">
            <a:avLst/>
          </a:prstGeom>
          <a:noFill/>
        </p:spPr>
        <p:txBody>
          <a:bodyPr wrap="square" rtlCol="0" anchor="b">
            <a:spAutoFit/>
          </a:bodyPr>
          <a:lstStyle/>
          <a:p>
            <a:r>
              <a:rPr lang="en-US" altLang="en-US" sz="650" dirty="0">
                <a:solidFill>
                  <a:schemeClr val="bg1"/>
                </a:solidFill>
                <a:cs typeface="Arial" panose="020B0604020202020204" pitchFamily="34" charset="0"/>
              </a:rPr>
              <a:t>Photos: (left) American </a:t>
            </a:r>
            <a:r>
              <a:rPr lang="en-US" altLang="en-US" sz="650" dirty="0" err="1">
                <a:solidFill>
                  <a:schemeClr val="bg1"/>
                </a:solidFill>
                <a:cs typeface="Arial" panose="020B0604020202020204" pitchFamily="34" charset="0"/>
              </a:rPr>
              <a:t>searocket</a:t>
            </a:r>
            <a:r>
              <a:rPr lang="en-US" altLang="en-US" sz="650" dirty="0">
                <a:solidFill>
                  <a:schemeClr val="bg1"/>
                </a:solidFill>
                <a:cs typeface="Arial" panose="020B0604020202020204" pitchFamily="34" charset="0"/>
              </a:rPr>
              <a:t>, </a:t>
            </a:r>
            <a:r>
              <a:rPr lang="en-US" altLang="en-US" sz="650" i="1" dirty="0" err="1">
                <a:solidFill>
                  <a:schemeClr val="bg1"/>
                </a:solidFill>
                <a:cs typeface="Arial" panose="020B0604020202020204" pitchFamily="34" charset="0"/>
              </a:rPr>
              <a:t>Cakile</a:t>
            </a:r>
            <a:r>
              <a:rPr lang="en-US" altLang="en-US" sz="650" i="1" dirty="0">
                <a:solidFill>
                  <a:schemeClr val="bg1"/>
                </a:solidFill>
                <a:cs typeface="Arial" panose="020B0604020202020204" pitchFamily="34" charset="0"/>
              </a:rPr>
              <a:t> </a:t>
            </a:r>
            <a:r>
              <a:rPr lang="en-US" altLang="en-US" sz="650" i="1" dirty="0" err="1">
                <a:solidFill>
                  <a:schemeClr val="bg1"/>
                </a:solidFill>
                <a:cs typeface="Arial" panose="020B0604020202020204" pitchFamily="34" charset="0"/>
              </a:rPr>
              <a:t>edentula</a:t>
            </a:r>
            <a:r>
              <a:rPr lang="en-US" altLang="en-US" sz="650" i="1" dirty="0">
                <a:solidFill>
                  <a:schemeClr val="bg1"/>
                </a:solidFill>
                <a:cs typeface="Arial" panose="020B0604020202020204" pitchFamily="34" charset="0"/>
              </a:rPr>
              <a:t> </a:t>
            </a:r>
            <a:r>
              <a:rPr lang="en-US" altLang="en-US" sz="650" dirty="0">
                <a:solidFill>
                  <a:schemeClr val="bg1"/>
                </a:solidFill>
                <a:cs typeface="Arial" panose="020B0604020202020204" pitchFamily="34" charset="0"/>
              </a:rPr>
              <a:t>and (right) Saltwort, </a:t>
            </a:r>
            <a:r>
              <a:rPr lang="en-US" altLang="en-US" sz="650" i="1" dirty="0">
                <a:solidFill>
                  <a:schemeClr val="bg1"/>
                </a:solidFill>
                <a:cs typeface="Arial" panose="020B0604020202020204" pitchFamily="34" charset="0"/>
              </a:rPr>
              <a:t>Salsola kali</a:t>
            </a:r>
            <a:r>
              <a:rPr lang="en-US" altLang="en-US" sz="650" dirty="0">
                <a:solidFill>
                  <a:schemeClr val="bg1"/>
                </a:solidFill>
                <a:cs typeface="Arial" panose="020B0604020202020204" pitchFamily="34" charset="0"/>
              </a:rPr>
              <a:t>; courtesy of Nancy </a:t>
            </a:r>
            <a:r>
              <a:rPr lang="en-US" altLang="en-US" sz="650" dirty="0" err="1">
                <a:solidFill>
                  <a:schemeClr val="bg1"/>
                </a:solidFill>
                <a:cs typeface="Arial" panose="020B0604020202020204" pitchFamily="34" charset="0"/>
              </a:rPr>
              <a:t>Balcom</a:t>
            </a:r>
            <a:endParaRPr lang="en-US" altLang="en-US" sz="650" dirty="0">
              <a:solidFill>
                <a:schemeClr val="bg1"/>
              </a:solidFill>
              <a:cs typeface="Arial" panose="020B0604020202020204" pitchFamily="34" charset="0"/>
            </a:endParaRPr>
          </a:p>
        </p:txBody>
      </p:sp>
    </p:spTree>
    <p:extLst>
      <p:ext uri="{BB962C8B-B14F-4D97-AF65-F5344CB8AC3E}">
        <p14:creationId xmlns:p14="http://schemas.microsoft.com/office/powerpoint/2010/main" val="422713774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7F7D7B8D-EF99-4CA1-AB1E-4C0C047409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2917370"/>
            <a:ext cx="9143999" cy="394062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866" name="Rectangle 8">
            <a:extLst>
              <a:ext uri="{FF2B5EF4-FFF2-40B4-BE49-F238E27FC236}">
                <a16:creationId xmlns:a16="http://schemas.microsoft.com/office/drawing/2014/main" id="{2A946852-C4A0-46CF-8D73-9165EF3C5EA5}"/>
              </a:ext>
            </a:extLst>
          </p:cNvPr>
          <p:cNvSpPr>
            <a:spLocks noGrp="1" noChangeArrowheads="1"/>
          </p:cNvSpPr>
          <p:nvPr>
            <p:ph type="title"/>
          </p:nvPr>
        </p:nvSpPr>
        <p:spPr>
          <a:xfrm>
            <a:off x="487836" y="4559522"/>
            <a:ext cx="8176104" cy="1765077"/>
          </a:xfrm>
          <a:noFill/>
        </p:spPr>
        <p:txBody>
          <a:bodyPr vert="horz" lIns="91440" tIns="45720" rIns="91440" bIns="45720" rtlCol="0" anchor="b">
            <a:normAutofit/>
          </a:bodyPr>
          <a:lstStyle/>
          <a:p>
            <a:pPr algn="l" eaLnBrk="1" hangingPunct="1">
              <a:lnSpc>
                <a:spcPct val="90000"/>
              </a:lnSpc>
            </a:pPr>
            <a:r>
              <a:rPr lang="en-US" altLang="en-US" sz="2800" kern="1200" dirty="0">
                <a:solidFill>
                  <a:schemeClr val="bg1">
                    <a:lumMod val="95000"/>
                  </a:schemeClr>
                </a:solidFill>
                <a:latin typeface="Bell MT" panose="02020503060305020303" pitchFamily="18" charset="0"/>
              </a:rPr>
              <a:t>Salt-spray rose, with its pink or white flowers and prickly stems, is common to the upper reaches of the beach; high in Vitamin C, the colorful fruit or rose hips can be used in tea or jelly</a:t>
            </a:r>
          </a:p>
        </p:txBody>
      </p:sp>
      <p:pic>
        <p:nvPicPr>
          <p:cNvPr id="5" name="Picture 4" descr="A picture containing the woody shrub called salt-spray rose, with pink flowers and rose hips fruit.">
            <a:extLst>
              <a:ext uri="{FF2B5EF4-FFF2-40B4-BE49-F238E27FC236}">
                <a16:creationId xmlns:a16="http://schemas.microsoft.com/office/drawing/2014/main" id="{55433080-EF9D-4AFF-A42D-CB8663E1E2D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548" y="0"/>
            <a:ext cx="9143979" cy="4239482"/>
          </a:xfrm>
          <a:prstGeom prst="rect">
            <a:avLst/>
          </a:prstGeom>
          <a:ln w="6350">
            <a:solidFill>
              <a:schemeClr val="bg1"/>
            </a:solidFill>
          </a:ln>
        </p:spPr>
      </p:pic>
      <p:sp>
        <p:nvSpPr>
          <p:cNvPr id="6" name="TextBox 5">
            <a:extLst>
              <a:ext uri="{FF2B5EF4-FFF2-40B4-BE49-F238E27FC236}">
                <a16:creationId xmlns:a16="http://schemas.microsoft.com/office/drawing/2014/main" id="{35D1A93F-A902-9C49-8889-D49F850FF172}"/>
              </a:ext>
            </a:extLst>
          </p:cNvPr>
          <p:cNvSpPr txBox="1"/>
          <p:nvPr/>
        </p:nvSpPr>
        <p:spPr>
          <a:xfrm>
            <a:off x="7315200" y="3879928"/>
            <a:ext cx="1764968" cy="292388"/>
          </a:xfrm>
          <a:prstGeom prst="rect">
            <a:avLst/>
          </a:prstGeom>
          <a:noFill/>
        </p:spPr>
        <p:txBody>
          <a:bodyPr wrap="square" rtlCol="0" anchor="b">
            <a:spAutoFit/>
          </a:bodyPr>
          <a:lstStyle/>
          <a:p>
            <a:pPr algn="r"/>
            <a:r>
              <a:rPr lang="en-US" altLang="en-US" sz="650" dirty="0">
                <a:solidFill>
                  <a:schemeClr val="bg1"/>
                </a:solidFill>
                <a:cs typeface="Arial" panose="020B0604020202020204" pitchFamily="34" charset="0"/>
              </a:rPr>
              <a:t>Photo: Salt-spray rose, </a:t>
            </a:r>
            <a:r>
              <a:rPr lang="en-US" altLang="en-US" sz="650" i="1" dirty="0">
                <a:solidFill>
                  <a:schemeClr val="bg1"/>
                </a:solidFill>
                <a:cs typeface="Arial" panose="020B0604020202020204" pitchFamily="34" charset="0"/>
              </a:rPr>
              <a:t>Rosa rugosa</a:t>
            </a:r>
            <a:r>
              <a:rPr lang="en-US" altLang="en-US" sz="650" dirty="0">
                <a:solidFill>
                  <a:schemeClr val="bg1"/>
                </a:solidFill>
                <a:cs typeface="Arial" panose="020B0604020202020204" pitchFamily="34" charset="0"/>
              </a:rPr>
              <a:t>, and rose hips; courtesy of Nancy </a:t>
            </a:r>
            <a:r>
              <a:rPr lang="en-US" altLang="en-US" sz="650" dirty="0" err="1">
                <a:solidFill>
                  <a:schemeClr val="bg1"/>
                </a:solidFill>
                <a:cs typeface="Arial" panose="020B0604020202020204" pitchFamily="34" charset="0"/>
              </a:rPr>
              <a:t>Balcom</a:t>
            </a:r>
            <a:endParaRPr lang="en-US" altLang="en-US" sz="650" dirty="0">
              <a:solidFill>
                <a:schemeClr val="bg1"/>
              </a:solidFill>
              <a:cs typeface="Arial" panose="020B0604020202020204" pitchFamily="34" charset="0"/>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1">
            <a:extLst>
              <a:ext uri="{FF2B5EF4-FFF2-40B4-BE49-F238E27FC236}">
                <a16:creationId xmlns:a16="http://schemas.microsoft.com/office/drawing/2014/main" id="{7574837A-47CD-4290-8B60-49E385625ACE}"/>
              </a:ext>
            </a:extLst>
          </p:cNvPr>
          <p:cNvSpPr>
            <a:spLocks noGrp="1" noChangeArrowheads="1"/>
          </p:cNvSpPr>
          <p:nvPr>
            <p:ph type="title"/>
          </p:nvPr>
        </p:nvSpPr>
        <p:spPr>
          <a:xfrm>
            <a:off x="536067" y="595352"/>
            <a:ext cx="8071866" cy="1207008"/>
          </a:xfrm>
        </p:spPr>
        <p:txBody>
          <a:bodyPr vert="horz" lIns="91440" tIns="45720" rIns="91440" bIns="45720" rtlCol="0" anchor="b">
            <a:noAutofit/>
          </a:bodyPr>
          <a:lstStyle/>
          <a:p>
            <a:pPr algn="l" eaLnBrk="1" hangingPunct="1">
              <a:lnSpc>
                <a:spcPct val="90000"/>
              </a:lnSpc>
            </a:pPr>
            <a:r>
              <a:rPr lang="en-US" altLang="en-US" sz="2800" kern="1200" dirty="0">
                <a:solidFill>
                  <a:schemeClr val="tx1">
                    <a:lumMod val="95000"/>
                  </a:schemeClr>
                </a:solidFill>
                <a:latin typeface="Bell MT" panose="02020503060305020303" pitchFamily="18" charset="0"/>
              </a:rPr>
              <a:t>Bayberry bushes, with their waxy blue berries and sweet-smelling leaves, grow in the sandy soil of the upper beach among the dune grasses</a:t>
            </a:r>
          </a:p>
        </p:txBody>
      </p:sp>
      <p:pic>
        <p:nvPicPr>
          <p:cNvPr id="5" name="Picture 4" descr="A picture containing a bayberry bush">
            <a:extLst>
              <a:ext uri="{FF2B5EF4-FFF2-40B4-BE49-F238E27FC236}">
                <a16:creationId xmlns:a16="http://schemas.microsoft.com/office/drawing/2014/main" id="{34793BC9-59B1-4CB5-9587-AA9F2941D64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3"/>
          <a:stretch/>
        </p:blipFill>
        <p:spPr>
          <a:xfrm>
            <a:off x="457200" y="2423680"/>
            <a:ext cx="3909060" cy="3856948"/>
          </a:xfrm>
          <a:prstGeom prst="rect">
            <a:avLst/>
          </a:prstGeom>
          <a:ln w="6350">
            <a:solidFill>
              <a:schemeClr val="tx1"/>
            </a:solidFill>
          </a:ln>
        </p:spPr>
      </p:pic>
      <p:cxnSp>
        <p:nvCxnSpPr>
          <p:cNvPr id="192" name="Straight Connector 191">
            <a:extLst>
              <a:ext uri="{FF2B5EF4-FFF2-40B4-BE49-F238E27FC236}">
                <a16:creationId xmlns:a16="http://schemas.microsoft.com/office/drawing/2014/main" id="{B6375111-306C-49EA-9DD1-79A2ED78FA3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72000" y="3354776"/>
            <a:ext cx="0" cy="21209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pic>
        <p:nvPicPr>
          <p:cNvPr id="7" name="Picture 6" descr="A picture showing a closeup view of bayberries">
            <a:extLst>
              <a:ext uri="{FF2B5EF4-FFF2-40B4-BE49-F238E27FC236}">
                <a16:creationId xmlns:a16="http://schemas.microsoft.com/office/drawing/2014/main" id="{E783E980-4B4D-41B4-9283-DF85A39CA04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5400000">
            <a:off x="4803486" y="2397294"/>
            <a:ext cx="3857568" cy="3909060"/>
          </a:xfrm>
          <a:prstGeom prst="rect">
            <a:avLst/>
          </a:prstGeom>
          <a:ln w="6350">
            <a:solidFill>
              <a:schemeClr val="tx1"/>
            </a:solidFill>
          </a:ln>
        </p:spPr>
      </p:pic>
      <p:sp>
        <p:nvSpPr>
          <p:cNvPr id="6" name="TextBox 5">
            <a:extLst>
              <a:ext uri="{FF2B5EF4-FFF2-40B4-BE49-F238E27FC236}">
                <a16:creationId xmlns:a16="http://schemas.microsoft.com/office/drawing/2014/main" id="{CA348861-B064-B74F-BB06-F73A5511976F}"/>
              </a:ext>
            </a:extLst>
          </p:cNvPr>
          <p:cNvSpPr txBox="1"/>
          <p:nvPr/>
        </p:nvSpPr>
        <p:spPr>
          <a:xfrm>
            <a:off x="4771644" y="5970260"/>
            <a:ext cx="1764968" cy="292388"/>
          </a:xfrm>
          <a:prstGeom prst="rect">
            <a:avLst/>
          </a:prstGeom>
          <a:noFill/>
        </p:spPr>
        <p:txBody>
          <a:bodyPr wrap="square" rtlCol="0" anchor="b">
            <a:spAutoFit/>
          </a:bodyPr>
          <a:lstStyle/>
          <a:p>
            <a:r>
              <a:rPr lang="en-US" altLang="en-US" sz="650" dirty="0">
                <a:cs typeface="Arial" panose="020B0604020202020204" pitchFamily="34" charset="0"/>
              </a:rPr>
              <a:t>Photo: Bayberry, </a:t>
            </a:r>
            <a:r>
              <a:rPr lang="en-US" altLang="en-US" sz="650" i="1" dirty="0">
                <a:cs typeface="Arial" panose="020B0604020202020204" pitchFamily="34" charset="0"/>
              </a:rPr>
              <a:t>Morella pensylvanica</a:t>
            </a:r>
            <a:r>
              <a:rPr lang="en-US" altLang="en-US" sz="650" dirty="0">
                <a:cs typeface="Arial" panose="020B0604020202020204" pitchFamily="34" charset="0"/>
              </a:rPr>
              <a:t>; courtesy of Nancy </a:t>
            </a:r>
            <a:r>
              <a:rPr lang="en-US" altLang="en-US" sz="650" dirty="0" err="1">
                <a:cs typeface="Arial" panose="020B0604020202020204" pitchFamily="34" charset="0"/>
              </a:rPr>
              <a:t>Balcom</a:t>
            </a:r>
            <a:endParaRPr lang="en-US" altLang="en-US" sz="650" dirty="0">
              <a:cs typeface="Arial" panose="020B0604020202020204" pitchFamily="34" charset="0"/>
            </a:endParaRPr>
          </a:p>
        </p:txBody>
      </p:sp>
    </p:spTree>
  </p:cSld>
  <p:clrMapOvr>
    <a:overrideClrMapping bg1="dk1" tx1="lt1" bg2="dk2" tx2="lt2" accent1="accent1" accent2="accent2" accent3="accent3" accent4="accent4" accent5="accent5" accent6="accent6" hlink="hlink" folHlink="folHlink"/>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5">
            <a:extLst>
              <a:ext uri="{FF2B5EF4-FFF2-40B4-BE49-F238E27FC236}">
                <a16:creationId xmlns:a16="http://schemas.microsoft.com/office/drawing/2014/main" id="{603BFFAC-70BF-49E3-8EE9-A0121A3ED4AE}"/>
              </a:ext>
            </a:extLst>
          </p:cNvPr>
          <p:cNvSpPr>
            <a:spLocks noGrp="1" noChangeArrowheads="1"/>
          </p:cNvSpPr>
          <p:nvPr>
            <p:ph type="title"/>
          </p:nvPr>
        </p:nvSpPr>
        <p:spPr>
          <a:xfrm>
            <a:off x="381008" y="4269626"/>
            <a:ext cx="8458192" cy="2438400"/>
          </a:xfrm>
        </p:spPr>
        <p:txBody>
          <a:bodyPr vert="horz" lIns="91440" tIns="45720" rIns="91440" bIns="45720" rtlCol="0" anchor="b">
            <a:noAutofit/>
          </a:bodyPr>
          <a:lstStyle/>
          <a:p>
            <a:pPr algn="l" eaLnBrk="1" hangingPunct="1">
              <a:lnSpc>
                <a:spcPct val="90000"/>
              </a:lnSpc>
            </a:pPr>
            <a:r>
              <a:rPr lang="en-US" altLang="en-US" sz="2500" kern="1200" dirty="0">
                <a:solidFill>
                  <a:schemeClr val="tx1">
                    <a:lumMod val="95000"/>
                  </a:schemeClr>
                </a:solidFill>
                <a:latin typeface="Bell MT" panose="02020503060305020303" pitchFamily="18" charset="0"/>
              </a:rPr>
              <a:t>The carnivorous channeled whelk (left) is one of the largest snails inhabiting the Sound; each disk of its parchment egg case (right) contains several fully formed baby whelks</a:t>
            </a:r>
            <a:br>
              <a:rPr lang="en-US" altLang="en-US" sz="2500" kern="1200" dirty="0">
                <a:solidFill>
                  <a:schemeClr val="tx1">
                    <a:lumMod val="95000"/>
                  </a:schemeClr>
                </a:solidFill>
                <a:latin typeface="Bell MT" panose="02020503060305020303" pitchFamily="18" charset="0"/>
              </a:rPr>
            </a:br>
            <a:br>
              <a:rPr lang="en-US" altLang="en-US" sz="2500" kern="1200" dirty="0">
                <a:solidFill>
                  <a:schemeClr val="tx1">
                    <a:lumMod val="95000"/>
                  </a:schemeClr>
                </a:solidFill>
                <a:latin typeface="Bell MT" panose="02020503060305020303" pitchFamily="18" charset="0"/>
              </a:rPr>
            </a:br>
            <a:r>
              <a:rPr lang="en-US" altLang="en-US" sz="2500" kern="1200" dirty="0">
                <a:solidFill>
                  <a:schemeClr val="tx1">
                    <a:lumMod val="95000"/>
                  </a:schemeClr>
                </a:solidFill>
                <a:latin typeface="Bell MT" panose="02020503060305020303" pitchFamily="18" charset="0"/>
              </a:rPr>
              <a:t>Retracting its soft body into the shell, the snail uses the smaller dark oval-shaped shell or operculum (arrow) to protect itself from predators and to retain moisture</a:t>
            </a:r>
            <a:endParaRPr lang="en-US" altLang="en-US" sz="2500" kern="1200" dirty="0">
              <a:solidFill>
                <a:schemeClr val="tx1">
                  <a:lumMod val="95000"/>
                </a:schemeClr>
              </a:solidFill>
              <a:latin typeface="+mj-lt"/>
              <a:ea typeface="+mj-ea"/>
              <a:cs typeface="+mj-cs"/>
            </a:endParaRPr>
          </a:p>
        </p:txBody>
      </p:sp>
      <p:cxnSp>
        <p:nvCxnSpPr>
          <p:cNvPr id="77" name="Straight Connector 76">
            <a:extLst>
              <a:ext uri="{FF2B5EF4-FFF2-40B4-BE49-F238E27FC236}">
                <a16:creationId xmlns:a16="http://schemas.microsoft.com/office/drawing/2014/main" id="{B6375111-306C-49EA-9DD1-79A2ED78FA3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72000" y="1251845"/>
            <a:ext cx="0" cy="21209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pic>
        <p:nvPicPr>
          <p:cNvPr id="48135" name="Picture 7" descr="A picture of a channeled whelk with a arrow pointing to its operculum">
            <a:extLst>
              <a:ext uri="{FF2B5EF4-FFF2-40B4-BE49-F238E27FC236}">
                <a16:creationId xmlns:a16="http://schemas.microsoft.com/office/drawing/2014/main" id="{B06A8A8D-1B66-4A52-B2D6-1BD4639914CA}"/>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b="-1"/>
          <a:stretch/>
        </p:blipFill>
        <p:spPr bwMode="auto">
          <a:xfrm>
            <a:off x="381008" y="149974"/>
            <a:ext cx="3909060" cy="3857568"/>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8136" name="Line 9">
            <a:extLst>
              <a:ext uri="{FF2B5EF4-FFF2-40B4-BE49-F238E27FC236}">
                <a16:creationId xmlns:a16="http://schemas.microsoft.com/office/drawing/2014/main" id="{D4157C43-CCE0-4696-A557-3933059AD9B6}"/>
              </a:ext>
            </a:extLst>
          </p:cNvPr>
          <p:cNvSpPr>
            <a:spLocks noChangeShapeType="1"/>
          </p:cNvSpPr>
          <p:nvPr/>
        </p:nvSpPr>
        <p:spPr bwMode="auto">
          <a:xfrm flipH="1">
            <a:off x="2743200" y="328466"/>
            <a:ext cx="1072134" cy="1310709"/>
          </a:xfrm>
          <a:prstGeom prst="line">
            <a:avLst/>
          </a:prstGeom>
          <a:noFill/>
          <a:ln w="127000">
            <a:solidFill>
              <a:schemeClr val="accent3"/>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pic>
        <p:nvPicPr>
          <p:cNvPr id="3" name="Picture 2" descr="A picture containing the egg case of the channeled whelk&#10;&#10;">
            <a:extLst>
              <a:ext uri="{FF2B5EF4-FFF2-40B4-BE49-F238E27FC236}">
                <a16:creationId xmlns:a16="http://schemas.microsoft.com/office/drawing/2014/main" id="{1E39996A-1C9A-4F71-99AA-08AF74BFE0A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30690" y="884072"/>
            <a:ext cx="4643140" cy="2621128"/>
          </a:xfrm>
          <a:prstGeom prst="rect">
            <a:avLst/>
          </a:prstGeom>
          <a:ln w="6350">
            <a:solidFill>
              <a:schemeClr val="tx1"/>
            </a:solidFill>
          </a:ln>
        </p:spPr>
      </p:pic>
      <p:sp>
        <p:nvSpPr>
          <p:cNvPr id="7" name="TextBox 6">
            <a:extLst>
              <a:ext uri="{FF2B5EF4-FFF2-40B4-BE49-F238E27FC236}">
                <a16:creationId xmlns:a16="http://schemas.microsoft.com/office/drawing/2014/main" id="{393ED46E-DE5E-6E4F-9C18-29B47A59D38C}"/>
              </a:ext>
            </a:extLst>
          </p:cNvPr>
          <p:cNvSpPr txBox="1"/>
          <p:nvPr/>
        </p:nvSpPr>
        <p:spPr>
          <a:xfrm>
            <a:off x="5656570" y="3517612"/>
            <a:ext cx="3411230" cy="292388"/>
          </a:xfrm>
          <a:prstGeom prst="rect">
            <a:avLst/>
          </a:prstGeom>
          <a:noFill/>
        </p:spPr>
        <p:txBody>
          <a:bodyPr wrap="square" rtlCol="0" anchor="b">
            <a:spAutoFit/>
          </a:bodyPr>
          <a:lstStyle/>
          <a:p>
            <a:pPr algn="r"/>
            <a:r>
              <a:rPr lang="en-US" altLang="en-US" sz="650" dirty="0">
                <a:cs typeface="Arial" panose="020B0604020202020204" pitchFamily="34" charset="0"/>
              </a:rPr>
              <a:t>Photos: (left) channeled whelk, </a:t>
            </a:r>
            <a:r>
              <a:rPr lang="en-US" altLang="en-US" sz="650" i="1" dirty="0" err="1">
                <a:cs typeface="Arial" panose="020B0604020202020204" pitchFamily="34" charset="0"/>
              </a:rPr>
              <a:t>Busycotypus</a:t>
            </a:r>
            <a:r>
              <a:rPr lang="en-US" altLang="en-US" sz="650" i="1" dirty="0">
                <a:cs typeface="Arial" panose="020B0604020202020204" pitchFamily="34" charset="0"/>
              </a:rPr>
              <a:t> </a:t>
            </a:r>
            <a:r>
              <a:rPr lang="en-US" altLang="en-US" sz="650" i="1" dirty="0" err="1">
                <a:cs typeface="Arial" panose="020B0604020202020204" pitchFamily="34" charset="0"/>
              </a:rPr>
              <a:t>canaliculatus</a:t>
            </a:r>
            <a:r>
              <a:rPr lang="en-US" altLang="en-US" sz="650" dirty="0">
                <a:cs typeface="Arial" panose="020B0604020202020204" pitchFamily="34" charset="0"/>
              </a:rPr>
              <a:t>, courtesy of Tessa </a:t>
            </a:r>
            <a:r>
              <a:rPr lang="en-US" altLang="en-US" sz="650" dirty="0" err="1">
                <a:cs typeface="Arial" panose="020B0604020202020204" pitchFamily="34" charset="0"/>
              </a:rPr>
              <a:t>Getchis</a:t>
            </a:r>
            <a:r>
              <a:rPr lang="en-US" altLang="en-US" sz="650" dirty="0">
                <a:cs typeface="Arial" panose="020B0604020202020204" pitchFamily="34" charset="0"/>
              </a:rPr>
              <a:t>; (right) channeled whelk egg case, courtesy of Robert </a:t>
            </a:r>
            <a:r>
              <a:rPr lang="en-US" altLang="en-US" sz="650" dirty="0" err="1">
                <a:cs typeface="Arial" panose="020B0604020202020204" pitchFamily="34" charset="0"/>
              </a:rPr>
              <a:t>Bachand</a:t>
            </a:r>
            <a:endParaRPr lang="en-US" altLang="en-US" sz="650" dirty="0">
              <a:cs typeface="Arial" panose="020B0604020202020204" pitchFamily="34" charset="0"/>
            </a:endParaRPr>
          </a:p>
        </p:txBody>
      </p:sp>
    </p:spTree>
  </p:cSld>
  <p:clrMapOvr>
    <a:overrideClrMapping bg1="dk1" tx1="lt1" bg2="dk2" tx2="lt2" accent1="accent1" accent2="accent2" accent3="accent3" accent4="accent4" accent5="accent5" accent6="accent6" hlink="hlink" folHlink="folHlink"/>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4FA4E651-C3D8-4DB8-A026-E8531C6AFA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914" name="Rectangle 2">
            <a:extLst>
              <a:ext uri="{FF2B5EF4-FFF2-40B4-BE49-F238E27FC236}">
                <a16:creationId xmlns:a16="http://schemas.microsoft.com/office/drawing/2014/main" id="{CC67B654-965E-45C7-B775-EEA0E275734D}"/>
              </a:ext>
            </a:extLst>
          </p:cNvPr>
          <p:cNvSpPr>
            <a:spLocks noGrp="1" noChangeArrowheads="1"/>
          </p:cNvSpPr>
          <p:nvPr>
            <p:ph type="title"/>
          </p:nvPr>
        </p:nvSpPr>
        <p:spPr>
          <a:xfrm>
            <a:off x="227456" y="4038600"/>
            <a:ext cx="8686800" cy="2734344"/>
          </a:xfrm>
          <a:noFill/>
        </p:spPr>
        <p:txBody>
          <a:bodyPr vert="horz" lIns="91440" tIns="45720" rIns="91440" bIns="45720" rtlCol="0" anchor="b">
            <a:noAutofit/>
          </a:bodyPr>
          <a:lstStyle/>
          <a:p>
            <a:pPr algn="l" eaLnBrk="1" hangingPunct="1">
              <a:lnSpc>
                <a:spcPct val="90000"/>
              </a:lnSpc>
              <a:spcAft>
                <a:spcPts val="1200"/>
              </a:spcAft>
            </a:pPr>
            <a:r>
              <a:rPr lang="en-US" altLang="en-US" sz="2800" kern="1200" dirty="0">
                <a:solidFill>
                  <a:schemeClr val="bg1">
                    <a:lumMod val="95000"/>
                  </a:schemeClr>
                </a:solidFill>
                <a:latin typeface="Bell MT" panose="02020503060305020303" pitchFamily="18" charset="0"/>
              </a:rPr>
              <a:t>Horseshoe crabs are one of the most primitive arthropods; they have lived unchanged in form for more than 360 million years</a:t>
            </a:r>
            <a:br>
              <a:rPr lang="en-US" altLang="en-US" sz="2800" kern="1200" dirty="0">
                <a:solidFill>
                  <a:schemeClr val="bg1">
                    <a:lumMod val="95000"/>
                  </a:schemeClr>
                </a:solidFill>
                <a:latin typeface="Bell MT" panose="02020503060305020303" pitchFamily="18" charset="0"/>
              </a:rPr>
            </a:br>
            <a:br>
              <a:rPr lang="en-US" altLang="en-US" sz="2800" kern="1200" dirty="0">
                <a:solidFill>
                  <a:schemeClr val="bg1">
                    <a:lumMod val="95000"/>
                  </a:schemeClr>
                </a:solidFill>
                <a:latin typeface="Bell MT" panose="02020503060305020303" pitchFamily="18" charset="0"/>
              </a:rPr>
            </a:br>
            <a:r>
              <a:rPr lang="en-US" altLang="en-US" sz="2800" kern="1200" dirty="0">
                <a:solidFill>
                  <a:schemeClr val="bg1">
                    <a:lumMod val="95000"/>
                  </a:schemeClr>
                </a:solidFill>
                <a:latin typeface="Bell MT" panose="02020503060305020303" pitchFamily="18" charset="0"/>
              </a:rPr>
              <a:t>Although they are arthropods, they are not true crabs, being more closely related to spiders and scorpions than they are to blue crabs and rock crabs</a:t>
            </a:r>
          </a:p>
        </p:txBody>
      </p:sp>
      <p:pic>
        <p:nvPicPr>
          <p:cNvPr id="3" name="Picture 2" descr="A picture containing three horseshoe crabs moving together through the sand&#10;&#10;">
            <a:extLst>
              <a:ext uri="{FF2B5EF4-FFF2-40B4-BE49-F238E27FC236}">
                <a16:creationId xmlns:a16="http://schemas.microsoft.com/office/drawing/2014/main" id="{961FCB38-082F-4010-9340-53EA7998CD4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 y="2"/>
            <a:ext cx="9143979" cy="3900104"/>
          </a:xfrm>
          <a:prstGeom prst="rect">
            <a:avLst/>
          </a:prstGeom>
          <a:ln w="6350">
            <a:solidFill>
              <a:schemeClr val="bg1"/>
            </a:solidFill>
          </a:ln>
        </p:spPr>
      </p:pic>
      <p:sp>
        <p:nvSpPr>
          <p:cNvPr id="5" name="TextBox 4">
            <a:extLst>
              <a:ext uri="{FF2B5EF4-FFF2-40B4-BE49-F238E27FC236}">
                <a16:creationId xmlns:a16="http://schemas.microsoft.com/office/drawing/2014/main" id="{8243AEC0-D3F1-004C-A5AC-DFEA65E7C731}"/>
              </a:ext>
            </a:extLst>
          </p:cNvPr>
          <p:cNvSpPr txBox="1"/>
          <p:nvPr/>
        </p:nvSpPr>
        <p:spPr>
          <a:xfrm>
            <a:off x="227456" y="3581400"/>
            <a:ext cx="3411230" cy="192360"/>
          </a:xfrm>
          <a:prstGeom prst="rect">
            <a:avLst/>
          </a:prstGeom>
          <a:noFill/>
        </p:spPr>
        <p:txBody>
          <a:bodyPr wrap="square" rtlCol="0" anchor="b">
            <a:spAutoFit/>
          </a:bodyPr>
          <a:lstStyle/>
          <a:p>
            <a:r>
              <a:rPr lang="en-US" altLang="en-US" sz="650" dirty="0">
                <a:solidFill>
                  <a:schemeClr val="bg1"/>
                </a:solidFill>
                <a:cs typeface="Arial" panose="020B0604020202020204" pitchFamily="34" charset="0"/>
              </a:rPr>
              <a:t>Photo: Horseshoe crab, </a:t>
            </a:r>
            <a:r>
              <a:rPr lang="en-US" altLang="en-US" sz="650" i="1" dirty="0">
                <a:solidFill>
                  <a:schemeClr val="bg1"/>
                </a:solidFill>
                <a:cs typeface="Arial" panose="020B0604020202020204" pitchFamily="34" charset="0"/>
              </a:rPr>
              <a:t>Limulus polyphemus</a:t>
            </a:r>
            <a:r>
              <a:rPr lang="en-US" altLang="en-US" sz="650" dirty="0">
                <a:solidFill>
                  <a:schemeClr val="bg1"/>
                </a:solidFill>
                <a:cs typeface="Arial" panose="020B0604020202020204" pitchFamily="34" charset="0"/>
              </a:rPr>
              <a:t>; courtesy of Robert </a:t>
            </a:r>
            <a:r>
              <a:rPr lang="en-US" altLang="en-US" sz="650" dirty="0" err="1">
                <a:solidFill>
                  <a:schemeClr val="bg1"/>
                </a:solidFill>
                <a:cs typeface="Arial" panose="020B0604020202020204" pitchFamily="34" charset="0"/>
              </a:rPr>
              <a:t>Bachand</a:t>
            </a:r>
            <a:endParaRPr lang="en-US" altLang="en-US" sz="650" dirty="0">
              <a:solidFill>
                <a:schemeClr val="bg1"/>
              </a:solidFill>
              <a:cs typeface="Arial" panose="020B0604020202020204" pitchFamily="34"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a:extLst>
              <a:ext uri="{FF2B5EF4-FFF2-40B4-BE49-F238E27FC236}">
                <a16:creationId xmlns:a16="http://schemas.microsoft.com/office/drawing/2014/main" id="{748EE562-18B6-4B3E-A244-C0CD6D805316}"/>
              </a:ext>
            </a:extLst>
          </p:cNvPr>
          <p:cNvSpPr>
            <a:spLocks noGrp="1" noChangeArrowheads="1"/>
          </p:cNvSpPr>
          <p:nvPr>
            <p:ph type="body" sz="half" idx="1"/>
          </p:nvPr>
        </p:nvSpPr>
        <p:spPr>
          <a:xfrm>
            <a:off x="228600" y="388724"/>
            <a:ext cx="8382000" cy="6080552"/>
          </a:xfrm>
        </p:spPr>
        <p:txBody>
          <a:bodyPr/>
          <a:lstStyle/>
          <a:p>
            <a:pPr eaLnBrk="1" hangingPunct="1">
              <a:lnSpc>
                <a:spcPct val="80000"/>
              </a:lnSpc>
              <a:spcAft>
                <a:spcPts val="1200"/>
              </a:spcAft>
            </a:pPr>
            <a:r>
              <a:rPr lang="en-US" altLang="en-US" sz="2800" dirty="0">
                <a:solidFill>
                  <a:schemeClr val="bg1">
                    <a:lumMod val="95000"/>
                  </a:schemeClr>
                </a:solidFill>
                <a:latin typeface="Bell MT" panose="02020503060305020303" pitchFamily="18" charset="0"/>
                <a:ea typeface="Tahoma" panose="020B0604030504040204" pitchFamily="34" charset="0"/>
                <a:cs typeface="Tahoma" panose="020B0604030504040204" pitchFamily="34" charset="0"/>
              </a:rPr>
              <a:t>Long Island Sound has a broad range of habitat types, which in turn support a wide variety (diversity) of plant and animal species</a:t>
            </a:r>
          </a:p>
          <a:p>
            <a:pPr eaLnBrk="1" hangingPunct="1">
              <a:lnSpc>
                <a:spcPct val="80000"/>
              </a:lnSpc>
              <a:spcAft>
                <a:spcPts val="1200"/>
              </a:spcAft>
            </a:pPr>
            <a:r>
              <a:rPr lang="en-US" altLang="en-US" sz="2800" dirty="0">
                <a:solidFill>
                  <a:schemeClr val="bg1">
                    <a:lumMod val="95000"/>
                  </a:schemeClr>
                </a:solidFill>
                <a:latin typeface="Bell MT" panose="02020503060305020303" pitchFamily="18" charset="0"/>
                <a:ea typeface="Tahoma" panose="020B0604030504040204" pitchFamily="34" charset="0"/>
                <a:cs typeface="Tahoma" panose="020B0604030504040204" pitchFamily="34" charset="0"/>
              </a:rPr>
              <a:t>A habitat meets the primary needs of organisms, including food, water, air, and shelter</a:t>
            </a:r>
          </a:p>
          <a:p>
            <a:pPr eaLnBrk="1" hangingPunct="1">
              <a:lnSpc>
                <a:spcPct val="80000"/>
              </a:lnSpc>
              <a:spcAft>
                <a:spcPts val="1200"/>
              </a:spcAft>
            </a:pPr>
            <a:r>
              <a:rPr lang="en-US" altLang="en-US" sz="2800" dirty="0">
                <a:solidFill>
                  <a:schemeClr val="bg1">
                    <a:lumMod val="95000"/>
                  </a:schemeClr>
                </a:solidFill>
                <a:latin typeface="Bell MT" panose="02020503060305020303" pitchFamily="18" charset="0"/>
                <a:ea typeface="Tahoma" panose="020B0604030504040204" pitchFamily="34" charset="0"/>
                <a:cs typeface="Tahoma" panose="020B0604030504040204" pitchFamily="34" charset="0"/>
              </a:rPr>
              <a:t>Primary habitat types in the Sound are: </a:t>
            </a:r>
          </a:p>
          <a:p>
            <a:pPr lvl="1" eaLnBrk="1" hangingPunct="1">
              <a:lnSpc>
                <a:spcPct val="80000"/>
              </a:lnSpc>
              <a:spcAft>
                <a:spcPts val="600"/>
              </a:spcAft>
              <a:buFont typeface="Arial" panose="020B0604020202020204" pitchFamily="34" charset="0"/>
              <a:buChar char="•"/>
            </a:pPr>
            <a:r>
              <a:rPr lang="en-US" altLang="en-US" dirty="0">
                <a:solidFill>
                  <a:schemeClr val="bg1">
                    <a:lumMod val="95000"/>
                  </a:schemeClr>
                </a:solidFill>
                <a:latin typeface="Bell MT" panose="02020503060305020303" pitchFamily="18" charset="0"/>
                <a:ea typeface="Tahoma" panose="020B0604030504040204" pitchFamily="34" charset="0"/>
                <a:cs typeface="Tahoma" panose="020B0604030504040204" pitchFamily="34" charset="0"/>
              </a:rPr>
              <a:t>Salt marshes			</a:t>
            </a:r>
          </a:p>
          <a:p>
            <a:pPr lvl="1" eaLnBrk="1" hangingPunct="1">
              <a:lnSpc>
                <a:spcPct val="80000"/>
              </a:lnSpc>
              <a:spcAft>
                <a:spcPts val="600"/>
              </a:spcAft>
              <a:buFont typeface="Arial" panose="020B0604020202020204" pitchFamily="34" charset="0"/>
              <a:buChar char="•"/>
            </a:pPr>
            <a:r>
              <a:rPr lang="en-US" altLang="en-US" dirty="0">
                <a:solidFill>
                  <a:schemeClr val="bg1">
                    <a:lumMod val="95000"/>
                  </a:schemeClr>
                </a:solidFill>
                <a:latin typeface="Bell MT" panose="02020503060305020303" pitchFamily="18" charset="0"/>
                <a:ea typeface="Tahoma" panose="020B0604030504040204" pitchFamily="34" charset="0"/>
                <a:cs typeface="Tahoma" panose="020B0604030504040204" pitchFamily="34" charset="0"/>
              </a:rPr>
              <a:t>Sandy beaches</a:t>
            </a:r>
          </a:p>
          <a:p>
            <a:pPr lvl="1" eaLnBrk="1" hangingPunct="1">
              <a:lnSpc>
                <a:spcPct val="80000"/>
              </a:lnSpc>
              <a:spcAft>
                <a:spcPts val="600"/>
              </a:spcAft>
              <a:buFont typeface="Arial" panose="020B0604020202020204" pitchFamily="34" charset="0"/>
              <a:buChar char="•"/>
            </a:pPr>
            <a:r>
              <a:rPr lang="en-US" altLang="en-US" dirty="0">
                <a:solidFill>
                  <a:schemeClr val="bg1">
                    <a:lumMod val="95000"/>
                  </a:schemeClr>
                </a:solidFill>
                <a:latin typeface="Bell MT" panose="02020503060305020303" pitchFamily="18" charset="0"/>
                <a:ea typeface="Tahoma" panose="020B0604030504040204" pitchFamily="34" charset="0"/>
                <a:cs typeface="Tahoma" panose="020B0604030504040204" pitchFamily="34" charset="0"/>
              </a:rPr>
              <a:t>Tidal flats</a:t>
            </a:r>
          </a:p>
          <a:p>
            <a:pPr lvl="1" eaLnBrk="1" hangingPunct="1">
              <a:lnSpc>
                <a:spcPct val="80000"/>
              </a:lnSpc>
              <a:spcAft>
                <a:spcPts val="600"/>
              </a:spcAft>
              <a:buFont typeface="Arial" panose="020B0604020202020204" pitchFamily="34" charset="0"/>
              <a:buChar char="•"/>
            </a:pPr>
            <a:r>
              <a:rPr lang="en-US" altLang="en-US" dirty="0">
                <a:solidFill>
                  <a:schemeClr val="bg1">
                    <a:lumMod val="95000"/>
                  </a:schemeClr>
                </a:solidFill>
                <a:latin typeface="Bell MT" panose="02020503060305020303" pitchFamily="18" charset="0"/>
                <a:ea typeface="Tahoma" panose="020B0604030504040204" pitchFamily="34" charset="0"/>
                <a:cs typeface="Tahoma" panose="020B0604030504040204" pitchFamily="34" charset="0"/>
              </a:rPr>
              <a:t>Rocky intertidal</a:t>
            </a:r>
          </a:p>
          <a:p>
            <a:pPr lvl="1" eaLnBrk="1" hangingPunct="1">
              <a:lnSpc>
                <a:spcPct val="80000"/>
              </a:lnSpc>
              <a:spcAft>
                <a:spcPts val="600"/>
              </a:spcAft>
              <a:buFont typeface="Arial" panose="020B0604020202020204" pitchFamily="34" charset="0"/>
              <a:buChar char="•"/>
            </a:pPr>
            <a:r>
              <a:rPr lang="en-US" altLang="en-US" dirty="0">
                <a:solidFill>
                  <a:schemeClr val="bg1">
                    <a:lumMod val="95000"/>
                  </a:schemeClr>
                </a:solidFill>
                <a:latin typeface="Bell MT" panose="02020503060305020303" pitchFamily="18" charset="0"/>
                <a:ea typeface="Tahoma" panose="020B0604030504040204" pitchFamily="34" charset="0"/>
                <a:cs typeface="Tahoma" panose="020B0604030504040204" pitchFamily="34" charset="0"/>
              </a:rPr>
              <a:t>Submerged bottom</a:t>
            </a:r>
            <a:endParaRPr lang="en-US" altLang="en-US" i="1" dirty="0">
              <a:solidFill>
                <a:schemeClr val="bg1">
                  <a:lumMod val="95000"/>
                </a:schemeClr>
              </a:solidFill>
              <a:latin typeface="Bell MT" panose="02020503060305020303" pitchFamily="18" charset="0"/>
              <a:ea typeface="Tahoma" panose="020B0604030504040204" pitchFamily="34" charset="0"/>
              <a:cs typeface="Tahoma" panose="020B0604030504040204" pitchFamily="34" charset="0"/>
            </a:endParaRPr>
          </a:p>
          <a:p>
            <a:pPr lvl="1" eaLnBrk="1" hangingPunct="1">
              <a:lnSpc>
                <a:spcPct val="80000"/>
              </a:lnSpc>
              <a:spcAft>
                <a:spcPts val="600"/>
              </a:spcAft>
              <a:buFont typeface="Arial" panose="020B0604020202020204" pitchFamily="34" charset="0"/>
              <a:buChar char="•"/>
            </a:pPr>
            <a:r>
              <a:rPr lang="en-US" altLang="en-US" dirty="0">
                <a:solidFill>
                  <a:schemeClr val="bg1">
                    <a:lumMod val="95000"/>
                  </a:schemeClr>
                </a:solidFill>
                <a:latin typeface="Bell MT" panose="02020503060305020303" pitchFamily="18" charset="0"/>
                <a:ea typeface="Tahoma" panose="020B0604030504040204" pitchFamily="34" charset="0"/>
                <a:cs typeface="Tahoma" panose="020B0604030504040204" pitchFamily="34" charset="0"/>
              </a:rPr>
              <a:t>Open water</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5">
            <a:extLst>
              <a:ext uri="{FF2B5EF4-FFF2-40B4-BE49-F238E27FC236}">
                <a16:creationId xmlns:a16="http://schemas.microsoft.com/office/drawing/2014/main" id="{8D1E4DFE-1A03-40C3-A4AB-E6D3D4D31726}"/>
              </a:ext>
            </a:extLst>
          </p:cNvPr>
          <p:cNvSpPr>
            <a:spLocks noGrp="1" noChangeArrowheads="1"/>
          </p:cNvSpPr>
          <p:nvPr>
            <p:ph type="title"/>
          </p:nvPr>
        </p:nvSpPr>
        <p:spPr>
          <a:xfrm>
            <a:off x="480060" y="5306838"/>
            <a:ext cx="8183880" cy="1487805"/>
          </a:xfrm>
        </p:spPr>
        <p:txBody>
          <a:bodyPr vert="horz" lIns="91440" tIns="45720" rIns="91440" bIns="45720" rtlCol="0" anchor="ctr">
            <a:normAutofit fontScale="90000"/>
          </a:bodyPr>
          <a:lstStyle/>
          <a:p>
            <a:pPr algn="l" eaLnBrk="1" hangingPunct="1">
              <a:lnSpc>
                <a:spcPct val="90000"/>
              </a:lnSpc>
            </a:pPr>
            <a:r>
              <a:rPr lang="en-US" altLang="en-US" sz="3100" kern="1200" dirty="0">
                <a:solidFill>
                  <a:schemeClr val="tx1">
                    <a:lumMod val="95000"/>
                  </a:schemeClr>
                </a:solidFill>
                <a:latin typeface="Bell MT" panose="02020503060305020303" pitchFamily="18" charset="0"/>
              </a:rPr>
              <a:t>The front appendages of the burrowing mantis shrimp are similar to those of the praying mantis insect; barbs on these legs are used to quickly spear and crush prey</a:t>
            </a:r>
            <a:br>
              <a:rPr lang="en-US" altLang="en-US" sz="1300" kern="1200" dirty="0">
                <a:solidFill>
                  <a:schemeClr val="tx1"/>
                </a:solidFill>
                <a:latin typeface="+mj-lt"/>
              </a:rPr>
            </a:br>
            <a:endParaRPr lang="en-US" altLang="en-US" sz="1300" kern="1200" dirty="0">
              <a:solidFill>
                <a:schemeClr val="tx1"/>
              </a:solidFill>
              <a:latin typeface="+mj-lt"/>
            </a:endParaRPr>
          </a:p>
        </p:txBody>
      </p:sp>
      <p:pic>
        <p:nvPicPr>
          <p:cNvPr id="5" name="Content Placeholder 5" descr="A closeup picture containing the arthropod invertebrate known as a mantis shrimp, showing its eyes, feelers and front legs&#10;&#10;">
            <a:extLst>
              <a:ext uri="{FF2B5EF4-FFF2-40B4-BE49-F238E27FC236}">
                <a16:creationId xmlns:a16="http://schemas.microsoft.com/office/drawing/2014/main" id="{716AA1C4-9C14-4157-8341-19F60FDE5D69}"/>
              </a:ext>
            </a:extLst>
          </p:cNvPr>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bwMode="auto">
          <a:xfrm>
            <a:off x="480060" y="304800"/>
            <a:ext cx="8183880" cy="4836795"/>
          </a:xfrm>
          <a:prstGeom prst="rect">
            <a:avLst/>
          </a:prstGeom>
          <a:noFill/>
          <a:ln w="6350">
            <a:solidFill>
              <a:schemeClr val="tx1"/>
            </a:solidFill>
            <a:miter lim="800000"/>
          </a:ln>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37B8690-3C3C-7949-AAA4-D9B146A1F2D9}"/>
              </a:ext>
            </a:extLst>
          </p:cNvPr>
          <p:cNvSpPr txBox="1"/>
          <p:nvPr/>
        </p:nvSpPr>
        <p:spPr>
          <a:xfrm>
            <a:off x="5252710" y="341040"/>
            <a:ext cx="3411230" cy="192360"/>
          </a:xfrm>
          <a:prstGeom prst="rect">
            <a:avLst/>
          </a:prstGeom>
          <a:noFill/>
        </p:spPr>
        <p:txBody>
          <a:bodyPr wrap="square" rtlCol="0" anchor="b">
            <a:spAutoFit/>
          </a:bodyPr>
          <a:lstStyle/>
          <a:p>
            <a:pPr algn="r"/>
            <a:r>
              <a:rPr lang="en-US" altLang="en-US" sz="650" dirty="0">
                <a:cs typeface="Arial" panose="020B0604020202020204" pitchFamily="34" charset="0"/>
              </a:rPr>
              <a:t>Photo: Mantis shrimp, </a:t>
            </a:r>
            <a:r>
              <a:rPr lang="en-US" altLang="en-US" sz="650" i="1" dirty="0">
                <a:cs typeface="Arial" panose="020B0604020202020204" pitchFamily="34" charset="0"/>
              </a:rPr>
              <a:t>Squilla </a:t>
            </a:r>
            <a:r>
              <a:rPr lang="en-US" altLang="en-US" sz="650" i="1" dirty="0" err="1">
                <a:cs typeface="Arial" panose="020B0604020202020204" pitchFamily="34" charset="0"/>
              </a:rPr>
              <a:t>empusa</a:t>
            </a:r>
            <a:r>
              <a:rPr lang="en-US" altLang="en-US" sz="650" dirty="0">
                <a:cs typeface="Arial" panose="020B0604020202020204" pitchFamily="34" charset="0"/>
              </a:rPr>
              <a:t>; courtesy of Robert </a:t>
            </a:r>
            <a:r>
              <a:rPr lang="en-US" altLang="en-US" sz="650" dirty="0" err="1">
                <a:cs typeface="Arial" panose="020B0604020202020204" pitchFamily="34" charset="0"/>
              </a:rPr>
              <a:t>Bachand</a:t>
            </a:r>
            <a:endParaRPr lang="en-US" altLang="en-US" sz="650" dirty="0">
              <a:cs typeface="Arial" panose="020B0604020202020204" pitchFamily="34" charset="0"/>
            </a:endParaRPr>
          </a:p>
        </p:txBody>
      </p:sp>
    </p:spTree>
  </p:cSld>
  <p:clrMapOvr>
    <a:overrideClrMapping bg1="dk1" tx1="lt1" bg2="dk2" tx2="lt2" accent1="accent1" accent2="accent2" accent3="accent3" accent4="accent4" accent5="accent5" accent6="accent6" hlink="hlink" folHlink="folHlink"/>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descr="A picture containing a piping plover standing on the beach&#10;&#10;">
            <a:extLst>
              <a:ext uri="{FF2B5EF4-FFF2-40B4-BE49-F238E27FC236}">
                <a16:creationId xmlns:a16="http://schemas.microsoft.com/office/drawing/2014/main" id="{66A4DEAA-3C49-4293-82E3-248B0A29E57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181600" y="3303998"/>
            <a:ext cx="3576802" cy="3332794"/>
          </a:xfrm>
          <a:prstGeom prst="rect">
            <a:avLst/>
          </a:prstGeom>
          <a:ln w="6350">
            <a:solidFill>
              <a:schemeClr val="bg1"/>
            </a:solidFill>
          </a:ln>
          <a:effectLst>
            <a:outerShdw blurRad="292100" dist="139700" dir="2700000" algn="tl" rotWithShape="0">
              <a:srgbClr val="333333">
                <a:alpha val="65000"/>
              </a:srgbClr>
            </a:outerShdw>
          </a:effectLst>
        </p:spPr>
      </p:pic>
      <p:sp>
        <p:nvSpPr>
          <p:cNvPr id="39938" name="Rectangle 2">
            <a:extLst>
              <a:ext uri="{FF2B5EF4-FFF2-40B4-BE49-F238E27FC236}">
                <a16:creationId xmlns:a16="http://schemas.microsoft.com/office/drawing/2014/main" id="{2D6250B1-14CF-498A-9E41-A075CD0DC36D}"/>
              </a:ext>
            </a:extLst>
          </p:cNvPr>
          <p:cNvSpPr>
            <a:spLocks noGrp="1" noChangeArrowheads="1"/>
          </p:cNvSpPr>
          <p:nvPr>
            <p:ph type="title" idx="4294967295"/>
          </p:nvPr>
        </p:nvSpPr>
        <p:spPr>
          <a:xfrm>
            <a:off x="533400" y="3505200"/>
            <a:ext cx="4419600" cy="2568130"/>
          </a:xfrm>
        </p:spPr>
        <p:txBody>
          <a:bodyPr vert="horz" lIns="91440" tIns="45720" rIns="91440" bIns="45720" rtlCol="0" anchor="b">
            <a:noAutofit/>
          </a:bodyPr>
          <a:lstStyle/>
          <a:p>
            <a:pPr algn="l" eaLnBrk="1" hangingPunct="1">
              <a:lnSpc>
                <a:spcPct val="90000"/>
              </a:lnSpc>
            </a:pPr>
            <a:r>
              <a:rPr lang="en-US" altLang="en-US" sz="2800" kern="1200" dirty="0">
                <a:solidFill>
                  <a:schemeClr val="bg1">
                    <a:lumMod val="95000"/>
                  </a:schemeClr>
                </a:solidFill>
                <a:latin typeface="Bell MT" panose="02020503060305020303" pitchFamily="18" charset="0"/>
              </a:rPr>
              <a:t>Sanderlings (above) and piping plovers (right) skitter up and down the beach at the water’s edge, seeking small </a:t>
            </a:r>
            <a:r>
              <a:rPr lang="en-US" altLang="en-US" sz="2800" kern="1200" dirty="0" err="1">
                <a:solidFill>
                  <a:schemeClr val="bg1">
                    <a:lumMod val="95000"/>
                  </a:schemeClr>
                </a:solidFill>
                <a:latin typeface="Bell MT" panose="02020503060305020303" pitchFamily="18" charset="0"/>
              </a:rPr>
              <a:t>molluscs</a:t>
            </a:r>
            <a:r>
              <a:rPr lang="en-US" altLang="en-US" sz="2800" kern="1200" dirty="0">
                <a:solidFill>
                  <a:schemeClr val="bg1">
                    <a:lumMod val="95000"/>
                  </a:schemeClr>
                </a:solidFill>
                <a:latin typeface="Bell MT" panose="02020503060305020303" pitchFamily="18" charset="0"/>
              </a:rPr>
              <a:t> and crustaceans as the waves wash in and out</a:t>
            </a:r>
          </a:p>
        </p:txBody>
      </p:sp>
      <p:pic>
        <p:nvPicPr>
          <p:cNvPr id="9" name="Picture 8" descr="A picture containing three sanderlings looking for food at the water's edge&#10;&#10;&#10;">
            <a:extLst>
              <a:ext uri="{FF2B5EF4-FFF2-40B4-BE49-F238E27FC236}">
                <a16:creationId xmlns:a16="http://schemas.microsoft.com/office/drawing/2014/main" id="{96E14A9D-4968-4532-8B5C-1389F4D8978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2955" y="152400"/>
            <a:ext cx="7578090" cy="3001518"/>
          </a:xfrm>
          <a:prstGeom prst="rect">
            <a:avLst/>
          </a:prstGeom>
          <a:ln w="6350">
            <a:solidFill>
              <a:schemeClr val="bg1"/>
            </a:solidFill>
          </a:ln>
          <a:effectLst>
            <a:outerShdw blurRad="292100" dist="139700" dir="2700000" algn="tl" rotWithShape="0">
              <a:srgbClr val="333333">
                <a:alpha val="65000"/>
              </a:srgbClr>
            </a:outerShdw>
          </a:effectLst>
        </p:spPr>
      </p:pic>
      <p:sp>
        <p:nvSpPr>
          <p:cNvPr id="5" name="TextBox 4">
            <a:extLst>
              <a:ext uri="{FF2B5EF4-FFF2-40B4-BE49-F238E27FC236}">
                <a16:creationId xmlns:a16="http://schemas.microsoft.com/office/drawing/2014/main" id="{C91EAA65-793F-834A-980F-8C07C7CD1C87}"/>
              </a:ext>
            </a:extLst>
          </p:cNvPr>
          <p:cNvSpPr txBox="1"/>
          <p:nvPr/>
        </p:nvSpPr>
        <p:spPr>
          <a:xfrm>
            <a:off x="807339" y="2935997"/>
            <a:ext cx="4630430" cy="192360"/>
          </a:xfrm>
          <a:prstGeom prst="rect">
            <a:avLst/>
          </a:prstGeom>
          <a:noFill/>
        </p:spPr>
        <p:txBody>
          <a:bodyPr wrap="square" rtlCol="0" anchor="b">
            <a:spAutoFit/>
          </a:bodyPr>
          <a:lstStyle/>
          <a:p>
            <a:r>
              <a:rPr lang="en-US" altLang="en-US" sz="650" dirty="0">
                <a:cs typeface="Arial" panose="020B0604020202020204" pitchFamily="34" charset="0"/>
              </a:rPr>
              <a:t>Photos: (top) Sanderlings, </a:t>
            </a:r>
            <a:r>
              <a:rPr lang="en-US" altLang="en-US" sz="650" i="1" dirty="0">
                <a:cs typeface="Arial" panose="020B0604020202020204" pitchFamily="34" charset="0"/>
              </a:rPr>
              <a:t>Calidris alba</a:t>
            </a:r>
            <a:r>
              <a:rPr lang="en-US" altLang="en-US" sz="650" dirty="0">
                <a:cs typeface="Arial" panose="020B0604020202020204" pitchFamily="34" charset="0"/>
              </a:rPr>
              <a:t>, and (right) Piping plover, </a:t>
            </a:r>
            <a:r>
              <a:rPr lang="en-US" altLang="en-US" sz="650" i="1" dirty="0">
                <a:cs typeface="Arial" panose="020B0604020202020204" pitchFamily="34" charset="0"/>
              </a:rPr>
              <a:t>Charadrius </a:t>
            </a:r>
            <a:r>
              <a:rPr lang="en-US" altLang="en-US" sz="650" i="1" dirty="0" err="1">
                <a:cs typeface="Arial" panose="020B0604020202020204" pitchFamily="34" charset="0"/>
              </a:rPr>
              <a:t>melodus</a:t>
            </a:r>
            <a:r>
              <a:rPr lang="en-US" altLang="en-US" sz="650" dirty="0">
                <a:cs typeface="Arial" panose="020B0604020202020204" pitchFamily="34" charset="0"/>
              </a:rPr>
              <a:t>; courtesy of Thomas Morris</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ird called a black-bellied plover, feeds in the wet sand of the beach, looking for worms, crustaceans or molluscs">
            <a:extLst>
              <a:ext uri="{FF2B5EF4-FFF2-40B4-BE49-F238E27FC236}">
                <a16:creationId xmlns:a16="http://schemas.microsoft.com/office/drawing/2014/main" id="{C79A3D07-4331-497A-8E44-91EA4D6896C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2"/>
          <a:stretch/>
        </p:blipFill>
        <p:spPr>
          <a:xfrm>
            <a:off x="838200" y="152400"/>
            <a:ext cx="3251574" cy="6474082"/>
          </a:xfrm>
          <a:prstGeom prst="rect">
            <a:avLst/>
          </a:prstGeom>
          <a:ln w="6350">
            <a:solidFill>
              <a:schemeClr val="bg1"/>
            </a:solidFill>
          </a:ln>
        </p:spPr>
      </p:pic>
      <p:sp>
        <p:nvSpPr>
          <p:cNvPr id="3" name="TextBox 2">
            <a:extLst>
              <a:ext uri="{FF2B5EF4-FFF2-40B4-BE49-F238E27FC236}">
                <a16:creationId xmlns:a16="http://schemas.microsoft.com/office/drawing/2014/main" id="{8278F5A9-575A-48E6-8010-2264F496F80E}"/>
              </a:ext>
            </a:extLst>
          </p:cNvPr>
          <p:cNvSpPr txBox="1"/>
          <p:nvPr/>
        </p:nvSpPr>
        <p:spPr>
          <a:xfrm>
            <a:off x="4953000" y="990600"/>
            <a:ext cx="3581400" cy="4832092"/>
          </a:xfrm>
          <a:prstGeom prst="rect">
            <a:avLst/>
          </a:prstGeom>
          <a:noFill/>
        </p:spPr>
        <p:txBody>
          <a:bodyPr wrap="square" rtlCol="0">
            <a:spAutoFit/>
          </a:bodyPr>
          <a:lstStyle/>
          <a:p>
            <a:r>
              <a:rPr lang="en-US" sz="2800" dirty="0">
                <a:solidFill>
                  <a:schemeClr val="bg1">
                    <a:lumMod val="95000"/>
                  </a:schemeClr>
                </a:solidFill>
                <a:latin typeface="Bell MT" panose="02020503060305020303" pitchFamily="18" charset="0"/>
              </a:rPr>
              <a:t>A black-bellied plover forages for worms, crustaceans or </a:t>
            </a:r>
            <a:r>
              <a:rPr lang="en-US" sz="2800" dirty="0" err="1">
                <a:solidFill>
                  <a:schemeClr val="bg1">
                    <a:lumMod val="95000"/>
                  </a:schemeClr>
                </a:solidFill>
                <a:latin typeface="Bell MT" panose="02020503060305020303" pitchFamily="18" charset="0"/>
              </a:rPr>
              <a:t>molluscs</a:t>
            </a:r>
            <a:r>
              <a:rPr lang="en-US" sz="2800" dirty="0">
                <a:solidFill>
                  <a:schemeClr val="bg1">
                    <a:lumMod val="95000"/>
                  </a:schemeClr>
                </a:solidFill>
                <a:latin typeface="Bell MT" panose="02020503060305020303" pitchFamily="18" charset="0"/>
              </a:rPr>
              <a:t> in wet sand; plovers have a distinctive behavior of running forward, pausing, looking or listening, then seizing their prey</a:t>
            </a:r>
          </a:p>
          <a:p>
            <a:endParaRPr lang="en-US" sz="2800" dirty="0">
              <a:solidFill>
                <a:schemeClr val="bg1"/>
              </a:solidFill>
              <a:latin typeface="Bell MT" panose="02020503060305020303" pitchFamily="18" charset="0"/>
            </a:endParaRPr>
          </a:p>
        </p:txBody>
      </p:sp>
      <p:sp>
        <p:nvSpPr>
          <p:cNvPr id="5" name="TextBox 4">
            <a:extLst>
              <a:ext uri="{FF2B5EF4-FFF2-40B4-BE49-F238E27FC236}">
                <a16:creationId xmlns:a16="http://schemas.microsoft.com/office/drawing/2014/main" id="{850B4C37-C4A4-3045-864B-247C3D078BBF}"/>
              </a:ext>
            </a:extLst>
          </p:cNvPr>
          <p:cNvSpPr txBox="1"/>
          <p:nvPr/>
        </p:nvSpPr>
        <p:spPr>
          <a:xfrm>
            <a:off x="838200" y="6327518"/>
            <a:ext cx="2048256" cy="301882"/>
          </a:xfrm>
          <a:prstGeom prst="rect">
            <a:avLst/>
          </a:prstGeom>
          <a:noFill/>
        </p:spPr>
        <p:txBody>
          <a:bodyPr wrap="square" rtlCol="0" anchor="b">
            <a:spAutoFit/>
          </a:bodyPr>
          <a:lstStyle/>
          <a:p>
            <a:r>
              <a:rPr lang="en-US" altLang="en-US" sz="650" dirty="0">
                <a:solidFill>
                  <a:schemeClr val="bg1"/>
                </a:solidFill>
                <a:cs typeface="Arial" panose="020B0604020202020204" pitchFamily="34" charset="0"/>
              </a:rPr>
              <a:t>Photo: Black-bellied plover, </a:t>
            </a:r>
            <a:r>
              <a:rPr lang="en-US" altLang="en-US" sz="650" i="1" dirty="0" err="1">
                <a:solidFill>
                  <a:schemeClr val="bg1"/>
                </a:solidFill>
                <a:cs typeface="Arial" panose="020B0604020202020204" pitchFamily="34" charset="0"/>
              </a:rPr>
              <a:t>Pluvialis</a:t>
            </a:r>
            <a:r>
              <a:rPr lang="en-US" altLang="en-US" sz="650" i="1" dirty="0">
                <a:solidFill>
                  <a:schemeClr val="bg1"/>
                </a:solidFill>
                <a:cs typeface="Arial" panose="020B0604020202020204" pitchFamily="34" charset="0"/>
              </a:rPr>
              <a:t> </a:t>
            </a:r>
            <a:r>
              <a:rPr lang="en-US" altLang="en-US" sz="650" i="1" dirty="0" err="1">
                <a:solidFill>
                  <a:schemeClr val="bg1"/>
                </a:solidFill>
                <a:cs typeface="Arial" panose="020B0604020202020204" pitchFamily="34" charset="0"/>
              </a:rPr>
              <a:t>squatarola</a:t>
            </a:r>
            <a:r>
              <a:rPr lang="en-US" altLang="en-US" sz="650" dirty="0">
                <a:solidFill>
                  <a:schemeClr val="bg1"/>
                </a:solidFill>
                <a:cs typeface="Arial" panose="020B0604020202020204" pitchFamily="34" charset="0"/>
              </a:rPr>
              <a:t>; courtesy of Thomas Morris</a:t>
            </a:r>
          </a:p>
        </p:txBody>
      </p:sp>
    </p:spTree>
    <p:extLst>
      <p:ext uri="{BB962C8B-B14F-4D97-AF65-F5344CB8AC3E}">
        <p14:creationId xmlns:p14="http://schemas.microsoft.com/office/powerpoint/2010/main" val="192590777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C032D5E-DE5D-4B17-BEFB-9F70B9EDD569}"/>
              </a:ext>
            </a:extLst>
          </p:cNvPr>
          <p:cNvSpPr>
            <a:spLocks noGrp="1"/>
          </p:cNvSpPr>
          <p:nvPr>
            <p:ph type="title"/>
          </p:nvPr>
        </p:nvSpPr>
        <p:spPr>
          <a:xfrm>
            <a:off x="480060" y="5576887"/>
            <a:ext cx="8183880" cy="1204913"/>
          </a:xfrm>
        </p:spPr>
        <p:txBody>
          <a:bodyPr>
            <a:normAutofit fontScale="90000"/>
          </a:bodyPr>
          <a:lstStyle/>
          <a:p>
            <a:pPr algn="l"/>
            <a:r>
              <a:rPr lang="en-US" sz="2800" dirty="0">
                <a:solidFill>
                  <a:schemeClr val="tx1">
                    <a:lumMod val="95000"/>
                  </a:schemeClr>
                </a:solidFill>
                <a:latin typeface="Bell MT" panose="02020503060305020303" pitchFamily="18" charset="0"/>
              </a:rPr>
              <a:t>American oystercatchers, recognized by their bright red bills, prefer sandy shelly beaches without predators for nesting</a:t>
            </a:r>
          </a:p>
        </p:txBody>
      </p:sp>
      <p:pic>
        <p:nvPicPr>
          <p:cNvPr id="4" name="Picture 3" descr="A picture containing two American oystercatchers on a shelly beach; these birds have bright red bills and eyes, and feed on oysters and clams">
            <a:extLst>
              <a:ext uri="{FF2B5EF4-FFF2-40B4-BE49-F238E27FC236}">
                <a16:creationId xmlns:a16="http://schemas.microsoft.com/office/drawing/2014/main" id="{7AFFA7C5-F97D-465D-ACF9-17427734F2B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80060" y="640080"/>
            <a:ext cx="8183880" cy="4836795"/>
          </a:xfrm>
          <a:prstGeom prst="rect">
            <a:avLst/>
          </a:prstGeom>
          <a:ln w="6350">
            <a:solidFill>
              <a:schemeClr val="tx1"/>
            </a:solidFill>
            <a:miter lim="800000"/>
          </a:ln>
        </p:spPr>
      </p:pic>
      <p:sp>
        <p:nvSpPr>
          <p:cNvPr id="6" name="TextBox 5">
            <a:extLst>
              <a:ext uri="{FF2B5EF4-FFF2-40B4-BE49-F238E27FC236}">
                <a16:creationId xmlns:a16="http://schemas.microsoft.com/office/drawing/2014/main" id="{0B628612-92B2-3D48-B262-521FF82F3723}"/>
              </a:ext>
            </a:extLst>
          </p:cNvPr>
          <p:cNvSpPr txBox="1"/>
          <p:nvPr/>
        </p:nvSpPr>
        <p:spPr>
          <a:xfrm>
            <a:off x="501396" y="685800"/>
            <a:ext cx="2048256" cy="292388"/>
          </a:xfrm>
          <a:prstGeom prst="rect">
            <a:avLst/>
          </a:prstGeom>
          <a:noFill/>
        </p:spPr>
        <p:txBody>
          <a:bodyPr wrap="square" rtlCol="0" anchor="b">
            <a:spAutoFit/>
          </a:bodyPr>
          <a:lstStyle/>
          <a:p>
            <a:r>
              <a:rPr lang="en-US" altLang="en-US" sz="650" dirty="0">
                <a:cs typeface="Arial" panose="020B0604020202020204" pitchFamily="34" charset="0"/>
              </a:rPr>
              <a:t>Photo: American Oystercatchers, </a:t>
            </a:r>
            <a:r>
              <a:rPr lang="en-US" altLang="en-US" sz="650" i="1" dirty="0" err="1">
                <a:cs typeface="Arial" panose="020B0604020202020204" pitchFamily="34" charset="0"/>
              </a:rPr>
              <a:t>Haematopus</a:t>
            </a:r>
            <a:r>
              <a:rPr lang="en-US" altLang="en-US" sz="650" i="1" dirty="0">
                <a:cs typeface="Arial" panose="020B0604020202020204" pitchFamily="34" charset="0"/>
              </a:rPr>
              <a:t> palliates</a:t>
            </a:r>
            <a:r>
              <a:rPr lang="en-US" altLang="en-US" sz="650" dirty="0">
                <a:cs typeface="Arial" panose="020B0604020202020204" pitchFamily="34" charset="0"/>
              </a:rPr>
              <a:t>; courtesy of Thomas Morris</a:t>
            </a:r>
          </a:p>
        </p:txBody>
      </p:sp>
    </p:spTree>
    <p:extLst>
      <p:ext uri="{BB962C8B-B14F-4D97-AF65-F5344CB8AC3E}">
        <p14:creationId xmlns:p14="http://schemas.microsoft.com/office/powerpoint/2010/main" val="3723856067"/>
      </p:ext>
    </p:extLst>
  </p:cSld>
  <p:clrMapOvr>
    <a:overrideClrMapping bg1="dk1" tx1="lt1" bg2="dk2" tx2="lt2" accent1="accent1" accent2="accent2" accent3="accent3" accent4="accent4" accent5="accent5" accent6="accent6" hlink="hlink" folHlink="folHlink"/>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BE905E0A-D990-4E54-A6B4-5A89C233E8F6}"/>
              </a:ext>
            </a:extLst>
          </p:cNvPr>
          <p:cNvSpPr>
            <a:spLocks noGrp="1" noChangeArrowheads="1"/>
          </p:cNvSpPr>
          <p:nvPr>
            <p:ph type="title"/>
          </p:nvPr>
        </p:nvSpPr>
        <p:spPr>
          <a:xfrm>
            <a:off x="228601" y="152400"/>
            <a:ext cx="8686796" cy="2057400"/>
          </a:xfrm>
        </p:spPr>
        <p:txBody>
          <a:bodyPr vert="horz" lIns="91440" tIns="45720" rIns="91440" bIns="45720" rtlCol="0" anchor="b">
            <a:normAutofit/>
          </a:bodyPr>
          <a:lstStyle/>
          <a:p>
            <a:pPr algn="l" eaLnBrk="1" hangingPunct="1">
              <a:lnSpc>
                <a:spcPct val="90000"/>
              </a:lnSpc>
            </a:pPr>
            <a:r>
              <a:rPr lang="en-US" altLang="en-US" sz="2800" kern="1200" dirty="0">
                <a:solidFill>
                  <a:schemeClr val="tx1">
                    <a:lumMod val="95000"/>
                  </a:schemeClr>
                </a:solidFill>
                <a:latin typeface="Bell MT" panose="02020503060305020303" pitchFamily="18" charset="0"/>
              </a:rPr>
              <a:t>Common terns nest on rocky islands and barrier beaches, diving into open water for sand lances and other small fish, crustaceans and insects; they nest in colonies on sand, gravel or cobble near low-growing vegetation which provides cover for their chicks </a:t>
            </a:r>
            <a:endParaRPr lang="en-US" altLang="en-US" sz="2800" kern="1200" dirty="0">
              <a:solidFill>
                <a:schemeClr val="tx1">
                  <a:lumMod val="95000"/>
                </a:schemeClr>
              </a:solidFill>
              <a:highlight>
                <a:srgbClr val="FF0000"/>
              </a:highlight>
              <a:latin typeface="Bell MT" panose="02020503060305020303" pitchFamily="18" charset="0"/>
            </a:endParaRPr>
          </a:p>
        </p:txBody>
      </p:sp>
      <p:pic>
        <p:nvPicPr>
          <p:cNvPr id="3" name="Picture 2" descr="A picture containing a common tern standing on a railing, with a black head and red bill. ">
            <a:extLst>
              <a:ext uri="{FF2B5EF4-FFF2-40B4-BE49-F238E27FC236}">
                <a16:creationId xmlns:a16="http://schemas.microsoft.com/office/drawing/2014/main" id="{2942C554-D4C4-48C1-B2C8-507B8D8AB47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4"/>
          <a:stretch/>
        </p:blipFill>
        <p:spPr>
          <a:xfrm>
            <a:off x="457200" y="2423660"/>
            <a:ext cx="3909060" cy="3856948"/>
          </a:xfrm>
          <a:prstGeom prst="rect">
            <a:avLst/>
          </a:prstGeom>
          <a:ln w="6350">
            <a:solidFill>
              <a:schemeClr val="tx1"/>
            </a:solidFill>
          </a:ln>
        </p:spPr>
      </p:pic>
      <p:cxnSp>
        <p:nvCxnSpPr>
          <p:cNvPr id="71" name="Straight Connector 70">
            <a:extLst>
              <a:ext uri="{FF2B5EF4-FFF2-40B4-BE49-F238E27FC236}">
                <a16:creationId xmlns:a16="http://schemas.microsoft.com/office/drawing/2014/main" id="{B6375111-306C-49EA-9DD1-79A2ED78FA3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72000" y="3354776"/>
            <a:ext cx="0" cy="21209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pic>
        <p:nvPicPr>
          <p:cNvPr id="5" name="Picture 4" descr="A picture containing a common tern chick with fuzzy feathers">
            <a:extLst>
              <a:ext uri="{FF2B5EF4-FFF2-40B4-BE49-F238E27FC236}">
                <a16:creationId xmlns:a16="http://schemas.microsoft.com/office/drawing/2014/main" id="{B4EDCB51-65F6-44F9-821C-29602E096A7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777740" y="2423040"/>
            <a:ext cx="3909060" cy="3857568"/>
          </a:xfrm>
          <a:prstGeom prst="rect">
            <a:avLst/>
          </a:prstGeom>
          <a:ln w="6350">
            <a:solidFill>
              <a:schemeClr val="tx1"/>
            </a:solidFill>
          </a:ln>
        </p:spPr>
      </p:pic>
      <p:sp>
        <p:nvSpPr>
          <p:cNvPr id="6" name="TextBox 5">
            <a:extLst>
              <a:ext uri="{FF2B5EF4-FFF2-40B4-BE49-F238E27FC236}">
                <a16:creationId xmlns:a16="http://schemas.microsoft.com/office/drawing/2014/main" id="{857B6CF5-A168-3B4A-A3BE-AADF152B1B57}"/>
              </a:ext>
            </a:extLst>
          </p:cNvPr>
          <p:cNvSpPr txBox="1"/>
          <p:nvPr/>
        </p:nvSpPr>
        <p:spPr>
          <a:xfrm>
            <a:off x="457200" y="5979076"/>
            <a:ext cx="2362200" cy="292388"/>
          </a:xfrm>
          <a:prstGeom prst="rect">
            <a:avLst/>
          </a:prstGeom>
          <a:noFill/>
        </p:spPr>
        <p:txBody>
          <a:bodyPr wrap="square" rtlCol="0" anchor="b">
            <a:spAutoFit/>
          </a:bodyPr>
          <a:lstStyle/>
          <a:p>
            <a:r>
              <a:rPr lang="en-US" altLang="en-US" sz="650" dirty="0">
                <a:cs typeface="Arial" panose="020B0604020202020204" pitchFamily="34" charset="0"/>
              </a:rPr>
              <a:t>Photos: Common tern adult and chick, </a:t>
            </a:r>
            <a:r>
              <a:rPr lang="en-US" altLang="en-US" sz="650" i="1" dirty="0">
                <a:cs typeface="Arial" panose="020B0604020202020204" pitchFamily="34" charset="0"/>
              </a:rPr>
              <a:t>Sterna </a:t>
            </a:r>
            <a:r>
              <a:rPr lang="en-US" altLang="en-US" sz="650" i="1" dirty="0" err="1">
                <a:cs typeface="Arial" panose="020B0604020202020204" pitchFamily="34" charset="0"/>
              </a:rPr>
              <a:t>hirundo</a:t>
            </a:r>
            <a:r>
              <a:rPr lang="en-US" altLang="en-US" sz="650" i="1" dirty="0">
                <a:cs typeface="Arial" panose="020B0604020202020204" pitchFamily="34" charset="0"/>
              </a:rPr>
              <a:t> </a:t>
            </a:r>
            <a:r>
              <a:rPr lang="en-US" altLang="en-US" sz="650" dirty="0">
                <a:cs typeface="Arial" panose="020B0604020202020204" pitchFamily="34" charset="0"/>
              </a:rPr>
              <a:t>– Great Gull Island , NY; courtesy of Nancy </a:t>
            </a:r>
            <a:r>
              <a:rPr lang="en-US" altLang="en-US" sz="650" dirty="0" err="1">
                <a:cs typeface="Arial" panose="020B0604020202020204" pitchFamily="34" charset="0"/>
              </a:rPr>
              <a:t>Balcom</a:t>
            </a:r>
            <a:endParaRPr lang="en-US" altLang="en-US" sz="650" dirty="0">
              <a:cs typeface="Arial" panose="020B0604020202020204" pitchFamily="34" charset="0"/>
            </a:endParaRPr>
          </a:p>
        </p:txBody>
      </p:sp>
    </p:spTree>
  </p:cSld>
  <p:clrMapOvr>
    <a:overrideClrMapping bg1="dk1" tx1="lt1" bg2="dk2" tx2="lt2" accent1="accent1" accent2="accent2" accent3="accent3" accent4="accent4" accent5="accent5" accent6="accent6" hlink="hlink" folHlink="folHlink"/>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picture containing surf and rocky shoreline&#10;&#10;&#10;&#10;">
            <a:extLst>
              <a:ext uri="{FF2B5EF4-FFF2-40B4-BE49-F238E27FC236}">
                <a16:creationId xmlns:a16="http://schemas.microsoft.com/office/drawing/2014/main" id="{F129BE31-07A1-4D7A-9BD5-89415D09FFE5}"/>
              </a:ext>
            </a:extLst>
          </p:cNvPr>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b="-1"/>
          <a:stretch/>
        </p:blipFill>
        <p:spPr>
          <a:xfrm>
            <a:off x="20" y="10"/>
            <a:ext cx="9143980" cy="6857990"/>
          </a:xfrm>
          <a:prstGeom prst="rect">
            <a:avLst/>
          </a:prstGeom>
        </p:spPr>
      </p:pic>
      <p:sp>
        <p:nvSpPr>
          <p:cNvPr id="192" name="Rectangle 191">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419" name="Rectangle 2">
            <a:extLst>
              <a:ext uri="{FF2B5EF4-FFF2-40B4-BE49-F238E27FC236}">
                <a16:creationId xmlns:a16="http://schemas.microsoft.com/office/drawing/2014/main" id="{129FEB72-11B2-49B3-B664-4EE92841407D}"/>
              </a:ext>
            </a:extLst>
          </p:cNvPr>
          <p:cNvSpPr>
            <a:spLocks noGrp="1" noChangeArrowheads="1"/>
          </p:cNvSpPr>
          <p:nvPr>
            <p:ph type="title"/>
          </p:nvPr>
        </p:nvSpPr>
        <p:spPr>
          <a:xfrm>
            <a:off x="392906" y="5317240"/>
            <a:ext cx="8408194" cy="744836"/>
          </a:xfrm>
        </p:spPr>
        <p:txBody>
          <a:bodyPr vert="horz" lIns="91440" tIns="45720" rIns="91440" bIns="45720" rtlCol="0" anchor="ctr">
            <a:normAutofit/>
          </a:bodyPr>
          <a:lstStyle/>
          <a:p>
            <a:pPr eaLnBrk="1" hangingPunct="1">
              <a:lnSpc>
                <a:spcPct val="90000"/>
              </a:lnSpc>
            </a:pPr>
            <a:r>
              <a:rPr lang="en-US" altLang="en-US" kern="1200" dirty="0">
                <a:solidFill>
                  <a:schemeClr val="tx1">
                    <a:lumMod val="85000"/>
                    <a:lumOff val="15000"/>
                  </a:schemeClr>
                </a:solidFill>
              </a:rPr>
              <a:t>Rocky Intertidal: High Energy Action</a:t>
            </a:r>
          </a:p>
        </p:txBody>
      </p:sp>
      <p:cxnSp>
        <p:nvCxnSpPr>
          <p:cNvPr id="193" name="Straight Connector 192">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94" name="Straight Connector 19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CCCFB52F-D372-1B4E-BD52-60B071BFAF60}"/>
              </a:ext>
            </a:extLst>
          </p:cNvPr>
          <p:cNvSpPr txBox="1"/>
          <p:nvPr/>
        </p:nvSpPr>
        <p:spPr>
          <a:xfrm>
            <a:off x="6400800" y="6489412"/>
            <a:ext cx="2743200" cy="292388"/>
          </a:xfrm>
          <a:prstGeom prst="rect">
            <a:avLst/>
          </a:prstGeom>
          <a:noFill/>
        </p:spPr>
        <p:txBody>
          <a:bodyPr wrap="square" rtlCol="0" anchor="b">
            <a:spAutoFit/>
          </a:bodyPr>
          <a:lstStyle/>
          <a:p>
            <a:pPr algn="r"/>
            <a:r>
              <a:rPr lang="en-US" altLang="en-US" sz="650" dirty="0">
                <a:solidFill>
                  <a:schemeClr val="bg1"/>
                </a:solidFill>
                <a:cs typeface="Arial" panose="020B0604020202020204" pitchFamily="34" charset="0"/>
              </a:rPr>
              <a:t>Photo: Rocky intertidal zone, </a:t>
            </a:r>
            <a:r>
              <a:rPr lang="en-US" altLang="en-US" sz="650" dirty="0" err="1">
                <a:solidFill>
                  <a:schemeClr val="bg1"/>
                </a:solidFill>
                <a:cs typeface="Arial" panose="020B0604020202020204" pitchFamily="34" charset="0"/>
              </a:rPr>
              <a:t>Hammonassett</a:t>
            </a:r>
            <a:r>
              <a:rPr lang="en-US" altLang="en-US" sz="650" dirty="0">
                <a:solidFill>
                  <a:schemeClr val="bg1"/>
                </a:solidFill>
                <a:cs typeface="Arial" panose="020B0604020202020204" pitchFamily="34" charset="0"/>
              </a:rPr>
              <a:t> Beach State Park, Madison CT; courtesy of Judy Benson</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Rectangle 84">
            <a:extLst>
              <a:ext uri="{FF2B5EF4-FFF2-40B4-BE49-F238E27FC236}">
                <a16:creationId xmlns:a16="http://schemas.microsoft.com/office/drawing/2014/main" id="{765F4110-C0FC-4D61-ACD2-A7C950EAE9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531267" y="3509963"/>
            <a:ext cx="5319162" cy="2967839"/>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7" name="Straight Connector 86">
            <a:extLst>
              <a:ext uri="{FF2B5EF4-FFF2-40B4-BE49-F238E27FC236}">
                <a16:creationId xmlns:a16="http://schemas.microsoft.com/office/drawing/2014/main" id="{CC94CBDB-A76C-499E-95AB-C0A049E315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53715" y="5443086"/>
            <a:ext cx="48006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6" name="Picture 5" descr="A picture containing a rocky shore and water&#10;">
            <a:extLst>
              <a:ext uri="{FF2B5EF4-FFF2-40B4-BE49-F238E27FC236}">
                <a16:creationId xmlns:a16="http://schemas.microsoft.com/office/drawing/2014/main" id="{365A76DE-BBDE-4F12-A964-618833FE65B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2"/>
          <a:stretch/>
        </p:blipFill>
        <p:spPr>
          <a:xfrm>
            <a:off x="238226" y="321733"/>
            <a:ext cx="3120339" cy="6214534"/>
          </a:xfrm>
          <a:prstGeom prst="rect">
            <a:avLst/>
          </a:prstGeom>
          <a:ln w="6350">
            <a:solidFill>
              <a:schemeClr val="bg1"/>
            </a:solidFill>
          </a:ln>
        </p:spPr>
      </p:pic>
      <p:pic>
        <p:nvPicPr>
          <p:cNvPr id="8" name="Picture 7" descr="A picture containing waves breaking over rocks&#10;">
            <a:extLst>
              <a:ext uri="{FF2B5EF4-FFF2-40B4-BE49-F238E27FC236}">
                <a16:creationId xmlns:a16="http://schemas.microsoft.com/office/drawing/2014/main" id="{6AFAEA7D-538F-4E7E-A855-17BC2AB444F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490722" y="299363"/>
            <a:ext cx="5412813" cy="3008188"/>
          </a:xfrm>
          <a:prstGeom prst="rect">
            <a:avLst/>
          </a:prstGeom>
          <a:ln w="6350">
            <a:solidFill>
              <a:schemeClr val="bg1"/>
            </a:solidFill>
          </a:ln>
        </p:spPr>
      </p:pic>
      <p:sp>
        <p:nvSpPr>
          <p:cNvPr id="9" name="Rectangle 8">
            <a:extLst>
              <a:ext uri="{FF2B5EF4-FFF2-40B4-BE49-F238E27FC236}">
                <a16:creationId xmlns:a16="http://schemas.microsoft.com/office/drawing/2014/main" id="{3F9EB5C5-D819-42E1-B48A-ECF9BCCE71CB}"/>
              </a:ext>
            </a:extLst>
          </p:cNvPr>
          <p:cNvSpPr/>
          <p:nvPr/>
        </p:nvSpPr>
        <p:spPr>
          <a:xfrm>
            <a:off x="3733800" y="5341880"/>
            <a:ext cx="4920515" cy="202412"/>
          </a:xfrm>
          <a:prstGeom prst="rect">
            <a:avLst/>
          </a:prstGeom>
          <a:solidFill>
            <a:srgbClr val="3F3F3F"/>
          </a:solidFill>
          <a:ln>
            <a:solidFill>
              <a:srgbClr val="3F3F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442" name="Rectangle 5">
            <a:extLst>
              <a:ext uri="{FF2B5EF4-FFF2-40B4-BE49-F238E27FC236}">
                <a16:creationId xmlns:a16="http://schemas.microsoft.com/office/drawing/2014/main" id="{C4577811-B25A-4811-A2E9-BF3CD67712FF}"/>
              </a:ext>
            </a:extLst>
          </p:cNvPr>
          <p:cNvSpPr>
            <a:spLocks noGrp="1" noChangeArrowheads="1"/>
          </p:cNvSpPr>
          <p:nvPr>
            <p:ph type="title"/>
          </p:nvPr>
        </p:nvSpPr>
        <p:spPr>
          <a:xfrm>
            <a:off x="3733800" y="3505200"/>
            <a:ext cx="5128364" cy="3008188"/>
          </a:xfrm>
        </p:spPr>
        <p:txBody>
          <a:bodyPr vert="horz" lIns="91440" tIns="45720" rIns="91440" bIns="45720" rtlCol="0" anchor="b">
            <a:noAutofit/>
          </a:bodyPr>
          <a:lstStyle/>
          <a:p>
            <a:pPr algn="l" eaLnBrk="1" hangingPunct="1">
              <a:lnSpc>
                <a:spcPct val="90000"/>
              </a:lnSpc>
            </a:pPr>
            <a:r>
              <a:rPr lang="en-US" altLang="en-US" sz="2600" kern="1200" dirty="0">
                <a:solidFill>
                  <a:schemeClr val="bg1">
                    <a:lumMod val="95000"/>
                  </a:schemeClr>
                </a:solidFill>
                <a:latin typeface="Bell MT" panose="02020503060305020303" pitchFamily="18" charset="0"/>
              </a:rPr>
              <a:t>Intense wave action among the rocks, exposure to drying air during daily low tides, freezing winter and extreme summer temperatures, freshwater rainfall and predation create harsh conditions for organisms living in the rocky intertidal zone</a:t>
            </a:r>
          </a:p>
        </p:txBody>
      </p:sp>
      <p:sp>
        <p:nvSpPr>
          <p:cNvPr id="10" name="TextBox 9">
            <a:extLst>
              <a:ext uri="{FF2B5EF4-FFF2-40B4-BE49-F238E27FC236}">
                <a16:creationId xmlns:a16="http://schemas.microsoft.com/office/drawing/2014/main" id="{06FA470B-FEB6-EB4D-8B28-DF8889AC1957}"/>
              </a:ext>
            </a:extLst>
          </p:cNvPr>
          <p:cNvSpPr txBox="1"/>
          <p:nvPr/>
        </p:nvSpPr>
        <p:spPr>
          <a:xfrm>
            <a:off x="7294048" y="319344"/>
            <a:ext cx="1594585" cy="392415"/>
          </a:xfrm>
          <a:prstGeom prst="rect">
            <a:avLst/>
          </a:prstGeom>
          <a:noFill/>
        </p:spPr>
        <p:txBody>
          <a:bodyPr wrap="square" rtlCol="0" anchor="b">
            <a:spAutoFit/>
          </a:bodyPr>
          <a:lstStyle/>
          <a:p>
            <a:pPr algn="r"/>
            <a:r>
              <a:rPr lang="en-US" altLang="en-US" sz="650" dirty="0">
                <a:solidFill>
                  <a:schemeClr val="bg1"/>
                </a:solidFill>
                <a:cs typeface="Arial" panose="020B0604020202020204" pitchFamily="34" charset="0"/>
              </a:rPr>
              <a:t>Photo: (left) Rocky intertidal zone; courtesy of Nancy </a:t>
            </a:r>
            <a:r>
              <a:rPr lang="en-US" altLang="en-US" sz="650" dirty="0" err="1">
                <a:solidFill>
                  <a:schemeClr val="bg1"/>
                </a:solidFill>
                <a:cs typeface="Arial" panose="020B0604020202020204" pitchFamily="34" charset="0"/>
              </a:rPr>
              <a:t>Balcom</a:t>
            </a:r>
            <a:r>
              <a:rPr lang="en-US" altLang="en-US" sz="650" dirty="0">
                <a:solidFill>
                  <a:schemeClr val="bg1"/>
                </a:solidFill>
                <a:cs typeface="Arial" panose="020B0604020202020204" pitchFamily="34" charset="0"/>
              </a:rPr>
              <a:t>; (right) courtesy of Judy Benson</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5">
            <a:extLst>
              <a:ext uri="{FF2B5EF4-FFF2-40B4-BE49-F238E27FC236}">
                <a16:creationId xmlns:a16="http://schemas.microsoft.com/office/drawing/2014/main" id="{2F4C555A-4FDA-4DB0-BDE0-99888041AB49}"/>
              </a:ext>
            </a:extLst>
          </p:cNvPr>
          <p:cNvSpPr>
            <a:spLocks noGrp="1" noChangeArrowheads="1"/>
          </p:cNvSpPr>
          <p:nvPr>
            <p:ph type="title"/>
          </p:nvPr>
        </p:nvSpPr>
        <p:spPr>
          <a:xfrm>
            <a:off x="5638800" y="2438400"/>
            <a:ext cx="3065480" cy="2889114"/>
          </a:xfrm>
        </p:spPr>
        <p:txBody>
          <a:bodyPr vert="horz" lIns="91440" tIns="45720" rIns="91440" bIns="45720" rtlCol="0" anchor="b">
            <a:noAutofit/>
          </a:bodyPr>
          <a:lstStyle/>
          <a:p>
            <a:pPr algn="l" eaLnBrk="1" hangingPunct="1">
              <a:lnSpc>
                <a:spcPct val="90000"/>
              </a:lnSpc>
            </a:pPr>
            <a:r>
              <a:rPr lang="en-US" altLang="en-US" sz="2800" kern="1200" dirty="0">
                <a:solidFill>
                  <a:schemeClr val="tx1">
                    <a:lumMod val="95000"/>
                  </a:schemeClr>
                </a:solidFill>
                <a:latin typeface="Bell MT" panose="02020503060305020303" pitchFamily="18" charset="0"/>
              </a:rPr>
              <a:t>Zonation is  evident in the rocky intertidal zone - lighter bands of barnacles higher on the rocks give way to darker bands of periwinkle snails, blue mussels, and various seaweeds lower on the rocks</a:t>
            </a:r>
          </a:p>
        </p:txBody>
      </p:sp>
      <p:sp>
        <p:nvSpPr>
          <p:cNvPr id="71" name="Freeform: Shape 70">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0" y="0"/>
            <a:ext cx="5391039"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Content Placeholder 3" descr="A picture of a rocky beach with a body of water in the background. The large rock shows colored zones where different marine organisms can be found&#10;&#10;">
            <a:extLst>
              <a:ext uri="{FF2B5EF4-FFF2-40B4-BE49-F238E27FC236}">
                <a16:creationId xmlns:a16="http://schemas.microsoft.com/office/drawing/2014/main" id="{0C51C7DE-E094-423D-8205-21D2A1A69B14}"/>
              </a:ext>
            </a:extLst>
          </p:cNvPr>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b="-1"/>
          <a:stretch/>
        </p:blipFill>
        <p:spPr>
          <a:xfrm>
            <a:off x="20" y="10"/>
            <a:ext cx="5271352"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
        <p:nvSpPr>
          <p:cNvPr id="5" name="TextBox 4">
            <a:extLst>
              <a:ext uri="{FF2B5EF4-FFF2-40B4-BE49-F238E27FC236}">
                <a16:creationId xmlns:a16="http://schemas.microsoft.com/office/drawing/2014/main" id="{FA2627C4-DB76-404B-8996-E2FB565ACDE6}"/>
              </a:ext>
            </a:extLst>
          </p:cNvPr>
          <p:cNvSpPr txBox="1"/>
          <p:nvPr/>
        </p:nvSpPr>
        <p:spPr>
          <a:xfrm>
            <a:off x="76200" y="6477000"/>
            <a:ext cx="1981200" cy="292388"/>
          </a:xfrm>
          <a:prstGeom prst="rect">
            <a:avLst/>
          </a:prstGeom>
          <a:noFill/>
        </p:spPr>
        <p:txBody>
          <a:bodyPr wrap="square" rtlCol="0" anchor="b">
            <a:spAutoFit/>
          </a:bodyPr>
          <a:lstStyle/>
          <a:p>
            <a:r>
              <a:rPr lang="en-US" altLang="en-US" sz="650" dirty="0">
                <a:cs typeface="Arial" panose="020B0604020202020204" pitchFamily="34" charset="0"/>
              </a:rPr>
              <a:t>Photo: Zonation patterns in rocky intertidal zone; courtesy of Nancy </a:t>
            </a:r>
            <a:r>
              <a:rPr lang="en-US" altLang="en-US" sz="650" dirty="0" err="1">
                <a:cs typeface="Arial" panose="020B0604020202020204" pitchFamily="34" charset="0"/>
              </a:rPr>
              <a:t>Balcom</a:t>
            </a:r>
            <a:endParaRPr lang="en-US" altLang="en-US" sz="650" dirty="0">
              <a:cs typeface="Arial" panose="020B0604020202020204" pitchFamily="34" charset="0"/>
            </a:endParaRPr>
          </a:p>
        </p:txBody>
      </p:sp>
    </p:spTree>
  </p:cSld>
  <p:clrMapOvr>
    <a:overrideClrMapping bg1="dk1" tx1="lt1" bg2="dk2" tx2="lt2" accent1="accent1" accent2="accent2" accent3="accent3" accent4="accent4" accent5="accent5" accent6="accent6" hlink="hlink" folHlink="folHlink"/>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a mass of brown seaweed called rockweed floating at the water's surface">
            <a:extLst>
              <a:ext uri="{FF2B5EF4-FFF2-40B4-BE49-F238E27FC236}">
                <a16:creationId xmlns:a16="http://schemas.microsoft.com/office/drawing/2014/main" id="{3EDA28D0-89F8-4867-9BE2-71090B16D24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 y="10"/>
            <a:ext cx="9143980" cy="6857990"/>
          </a:xfrm>
          <a:prstGeom prst="rect">
            <a:avLst/>
          </a:prstGeom>
        </p:spPr>
      </p:pic>
      <p:sp>
        <p:nvSpPr>
          <p:cNvPr id="10" name="Rectangle 9">
            <a:extLst>
              <a:ext uri="{FF2B5EF4-FFF2-40B4-BE49-F238E27FC236}">
                <a16:creationId xmlns:a16="http://schemas.microsoft.com/office/drawing/2014/main" id="{2B1D4F77-A17C-43D7-B7FA-545148E4E9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5619048" y="321176"/>
            <a:ext cx="3249230"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B66424AC-DADD-4FBB-86F7-6738355C3275}"/>
              </a:ext>
            </a:extLst>
          </p:cNvPr>
          <p:cNvSpPr txBox="1"/>
          <p:nvPr/>
        </p:nvSpPr>
        <p:spPr>
          <a:xfrm>
            <a:off x="5831853" y="381000"/>
            <a:ext cx="2823620" cy="5715000"/>
          </a:xfrm>
          <a:prstGeom prst="rect">
            <a:avLst/>
          </a:prstGeom>
        </p:spPr>
        <p:txBody>
          <a:bodyPr vert="horz" lIns="91440" tIns="45720" rIns="91440" bIns="45720" rtlCol="0">
            <a:normAutofit lnSpcReduction="10000"/>
          </a:bodyPr>
          <a:lstStyle/>
          <a:p>
            <a:pPr>
              <a:lnSpc>
                <a:spcPct val="90000"/>
              </a:lnSpc>
              <a:spcAft>
                <a:spcPts val="600"/>
              </a:spcAft>
            </a:pPr>
            <a:r>
              <a:rPr lang="en-US" altLang="en-US" sz="2800" dirty="0">
                <a:latin typeface="Bell MT" panose="02020503060305020303" pitchFamily="18" charset="0"/>
              </a:rPr>
              <a:t>Rockweeds are brown seaweeds that inhabit the rocky intertidal zone, attaching to the rocks and providing food and shelter for many organisms</a:t>
            </a:r>
          </a:p>
          <a:p>
            <a:pPr>
              <a:lnSpc>
                <a:spcPct val="90000"/>
              </a:lnSpc>
              <a:spcBef>
                <a:spcPts val="1800"/>
              </a:spcBef>
              <a:spcAft>
                <a:spcPts val="600"/>
              </a:spcAft>
            </a:pPr>
            <a:r>
              <a:rPr lang="en-US" altLang="en-US" sz="2800" dirty="0">
                <a:latin typeface="Bell MT" panose="02020503060305020303" pitchFamily="18" charset="0"/>
              </a:rPr>
              <a:t>The “bladders” of rockweed serve to keep the seaweed near the surface and sunlight for photosynthesis</a:t>
            </a:r>
          </a:p>
          <a:p>
            <a:pPr>
              <a:lnSpc>
                <a:spcPct val="90000"/>
              </a:lnSpc>
              <a:spcAft>
                <a:spcPts val="600"/>
              </a:spcAft>
            </a:pPr>
            <a:endParaRPr lang="en-US" sz="2800" dirty="0">
              <a:latin typeface="Bell MT" panose="02020503060305020303" pitchFamily="18" charset="0"/>
            </a:endParaRPr>
          </a:p>
        </p:txBody>
      </p:sp>
      <p:sp>
        <p:nvSpPr>
          <p:cNvPr id="6" name="TextBox 5">
            <a:extLst>
              <a:ext uri="{FF2B5EF4-FFF2-40B4-BE49-F238E27FC236}">
                <a16:creationId xmlns:a16="http://schemas.microsoft.com/office/drawing/2014/main" id="{1E588486-C2A5-8341-89BC-1E681A1BCDC6}"/>
              </a:ext>
            </a:extLst>
          </p:cNvPr>
          <p:cNvSpPr txBox="1"/>
          <p:nvPr/>
        </p:nvSpPr>
        <p:spPr>
          <a:xfrm>
            <a:off x="7010400" y="6400800"/>
            <a:ext cx="1981200" cy="292388"/>
          </a:xfrm>
          <a:prstGeom prst="rect">
            <a:avLst/>
          </a:prstGeom>
          <a:noFill/>
        </p:spPr>
        <p:txBody>
          <a:bodyPr wrap="square" rtlCol="0" anchor="b">
            <a:spAutoFit/>
          </a:bodyPr>
          <a:lstStyle/>
          <a:p>
            <a:pPr algn="r"/>
            <a:r>
              <a:rPr lang="en-US" altLang="en-US" sz="650" dirty="0">
                <a:solidFill>
                  <a:schemeClr val="bg1"/>
                </a:solidFill>
                <a:cs typeface="Arial" panose="020B0604020202020204" pitchFamily="34" charset="0"/>
              </a:rPr>
              <a:t>Photo: Knotted wrack, </a:t>
            </a:r>
            <a:r>
              <a:rPr lang="en-US" altLang="en-US" sz="650" i="1" dirty="0">
                <a:solidFill>
                  <a:schemeClr val="bg1"/>
                </a:solidFill>
                <a:cs typeface="Arial" panose="020B0604020202020204" pitchFamily="34" charset="0"/>
              </a:rPr>
              <a:t>Ascophyllum nodosum</a:t>
            </a:r>
            <a:r>
              <a:rPr lang="en-US" altLang="en-US" sz="650" dirty="0">
                <a:solidFill>
                  <a:schemeClr val="bg1"/>
                </a:solidFill>
                <a:cs typeface="Arial" panose="020B0604020202020204" pitchFamily="34" charset="0"/>
              </a:rPr>
              <a:t>; courtesy of Nancy </a:t>
            </a:r>
            <a:r>
              <a:rPr lang="en-US" altLang="en-US" sz="650" dirty="0" err="1">
                <a:solidFill>
                  <a:schemeClr val="bg1"/>
                </a:solidFill>
                <a:cs typeface="Arial" panose="020B0604020202020204" pitchFamily="34" charset="0"/>
              </a:rPr>
              <a:t>Balcom</a:t>
            </a:r>
            <a:endParaRPr lang="en-US" altLang="en-US" sz="650" dirty="0">
              <a:solidFill>
                <a:schemeClr val="bg1"/>
              </a:solidFill>
              <a:cs typeface="Arial" panose="020B0604020202020204" pitchFamily="34" charset="0"/>
            </a:endParaRPr>
          </a:p>
        </p:txBody>
      </p:sp>
    </p:spTree>
    <p:extLst>
      <p:ext uri="{BB962C8B-B14F-4D97-AF65-F5344CB8AC3E}">
        <p14:creationId xmlns:p14="http://schemas.microsoft.com/office/powerpoint/2010/main" val="60846760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7F7D7B8D-EF99-4CA1-AB1E-4C0C047409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2917370"/>
            <a:ext cx="9143999" cy="394062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514" name="Rectangle 5">
            <a:extLst>
              <a:ext uri="{FF2B5EF4-FFF2-40B4-BE49-F238E27FC236}">
                <a16:creationId xmlns:a16="http://schemas.microsoft.com/office/drawing/2014/main" id="{5BD59837-8B04-4206-AE91-6330DD76BE26}"/>
              </a:ext>
            </a:extLst>
          </p:cNvPr>
          <p:cNvSpPr>
            <a:spLocks noGrp="1" noChangeArrowheads="1"/>
          </p:cNvSpPr>
          <p:nvPr>
            <p:ph type="title"/>
          </p:nvPr>
        </p:nvSpPr>
        <p:spPr>
          <a:xfrm>
            <a:off x="487836" y="4559523"/>
            <a:ext cx="8176104" cy="1236440"/>
          </a:xfrm>
          <a:noFill/>
        </p:spPr>
        <p:txBody>
          <a:bodyPr vert="horz" lIns="91440" tIns="45720" rIns="91440" bIns="45720" rtlCol="0" anchor="b">
            <a:noAutofit/>
          </a:bodyPr>
          <a:lstStyle/>
          <a:p>
            <a:pPr algn="l" eaLnBrk="1" hangingPunct="1">
              <a:lnSpc>
                <a:spcPct val="90000"/>
              </a:lnSpc>
            </a:pPr>
            <a:r>
              <a:rPr lang="en-US" altLang="en-US" sz="2800" kern="1200" dirty="0">
                <a:solidFill>
                  <a:schemeClr val="bg1">
                    <a:lumMod val="95000"/>
                  </a:schemeClr>
                </a:solidFill>
                <a:latin typeface="Bell MT" panose="02020503060305020303" pitchFamily="18" charset="0"/>
              </a:rPr>
              <a:t>Green sea lettuce grows abundantly in nutrient-rich waters, and is grazed upon by snails, crabs, some fish, and waterfowl</a:t>
            </a:r>
          </a:p>
        </p:txBody>
      </p:sp>
      <p:pic>
        <p:nvPicPr>
          <p:cNvPr id="64515" name="Picture 8" descr="A picture of bright green sea lettuce which is a type of seaweed">
            <a:extLst>
              <a:ext uri="{FF2B5EF4-FFF2-40B4-BE49-F238E27FC236}">
                <a16:creationId xmlns:a16="http://schemas.microsoft.com/office/drawing/2014/main" id="{3052CD5B-14D0-4E2B-BFCD-9C4F3117A243}"/>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0" y="1"/>
            <a:ext cx="9143979" cy="4239482"/>
          </a:xfrm>
          <a:prstGeom prst="rect">
            <a:avLst/>
          </a:prstGeom>
          <a:noFill/>
          <a:ln w="6350">
            <a:solidFill>
              <a:schemeClr val="bg1"/>
            </a:solidFill>
          </a:ln>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8E3E5CD1-D6EF-604A-B2D0-DB0653ABE1F4}"/>
              </a:ext>
            </a:extLst>
          </p:cNvPr>
          <p:cNvSpPr txBox="1"/>
          <p:nvPr/>
        </p:nvSpPr>
        <p:spPr>
          <a:xfrm>
            <a:off x="6629400" y="3898612"/>
            <a:ext cx="2438400" cy="292388"/>
          </a:xfrm>
          <a:prstGeom prst="rect">
            <a:avLst/>
          </a:prstGeom>
          <a:noFill/>
        </p:spPr>
        <p:txBody>
          <a:bodyPr wrap="square" rtlCol="0" anchor="b">
            <a:spAutoFit/>
          </a:bodyPr>
          <a:lstStyle/>
          <a:p>
            <a:pPr algn="r"/>
            <a:r>
              <a:rPr lang="en-US" altLang="en-US" sz="650" dirty="0">
                <a:cs typeface="Arial" panose="020B0604020202020204" pitchFamily="34" charset="0"/>
              </a:rPr>
              <a:t>Photo: Sea lettuce, </a:t>
            </a:r>
            <a:r>
              <a:rPr lang="en-US" altLang="en-US" sz="650" i="1" dirty="0">
                <a:cs typeface="Arial" panose="020B0604020202020204" pitchFamily="34" charset="0"/>
              </a:rPr>
              <a:t>Ulva </a:t>
            </a:r>
            <a:r>
              <a:rPr lang="en-US" altLang="en-US" sz="650" i="1" dirty="0" err="1">
                <a:cs typeface="Arial" panose="020B0604020202020204" pitchFamily="34" charset="0"/>
              </a:rPr>
              <a:t>lactuca</a:t>
            </a:r>
            <a:r>
              <a:rPr lang="en-US" altLang="en-US" sz="650" dirty="0">
                <a:cs typeface="Arial" panose="020B0604020202020204" pitchFamily="34" charset="0"/>
              </a:rPr>
              <a:t>; </a:t>
            </a:r>
            <a:br>
              <a:rPr lang="en-US" altLang="en-US" sz="650" dirty="0">
                <a:cs typeface="Arial" panose="020B0604020202020204" pitchFamily="34" charset="0"/>
              </a:rPr>
            </a:br>
            <a:r>
              <a:rPr lang="en-US" altLang="en-US" sz="650" dirty="0">
                <a:cs typeface="Arial" panose="020B0604020202020204" pitchFamily="34" charset="0"/>
              </a:rPr>
              <a:t>courtesy of Nancy </a:t>
            </a:r>
            <a:r>
              <a:rPr lang="en-US" altLang="en-US" sz="650" dirty="0" err="1">
                <a:cs typeface="Arial" panose="020B0604020202020204" pitchFamily="34" charset="0"/>
              </a:rPr>
              <a:t>Balcom</a:t>
            </a:r>
            <a:endParaRPr lang="en-US" altLang="en-US" sz="650" dirty="0">
              <a:cs typeface="Arial" panose="020B0604020202020204" pitchFamily="34"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of a large tidal creek through a salt marsh">
            <a:extLst>
              <a:ext uri="{FF2B5EF4-FFF2-40B4-BE49-F238E27FC236}">
                <a16:creationId xmlns:a16="http://schemas.microsoft.com/office/drawing/2014/main" id="{7BF4E516-DCA8-4D73-9288-98AA9E26414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 b="-1"/>
          <a:stretch/>
        </p:blipFill>
        <p:spPr>
          <a:xfrm>
            <a:off x="20" y="10"/>
            <a:ext cx="9143980" cy="6857990"/>
          </a:xfrm>
          <a:prstGeom prst="rect">
            <a:avLst/>
          </a:prstGeom>
        </p:spPr>
      </p:pic>
      <p:sp>
        <p:nvSpPr>
          <p:cNvPr id="74" name="Rectangle 73">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95" name="Rectangle 2">
            <a:extLst>
              <a:ext uri="{FF2B5EF4-FFF2-40B4-BE49-F238E27FC236}">
                <a16:creationId xmlns:a16="http://schemas.microsoft.com/office/drawing/2014/main" id="{FFC13B0A-EC23-466C-B335-611FEE05FBCA}"/>
              </a:ext>
            </a:extLst>
          </p:cNvPr>
          <p:cNvSpPr>
            <a:spLocks noGrp="1" noChangeArrowheads="1"/>
          </p:cNvSpPr>
          <p:nvPr>
            <p:ph type="title"/>
          </p:nvPr>
        </p:nvSpPr>
        <p:spPr>
          <a:xfrm>
            <a:off x="392906" y="5317240"/>
            <a:ext cx="8408194" cy="744836"/>
          </a:xfrm>
        </p:spPr>
        <p:txBody>
          <a:bodyPr vert="horz" lIns="91440" tIns="45720" rIns="91440" bIns="45720" rtlCol="0" anchor="ctr">
            <a:normAutofit/>
          </a:bodyPr>
          <a:lstStyle/>
          <a:p>
            <a:pPr eaLnBrk="1" hangingPunct="1">
              <a:lnSpc>
                <a:spcPct val="90000"/>
              </a:lnSpc>
            </a:pPr>
            <a:r>
              <a:rPr lang="en-US" altLang="en-US" sz="4000" kern="1200" dirty="0">
                <a:solidFill>
                  <a:schemeClr val="tx1">
                    <a:lumMod val="85000"/>
                    <a:lumOff val="15000"/>
                  </a:schemeClr>
                </a:solidFill>
                <a:latin typeface="Bodoni MT" panose="02070603080606020203" pitchFamily="18" charset="0"/>
              </a:rPr>
              <a:t>Salt Marshes: Nature’s Nurseries</a:t>
            </a:r>
          </a:p>
        </p:txBody>
      </p:sp>
      <p:cxnSp>
        <p:nvCxnSpPr>
          <p:cNvPr id="76" name="Straight Connector 75">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F6B2AB22-E2A3-2946-A778-8EE71393A00C}"/>
              </a:ext>
            </a:extLst>
          </p:cNvPr>
          <p:cNvSpPr txBox="1"/>
          <p:nvPr/>
        </p:nvSpPr>
        <p:spPr>
          <a:xfrm>
            <a:off x="6817896" y="6572152"/>
            <a:ext cx="2249904" cy="192360"/>
          </a:xfrm>
          <a:prstGeom prst="rect">
            <a:avLst/>
          </a:prstGeom>
          <a:noFill/>
        </p:spPr>
        <p:txBody>
          <a:bodyPr wrap="square" rtlCol="0" anchor="b">
            <a:spAutoFit/>
          </a:bodyPr>
          <a:lstStyle/>
          <a:p>
            <a:pPr algn="r"/>
            <a:r>
              <a:rPr lang="en-US" altLang="en-US" sz="650" dirty="0">
                <a:solidFill>
                  <a:schemeClr val="bg1"/>
                </a:solidFill>
                <a:cs typeface="Arial" panose="020B0604020202020204" pitchFamily="34" charset="0"/>
              </a:rPr>
              <a:t>Photo: Salt marsh; courtesy of Nancy </a:t>
            </a:r>
            <a:r>
              <a:rPr lang="en-US" altLang="en-US" sz="650" dirty="0" err="1">
                <a:solidFill>
                  <a:schemeClr val="bg1"/>
                </a:solidFill>
                <a:cs typeface="Arial" panose="020B0604020202020204" pitchFamily="34" charset="0"/>
              </a:rPr>
              <a:t>Balcom</a:t>
            </a:r>
            <a:endParaRPr lang="en-US" altLang="en-US" sz="650" dirty="0">
              <a:solidFill>
                <a:schemeClr val="bg1"/>
              </a:solidFill>
              <a:cs typeface="Arial" panose="020B0604020202020204" pitchFamily="34" charset="0"/>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92" name="Rectangle 191">
            <a:extLst>
              <a:ext uri="{FF2B5EF4-FFF2-40B4-BE49-F238E27FC236}">
                <a16:creationId xmlns:a16="http://schemas.microsoft.com/office/drawing/2014/main" id="{53F29798-D584-4792-9B62-3F5F5C36D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5540" name="Picture 4" descr="A closeup picture of the tips of the green seaweed called dead man's fingers or green fleece">
            <a:extLst>
              <a:ext uri="{FF2B5EF4-FFF2-40B4-BE49-F238E27FC236}">
                <a16:creationId xmlns:a16="http://schemas.microsoft.com/office/drawing/2014/main" id="{BAFD69CA-3134-433C-AA9E-54B4266D4C4E}"/>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28650" y="1876425"/>
            <a:ext cx="4557713" cy="4384675"/>
          </a:xfrm>
          <a:prstGeom prst="rect">
            <a:avLst/>
          </a:prstGeom>
          <a:ln w="63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65541" name="Picture 7" descr="A picture containing green fleece and its holdfast attaching it to a rock">
            <a:extLst>
              <a:ext uri="{FF2B5EF4-FFF2-40B4-BE49-F238E27FC236}">
                <a16:creationId xmlns:a16="http://schemas.microsoft.com/office/drawing/2014/main" id="{C1FA9D61-21F7-45B9-AAD4-16E17E12C4D4}"/>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257800" y="1876425"/>
            <a:ext cx="3254375" cy="4384675"/>
          </a:xfrm>
          <a:prstGeom prst="rect">
            <a:avLst/>
          </a:prstGeom>
          <a:ln w="63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65538" name="Rectangle 5">
            <a:extLst>
              <a:ext uri="{FF2B5EF4-FFF2-40B4-BE49-F238E27FC236}">
                <a16:creationId xmlns:a16="http://schemas.microsoft.com/office/drawing/2014/main" id="{C563CE00-F26D-48FA-8151-F14BD2990337}"/>
              </a:ext>
            </a:extLst>
          </p:cNvPr>
          <p:cNvSpPr>
            <a:spLocks noGrp="1" noChangeArrowheads="1"/>
          </p:cNvSpPr>
          <p:nvPr>
            <p:ph type="title"/>
          </p:nvPr>
        </p:nvSpPr>
        <p:spPr>
          <a:xfrm>
            <a:off x="628650" y="184805"/>
            <a:ext cx="7886700" cy="1505883"/>
          </a:xfrm>
        </p:spPr>
        <p:txBody>
          <a:bodyPr vert="horz" lIns="91440" tIns="45720" rIns="91440" bIns="45720" rtlCol="0" anchor="ctr">
            <a:normAutofit/>
          </a:bodyPr>
          <a:lstStyle/>
          <a:p>
            <a:pPr algn="l" eaLnBrk="1" hangingPunct="1">
              <a:lnSpc>
                <a:spcPct val="90000"/>
              </a:lnSpc>
            </a:pPr>
            <a:r>
              <a:rPr lang="en-US" altLang="en-US" sz="2800" kern="1200" dirty="0">
                <a:solidFill>
                  <a:schemeClr val="bg1">
                    <a:lumMod val="95000"/>
                  </a:schemeClr>
                </a:solidFill>
                <a:latin typeface="Bell MT" panose="02020503060305020303" pitchFamily="18" charset="0"/>
              </a:rPr>
              <a:t>Deadman’s fingers, or green fleece, is a spongy, thick green alga (seaweed) that grows in the subtidal zone</a:t>
            </a:r>
          </a:p>
        </p:txBody>
      </p:sp>
      <p:sp>
        <p:nvSpPr>
          <p:cNvPr id="6" name="TextBox 5">
            <a:extLst>
              <a:ext uri="{FF2B5EF4-FFF2-40B4-BE49-F238E27FC236}">
                <a16:creationId xmlns:a16="http://schemas.microsoft.com/office/drawing/2014/main" id="{8A3B36B3-D478-0A42-ACB5-543E75ABF351}"/>
              </a:ext>
            </a:extLst>
          </p:cNvPr>
          <p:cNvSpPr txBox="1"/>
          <p:nvPr/>
        </p:nvSpPr>
        <p:spPr>
          <a:xfrm>
            <a:off x="628650" y="5920913"/>
            <a:ext cx="2952750" cy="392415"/>
          </a:xfrm>
          <a:prstGeom prst="rect">
            <a:avLst/>
          </a:prstGeom>
          <a:noFill/>
        </p:spPr>
        <p:txBody>
          <a:bodyPr wrap="square" rtlCol="0" anchor="b">
            <a:spAutoFit/>
          </a:bodyPr>
          <a:lstStyle/>
          <a:p>
            <a:r>
              <a:rPr lang="en-US" altLang="en-US" sz="650" dirty="0">
                <a:solidFill>
                  <a:schemeClr val="bg1"/>
                </a:solidFill>
                <a:cs typeface="Arial" panose="020B0604020202020204" pitchFamily="34" charset="0"/>
              </a:rPr>
              <a:t>Photo: (left) Deadman’s fingers, </a:t>
            </a:r>
            <a:r>
              <a:rPr lang="en-US" altLang="en-US" sz="650" i="1" dirty="0">
                <a:solidFill>
                  <a:schemeClr val="bg1"/>
                </a:solidFill>
                <a:cs typeface="Arial" panose="020B0604020202020204" pitchFamily="34" charset="0"/>
              </a:rPr>
              <a:t>Codium fragile</a:t>
            </a:r>
            <a:r>
              <a:rPr lang="en-US" altLang="en-US" sz="650" dirty="0">
                <a:solidFill>
                  <a:schemeClr val="bg1"/>
                </a:solidFill>
                <a:cs typeface="Arial" panose="020B0604020202020204" pitchFamily="34" charset="0"/>
              </a:rPr>
              <a:t>; courtesy of Tessa </a:t>
            </a:r>
            <a:r>
              <a:rPr lang="en-US" altLang="en-US" sz="650" dirty="0" err="1">
                <a:solidFill>
                  <a:schemeClr val="bg1"/>
                </a:solidFill>
                <a:cs typeface="Arial" panose="020B0604020202020204" pitchFamily="34" charset="0"/>
              </a:rPr>
              <a:t>Getchis</a:t>
            </a:r>
            <a:r>
              <a:rPr lang="en-US" altLang="en-US" sz="650" dirty="0">
                <a:solidFill>
                  <a:schemeClr val="bg1"/>
                </a:solidFill>
                <a:cs typeface="Arial" panose="020B0604020202020204" pitchFamily="34" charset="0"/>
              </a:rPr>
              <a:t>; Deadman’s fingers and holdfast; courtesy of Nancy </a:t>
            </a:r>
            <a:r>
              <a:rPr lang="en-US" altLang="en-US" sz="650" dirty="0" err="1">
                <a:solidFill>
                  <a:schemeClr val="bg1"/>
                </a:solidFill>
                <a:cs typeface="Arial" panose="020B0604020202020204" pitchFamily="34" charset="0"/>
              </a:rPr>
              <a:t>Balcom</a:t>
            </a:r>
            <a:endParaRPr lang="en-US" altLang="en-US" sz="650" dirty="0">
              <a:solidFill>
                <a:schemeClr val="bg1"/>
              </a:solidFill>
              <a:cs typeface="Arial" panose="020B0604020202020204" pitchFamily="34" charset="0"/>
            </a:endParaRPr>
          </a:p>
          <a:p>
            <a:endParaRPr lang="en-US" altLang="en-US" sz="650" dirty="0">
              <a:solidFill>
                <a:schemeClr val="bg1"/>
              </a:solidFill>
              <a:cs typeface="Arial" panose="020B0604020202020204" pitchFamily="34" charset="0"/>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5">
            <a:extLst>
              <a:ext uri="{FF2B5EF4-FFF2-40B4-BE49-F238E27FC236}">
                <a16:creationId xmlns:a16="http://schemas.microsoft.com/office/drawing/2014/main" id="{77FD88B1-A0C1-4CBD-96F4-15B4DD446081}"/>
              </a:ext>
            </a:extLst>
          </p:cNvPr>
          <p:cNvSpPr>
            <a:spLocks noGrp="1" noChangeArrowheads="1"/>
          </p:cNvSpPr>
          <p:nvPr>
            <p:ph type="title"/>
          </p:nvPr>
        </p:nvSpPr>
        <p:spPr>
          <a:xfrm>
            <a:off x="457200" y="274638"/>
            <a:ext cx="8229600" cy="1143000"/>
          </a:xfrm>
        </p:spPr>
        <p:txBody>
          <a:bodyPr/>
          <a:lstStyle/>
          <a:p>
            <a:pPr algn="l" eaLnBrk="1" hangingPunct="1"/>
            <a:r>
              <a:rPr lang="en-US" altLang="en-US" sz="2800" dirty="0">
                <a:solidFill>
                  <a:schemeClr val="bg1">
                    <a:lumMod val="95000"/>
                  </a:schemeClr>
                </a:solidFill>
                <a:latin typeface="Bell MT" panose="02020503060305020303" pitchFamily="18" charset="0"/>
              </a:rPr>
              <a:t>Irish moss is a red alga that grows in dense clumps at the low tide line; it serves as food and habitat for many other species</a:t>
            </a:r>
          </a:p>
        </p:txBody>
      </p:sp>
      <p:pic>
        <p:nvPicPr>
          <p:cNvPr id="66563" name="Picture 8" descr="A picture of a clump of the dark red seaweed known as Irish moss">
            <a:extLst>
              <a:ext uri="{FF2B5EF4-FFF2-40B4-BE49-F238E27FC236}">
                <a16:creationId xmlns:a16="http://schemas.microsoft.com/office/drawing/2014/main" id="{861DB876-AA77-44A1-9143-BD92030DBB44}"/>
              </a:ext>
            </a:extLst>
          </p:cNvPr>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914400" y="1634792"/>
            <a:ext cx="6553200" cy="4914900"/>
          </a:xfrm>
          <a:prstGeom prst="ellipse">
            <a:avLst/>
          </a:prstGeom>
          <a:ln>
            <a:noFill/>
          </a:ln>
          <a:effectLst>
            <a:softEdge rad="112500"/>
          </a:effectLst>
        </p:spPr>
      </p:pic>
      <p:sp>
        <p:nvSpPr>
          <p:cNvPr id="4" name="TextBox 3">
            <a:extLst>
              <a:ext uri="{FF2B5EF4-FFF2-40B4-BE49-F238E27FC236}">
                <a16:creationId xmlns:a16="http://schemas.microsoft.com/office/drawing/2014/main" id="{C89279EA-9713-7A4D-A12A-D64734D81C00}"/>
              </a:ext>
            </a:extLst>
          </p:cNvPr>
          <p:cNvSpPr txBox="1"/>
          <p:nvPr/>
        </p:nvSpPr>
        <p:spPr>
          <a:xfrm>
            <a:off x="5867400" y="6096000"/>
            <a:ext cx="1600200" cy="292388"/>
          </a:xfrm>
          <a:prstGeom prst="rect">
            <a:avLst/>
          </a:prstGeom>
          <a:noFill/>
        </p:spPr>
        <p:txBody>
          <a:bodyPr wrap="square" rtlCol="0" anchor="b">
            <a:spAutoFit/>
          </a:bodyPr>
          <a:lstStyle/>
          <a:p>
            <a:r>
              <a:rPr lang="en-US" altLang="en-US" sz="650" dirty="0">
                <a:solidFill>
                  <a:schemeClr val="bg1"/>
                </a:solidFill>
                <a:cs typeface="Arial" panose="020B0604020202020204" pitchFamily="34" charset="0"/>
              </a:rPr>
              <a:t>Photo: Irish moss, </a:t>
            </a:r>
            <a:r>
              <a:rPr lang="en-US" altLang="en-US" sz="650" i="1" dirty="0">
                <a:solidFill>
                  <a:schemeClr val="bg1"/>
                </a:solidFill>
                <a:cs typeface="Arial" panose="020B0604020202020204" pitchFamily="34" charset="0"/>
              </a:rPr>
              <a:t>Chondrus crispus</a:t>
            </a:r>
            <a:r>
              <a:rPr lang="en-US" altLang="en-US" sz="650" dirty="0">
                <a:solidFill>
                  <a:schemeClr val="bg1"/>
                </a:solidFill>
                <a:cs typeface="Arial" panose="020B0604020202020204" pitchFamily="34" charset="0"/>
              </a:rPr>
              <a:t>; </a:t>
            </a:r>
            <a:br>
              <a:rPr lang="en-US" altLang="en-US" sz="650" dirty="0">
                <a:solidFill>
                  <a:schemeClr val="bg1"/>
                </a:solidFill>
                <a:cs typeface="Arial" panose="020B0604020202020204" pitchFamily="34" charset="0"/>
              </a:rPr>
            </a:br>
            <a:r>
              <a:rPr lang="en-US" altLang="en-US" sz="650" dirty="0">
                <a:solidFill>
                  <a:schemeClr val="bg1"/>
                </a:solidFill>
                <a:cs typeface="Arial" panose="020B0604020202020204" pitchFamily="34" charset="0"/>
              </a:rPr>
              <a:t>courtesy of Nancy </a:t>
            </a:r>
            <a:r>
              <a:rPr lang="en-US" altLang="en-US" sz="650" dirty="0" err="1">
                <a:solidFill>
                  <a:schemeClr val="bg1"/>
                </a:solidFill>
                <a:cs typeface="Arial" panose="020B0604020202020204" pitchFamily="34" charset="0"/>
              </a:rPr>
              <a:t>Balcom</a:t>
            </a:r>
            <a:endParaRPr lang="en-US" altLang="en-US" sz="650" dirty="0">
              <a:solidFill>
                <a:schemeClr val="bg1"/>
              </a:solidFill>
              <a:cs typeface="Arial" panose="020B0604020202020204" pitchFamily="34" charset="0"/>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8">
            <a:extLst>
              <a:ext uri="{FF2B5EF4-FFF2-40B4-BE49-F238E27FC236}">
                <a16:creationId xmlns:a16="http://schemas.microsoft.com/office/drawing/2014/main" id="{558B6495-2084-4939-A74E-3E0008F64B8E}"/>
              </a:ext>
            </a:extLst>
          </p:cNvPr>
          <p:cNvSpPr>
            <a:spLocks noGrp="1" noChangeArrowheads="1"/>
          </p:cNvSpPr>
          <p:nvPr>
            <p:ph type="title"/>
          </p:nvPr>
        </p:nvSpPr>
        <p:spPr>
          <a:xfrm>
            <a:off x="457200" y="4385066"/>
            <a:ext cx="8192729" cy="1787132"/>
          </a:xfrm>
        </p:spPr>
        <p:txBody>
          <a:bodyPr vert="horz" lIns="91440" tIns="45720" rIns="91440" bIns="45720" rtlCol="0" anchor="b">
            <a:normAutofit/>
          </a:bodyPr>
          <a:lstStyle/>
          <a:p>
            <a:pPr algn="l" eaLnBrk="1" hangingPunct="1">
              <a:lnSpc>
                <a:spcPct val="90000"/>
              </a:lnSpc>
            </a:pPr>
            <a:r>
              <a:rPr lang="en-US" altLang="en-US" sz="2800" kern="1200" dirty="0">
                <a:solidFill>
                  <a:schemeClr val="tx1">
                    <a:lumMod val="95000"/>
                  </a:schemeClr>
                </a:solidFill>
                <a:latin typeface="Bell MT" panose="02020503060305020303" pitchFamily="18" charset="0"/>
              </a:rPr>
              <a:t>Periwinkles are snails that live in huge numbers in the rocky intertidal area, scraping algae off the rocks with their radula (tongue-like organ)</a:t>
            </a:r>
          </a:p>
        </p:txBody>
      </p:sp>
      <p:pic>
        <p:nvPicPr>
          <p:cNvPr id="69636" name="Picture 4" descr="A picture containing a group of small periwinkle snails attached to the underside of a rock at low tide">
            <a:extLst>
              <a:ext uri="{FF2B5EF4-FFF2-40B4-BE49-F238E27FC236}">
                <a16:creationId xmlns:a16="http://schemas.microsoft.com/office/drawing/2014/main" id="{9220E5C4-7BAE-420C-A13F-7658DC6B5834}"/>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b="-1"/>
          <a:stretch/>
        </p:blipFill>
        <p:spPr bwMode="auto">
          <a:xfrm>
            <a:off x="20" y="10"/>
            <a:ext cx="4571975" cy="4252522"/>
          </a:xfrm>
          <a:prstGeom prst="rect">
            <a:avLst/>
          </a:prstGeom>
          <a:noFill/>
          <a:extLst>
            <a:ext uri="{909E8E84-426E-40DD-AFC4-6F175D3DCCD1}">
              <a14:hiddenFill xmlns:a14="http://schemas.microsoft.com/office/drawing/2010/main">
                <a:solidFill>
                  <a:srgbClr val="FFFFFF"/>
                </a:solidFill>
              </a14:hiddenFill>
            </a:ext>
          </a:extLst>
        </p:spPr>
      </p:pic>
      <p:pic>
        <p:nvPicPr>
          <p:cNvPr id="69637" name="Picture 7" descr="A close-up picture of 3 periwinkle snails">
            <a:extLst>
              <a:ext uri="{FF2B5EF4-FFF2-40B4-BE49-F238E27FC236}">
                <a16:creationId xmlns:a16="http://schemas.microsoft.com/office/drawing/2014/main" id="{6EA0B43A-5243-44AB-BBFA-DE8CAC057007}"/>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571999" y="-681"/>
            <a:ext cx="4572001" cy="4253215"/>
          </a:xfrm>
          <a:prstGeom prst="rect">
            <a:avLst/>
          </a:prstGeom>
          <a:noFill/>
          <a:ln w="6350">
            <a:solidFill>
              <a:schemeClr val="tx1"/>
            </a:solidFill>
          </a:ln>
          <a:extLst>
            <a:ext uri="{909E8E84-426E-40DD-AFC4-6F175D3DCCD1}">
              <a14:hiddenFill xmlns:a14="http://schemas.microsoft.com/office/drawing/2010/main">
                <a:solidFill>
                  <a:srgbClr val="FFFFFF"/>
                </a:solidFill>
              </a14:hiddenFill>
            </a:ext>
          </a:extLst>
        </p:spPr>
      </p:pic>
      <p:cxnSp>
        <p:nvCxnSpPr>
          <p:cNvPr id="74" name="Straight Connector 73">
            <a:extLst>
              <a:ext uri="{FF2B5EF4-FFF2-40B4-BE49-F238E27FC236}">
                <a16:creationId xmlns:a16="http://schemas.microsoft.com/office/drawing/2014/main" id="{EBAD6A72-88E8-42F7-88B9-CAF744536BE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72000" y="-680"/>
            <a:ext cx="0" cy="4242816"/>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C800968E-0A99-46C4-A9B2-6A63AC66F4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 y="4242136"/>
            <a:ext cx="9144001" cy="0"/>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C887265D-97FA-A442-A31D-A90FC581592F}"/>
              </a:ext>
            </a:extLst>
          </p:cNvPr>
          <p:cNvSpPr txBox="1"/>
          <p:nvPr/>
        </p:nvSpPr>
        <p:spPr>
          <a:xfrm>
            <a:off x="5943599" y="4299283"/>
            <a:ext cx="3163825" cy="192360"/>
          </a:xfrm>
          <a:prstGeom prst="rect">
            <a:avLst/>
          </a:prstGeom>
          <a:noFill/>
        </p:spPr>
        <p:txBody>
          <a:bodyPr wrap="square" rtlCol="0" anchor="b">
            <a:spAutoFit/>
          </a:bodyPr>
          <a:lstStyle/>
          <a:p>
            <a:pPr algn="r"/>
            <a:r>
              <a:rPr lang="en-US" altLang="en-US" sz="650" dirty="0">
                <a:cs typeface="Arial" panose="020B0604020202020204" pitchFamily="34" charset="0"/>
              </a:rPr>
              <a:t>Photos: Periwinkle, </a:t>
            </a:r>
            <a:r>
              <a:rPr lang="en-US" altLang="en-US" sz="650" i="1" dirty="0">
                <a:cs typeface="Arial" panose="020B0604020202020204" pitchFamily="34" charset="0"/>
              </a:rPr>
              <a:t>Littorina </a:t>
            </a:r>
            <a:r>
              <a:rPr lang="en-US" altLang="en-US" sz="650" i="1" dirty="0" err="1">
                <a:cs typeface="Arial" panose="020B0604020202020204" pitchFamily="34" charset="0"/>
              </a:rPr>
              <a:t>littorea</a:t>
            </a:r>
            <a:r>
              <a:rPr lang="en-US" altLang="en-US" sz="650" dirty="0">
                <a:cs typeface="Arial" panose="020B0604020202020204" pitchFamily="34" charset="0"/>
              </a:rPr>
              <a:t>; courtesy of Nancy </a:t>
            </a:r>
            <a:r>
              <a:rPr lang="en-US" altLang="en-US" sz="650" dirty="0" err="1">
                <a:cs typeface="Arial" panose="020B0604020202020204" pitchFamily="34" charset="0"/>
              </a:rPr>
              <a:t>Balcom</a:t>
            </a:r>
            <a:endParaRPr lang="en-US" altLang="en-US" sz="650" dirty="0">
              <a:cs typeface="Arial" panose="020B0604020202020204" pitchFamily="34" charset="0"/>
            </a:endParaRPr>
          </a:p>
        </p:txBody>
      </p:sp>
    </p:spTree>
  </p:cSld>
  <p:clrMapOvr>
    <a:overrideClrMapping bg1="dk1" tx1="lt1" bg2="dk2" tx2="lt2" accent1="accent1" accent2="accent2" accent3="accent3" accent4="accent4" accent5="accent5" accent6="accent6" hlink="hlink" folHlink="folHlink"/>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5">
            <a:extLst>
              <a:ext uri="{FF2B5EF4-FFF2-40B4-BE49-F238E27FC236}">
                <a16:creationId xmlns:a16="http://schemas.microsoft.com/office/drawing/2014/main" id="{98F90C6E-C77E-401D-854D-3036E44F251D}"/>
              </a:ext>
            </a:extLst>
          </p:cNvPr>
          <p:cNvSpPr>
            <a:spLocks noGrp="1" noChangeArrowheads="1"/>
          </p:cNvSpPr>
          <p:nvPr>
            <p:ph type="title"/>
          </p:nvPr>
        </p:nvSpPr>
        <p:spPr>
          <a:xfrm>
            <a:off x="457200" y="228600"/>
            <a:ext cx="8382000" cy="1325562"/>
          </a:xfrm>
        </p:spPr>
        <p:txBody>
          <a:bodyPr/>
          <a:lstStyle/>
          <a:p>
            <a:pPr algn="l" eaLnBrk="1" hangingPunct="1"/>
            <a:r>
              <a:rPr lang="en-US" altLang="en-US" sz="2800" dirty="0">
                <a:solidFill>
                  <a:schemeClr val="bg1">
                    <a:lumMod val="95000"/>
                  </a:schemeClr>
                </a:solidFill>
                <a:latin typeface="Bell MT" panose="02020503060305020303" pitchFamily="18" charset="0"/>
              </a:rPr>
              <a:t>Blue mussels grow in large clumps in the intertidal zone, attaching to the rocks and each other with strong, elastic threads called byssus or byssal threads</a:t>
            </a:r>
          </a:p>
        </p:txBody>
      </p:sp>
      <p:pic>
        <p:nvPicPr>
          <p:cNvPr id="3" name="Picture 2" descr="A picture containing a clump of blue mussels underwater filter feeding">
            <a:extLst>
              <a:ext uri="{FF2B5EF4-FFF2-40B4-BE49-F238E27FC236}">
                <a16:creationId xmlns:a16="http://schemas.microsoft.com/office/drawing/2014/main" id="{C90A0C8F-3D09-49C1-A811-3C84DDABA7C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0560" y="1563624"/>
            <a:ext cx="7802880" cy="3730752"/>
          </a:xfrm>
          <a:prstGeom prst="rect">
            <a:avLst/>
          </a:prstGeom>
          <a:ln w="6350">
            <a:solidFill>
              <a:schemeClr val="bg1"/>
            </a:solidFill>
          </a:ln>
        </p:spPr>
      </p:pic>
      <p:pic>
        <p:nvPicPr>
          <p:cNvPr id="5" name="Picture 4" descr="A picture containing a blue mussel showing the byssal threads it uses to attach to hard surfaces&#10;">
            <a:extLst>
              <a:ext uri="{FF2B5EF4-FFF2-40B4-BE49-F238E27FC236}">
                <a16:creationId xmlns:a16="http://schemas.microsoft.com/office/drawing/2014/main" id="{D9083801-EA53-4960-A287-D21BCADB2B6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971800" y="4419600"/>
            <a:ext cx="3200400" cy="2257262"/>
          </a:xfrm>
          <a:prstGeom prst="rect">
            <a:avLst/>
          </a:prstGeom>
          <a:ln w="6350">
            <a:solidFill>
              <a:schemeClr val="bg1"/>
            </a:solidFill>
          </a:ln>
        </p:spPr>
      </p:pic>
      <p:sp>
        <p:nvSpPr>
          <p:cNvPr id="6" name="TextBox 5">
            <a:extLst>
              <a:ext uri="{FF2B5EF4-FFF2-40B4-BE49-F238E27FC236}">
                <a16:creationId xmlns:a16="http://schemas.microsoft.com/office/drawing/2014/main" id="{D4215B68-77F9-794A-B3B9-4BF64562930D}"/>
              </a:ext>
            </a:extLst>
          </p:cNvPr>
          <p:cNvSpPr txBox="1"/>
          <p:nvPr/>
        </p:nvSpPr>
        <p:spPr>
          <a:xfrm>
            <a:off x="6172200" y="5303838"/>
            <a:ext cx="1844040" cy="392415"/>
          </a:xfrm>
          <a:prstGeom prst="rect">
            <a:avLst/>
          </a:prstGeom>
          <a:noFill/>
        </p:spPr>
        <p:txBody>
          <a:bodyPr wrap="square" rtlCol="0" anchor="b">
            <a:spAutoFit/>
          </a:bodyPr>
          <a:lstStyle/>
          <a:p>
            <a:r>
              <a:rPr lang="en-US" altLang="en-US" sz="650" dirty="0">
                <a:solidFill>
                  <a:schemeClr val="bg1"/>
                </a:solidFill>
                <a:cs typeface="Arial" panose="020B0604020202020204" pitchFamily="34" charset="0"/>
              </a:rPr>
              <a:t>Photo: (Top) Blue mussels, </a:t>
            </a:r>
            <a:r>
              <a:rPr lang="en-US" altLang="en-US" sz="650" i="1" dirty="0">
                <a:solidFill>
                  <a:schemeClr val="bg1"/>
                </a:solidFill>
                <a:cs typeface="Arial" panose="020B0604020202020204" pitchFamily="34" charset="0"/>
              </a:rPr>
              <a:t>Mytilus edulis</a:t>
            </a:r>
            <a:r>
              <a:rPr lang="en-US" altLang="en-US" sz="650" dirty="0">
                <a:solidFill>
                  <a:schemeClr val="bg1"/>
                </a:solidFill>
                <a:cs typeface="Arial" panose="020B0604020202020204" pitchFamily="34" charset="0"/>
              </a:rPr>
              <a:t>, and (Inset) blue mussel byssal threads; courtesy of Nancy </a:t>
            </a:r>
            <a:r>
              <a:rPr lang="en-US" altLang="en-US" sz="650" dirty="0" err="1">
                <a:solidFill>
                  <a:schemeClr val="bg1"/>
                </a:solidFill>
                <a:cs typeface="Arial" panose="020B0604020202020204" pitchFamily="34" charset="0"/>
              </a:rPr>
              <a:t>Balcom</a:t>
            </a:r>
            <a:endParaRPr lang="en-US" altLang="en-US" sz="650" dirty="0">
              <a:solidFill>
                <a:schemeClr val="bg1"/>
              </a:solidFill>
              <a:cs typeface="Arial" panose="020B0604020202020204" pitchFamily="34" charset="0"/>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9B76D444-2756-434F-AE61-96D69830C1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610" name="Rectangle 5">
            <a:extLst>
              <a:ext uri="{FF2B5EF4-FFF2-40B4-BE49-F238E27FC236}">
                <a16:creationId xmlns:a16="http://schemas.microsoft.com/office/drawing/2014/main" id="{9846010E-D40E-4B47-8BD7-CC40CE1A40F6}"/>
              </a:ext>
            </a:extLst>
          </p:cNvPr>
          <p:cNvSpPr>
            <a:spLocks noGrp="1" noChangeArrowheads="1"/>
          </p:cNvSpPr>
          <p:nvPr>
            <p:ph type="title"/>
          </p:nvPr>
        </p:nvSpPr>
        <p:spPr>
          <a:xfrm>
            <a:off x="5016136" y="1676400"/>
            <a:ext cx="3665764" cy="3505200"/>
          </a:xfrm>
        </p:spPr>
        <p:txBody>
          <a:bodyPr anchor="b">
            <a:noAutofit/>
          </a:bodyPr>
          <a:lstStyle/>
          <a:p>
            <a:pPr eaLnBrk="1" hangingPunct="1">
              <a:lnSpc>
                <a:spcPct val="90000"/>
              </a:lnSpc>
            </a:pPr>
            <a:r>
              <a:rPr lang="en-US" altLang="en-US" sz="2800" dirty="0">
                <a:solidFill>
                  <a:schemeClr val="tx1">
                    <a:lumMod val="95000"/>
                  </a:schemeClr>
                </a:solidFill>
                <a:latin typeface="Bell MT" panose="02020503060305020303" pitchFamily="18" charset="0"/>
              </a:rPr>
              <a:t>Barnacles feed during high tide by waving feathery appendages through the water, sweeping plankton into their mouths; as the tide recedes, the valves at the top close tightly</a:t>
            </a:r>
          </a:p>
        </p:txBody>
      </p:sp>
      <p:pic>
        <p:nvPicPr>
          <p:cNvPr id="4" name="Content Placeholder 3" descr="A close-up picture of barnacles on a rock surface, closed up during low tide">
            <a:extLst>
              <a:ext uri="{FF2B5EF4-FFF2-40B4-BE49-F238E27FC236}">
                <a16:creationId xmlns:a16="http://schemas.microsoft.com/office/drawing/2014/main" id="{5923A8C0-299F-488A-A288-FD24102B859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72298" y="573677"/>
            <a:ext cx="3827404" cy="5710645"/>
          </a:xfrm>
          <a:prstGeom prst="rect">
            <a:avLst/>
          </a:prstGeom>
          <a:ln w="6350">
            <a:solidFill>
              <a:schemeClr val="tx1"/>
            </a:solidFill>
          </a:ln>
        </p:spPr>
      </p:pic>
      <p:cxnSp>
        <p:nvCxnSpPr>
          <p:cNvPr id="75" name="Straight Connector 74">
            <a:extLst>
              <a:ext uri="{FF2B5EF4-FFF2-40B4-BE49-F238E27FC236}">
                <a16:creationId xmlns:a16="http://schemas.microsoft.com/office/drawing/2014/main" id="{CF8F36E2-BBE5-43FE-822F-AD8CAE08C07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72000" y="1417320"/>
            <a:ext cx="0" cy="402336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CC4B3B96-3C61-0542-9190-CFB6C5590E5A}"/>
              </a:ext>
            </a:extLst>
          </p:cNvPr>
          <p:cNvSpPr txBox="1"/>
          <p:nvPr/>
        </p:nvSpPr>
        <p:spPr>
          <a:xfrm>
            <a:off x="405826" y="6019800"/>
            <a:ext cx="1844040" cy="192360"/>
          </a:xfrm>
          <a:prstGeom prst="rect">
            <a:avLst/>
          </a:prstGeom>
          <a:noFill/>
        </p:spPr>
        <p:txBody>
          <a:bodyPr wrap="square" rtlCol="0" anchor="b">
            <a:spAutoFit/>
          </a:bodyPr>
          <a:lstStyle/>
          <a:p>
            <a:r>
              <a:rPr lang="en-US" altLang="en-US" sz="650" dirty="0">
                <a:cs typeface="Arial" panose="020B0604020202020204" pitchFamily="34" charset="0"/>
              </a:rPr>
              <a:t>Photo: Barnacles; courtesy of Nancy </a:t>
            </a:r>
            <a:r>
              <a:rPr lang="en-US" altLang="en-US" sz="650" dirty="0" err="1">
                <a:cs typeface="Arial" panose="020B0604020202020204" pitchFamily="34" charset="0"/>
              </a:rPr>
              <a:t>Balcom</a:t>
            </a:r>
            <a:endParaRPr lang="en-US" altLang="en-US" sz="650" dirty="0">
              <a:cs typeface="Arial" panose="020B0604020202020204" pitchFamily="34" charset="0"/>
            </a:endParaRPr>
          </a:p>
        </p:txBody>
      </p:sp>
    </p:spTree>
  </p:cSld>
  <p:clrMapOvr>
    <a:overrideClrMapping bg1="dk1" tx1="lt1" bg2="dk2" tx2="lt2" accent1="accent1" accent2="accent2" accent3="accent3" accent4="accent4" accent5="accent5" accent6="accent6" hlink="hlink" folHlink="folHlink"/>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5">
            <a:extLst>
              <a:ext uri="{FF2B5EF4-FFF2-40B4-BE49-F238E27FC236}">
                <a16:creationId xmlns:a16="http://schemas.microsoft.com/office/drawing/2014/main" id="{04CF6D6A-A8A8-4A06-9471-C18D7A97D59B}"/>
              </a:ext>
            </a:extLst>
          </p:cNvPr>
          <p:cNvSpPr>
            <a:spLocks noGrp="1" noChangeArrowheads="1"/>
          </p:cNvSpPr>
          <p:nvPr>
            <p:ph type="title"/>
          </p:nvPr>
        </p:nvSpPr>
        <p:spPr>
          <a:xfrm>
            <a:off x="533400" y="4800600"/>
            <a:ext cx="8153400" cy="1600195"/>
          </a:xfrm>
        </p:spPr>
        <p:txBody>
          <a:bodyPr vert="horz" lIns="91440" tIns="45720" rIns="91440" bIns="45720" rtlCol="0" anchor="b">
            <a:noAutofit/>
          </a:bodyPr>
          <a:lstStyle/>
          <a:p>
            <a:pPr algn="l" eaLnBrk="1" hangingPunct="1">
              <a:lnSpc>
                <a:spcPct val="90000"/>
              </a:lnSpc>
            </a:pPr>
            <a:r>
              <a:rPr lang="en-US" altLang="en-US" sz="2800" kern="1200" dirty="0">
                <a:solidFill>
                  <a:schemeClr val="tx1">
                    <a:lumMod val="95000"/>
                  </a:schemeClr>
                </a:solidFill>
                <a:latin typeface="Bell MT" panose="02020503060305020303" pitchFamily="18" charset="0"/>
              </a:rPr>
              <a:t>The Asian shore crab is a species endemic to Japan and Asia; introduced to Long Island in the early 1990s, it  is the most dominant crab in the intertidal zone, easily found between and under rocks at low tide  </a:t>
            </a:r>
          </a:p>
        </p:txBody>
      </p:sp>
      <p:pic>
        <p:nvPicPr>
          <p:cNvPr id="3" name="Picture 2" descr="A picture containing an adult Asian shore crab, held in a hand&#10;&#10;">
            <a:extLst>
              <a:ext uri="{FF2B5EF4-FFF2-40B4-BE49-F238E27FC236}">
                <a16:creationId xmlns:a16="http://schemas.microsoft.com/office/drawing/2014/main" id="{6A83B237-0524-45B0-BF51-00B808FE7EB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 y="10"/>
            <a:ext cx="3044932" cy="4242806"/>
          </a:xfrm>
          <a:prstGeom prst="rect">
            <a:avLst/>
          </a:prstGeom>
        </p:spPr>
      </p:pic>
      <p:pic>
        <p:nvPicPr>
          <p:cNvPr id="7" name="Picture 6" descr="A picture of an adult Asian shore crab that is hiding by squeezing itself between small round rocks">
            <a:extLst>
              <a:ext uri="{FF2B5EF4-FFF2-40B4-BE49-F238E27FC236}">
                <a16:creationId xmlns:a16="http://schemas.microsoft.com/office/drawing/2014/main" id="{2800640D-97DD-47E1-89E1-EDF5EC4026B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102797" y="-1349"/>
            <a:ext cx="3066355" cy="4242806"/>
          </a:xfrm>
          <a:prstGeom prst="rect">
            <a:avLst/>
          </a:prstGeom>
        </p:spPr>
      </p:pic>
      <p:cxnSp>
        <p:nvCxnSpPr>
          <p:cNvPr id="135" name="Straight Connector 134">
            <a:extLst>
              <a:ext uri="{FF2B5EF4-FFF2-40B4-BE49-F238E27FC236}">
                <a16:creationId xmlns:a16="http://schemas.microsoft.com/office/drawing/2014/main" id="{C800968E-0A99-46C4-A9B2-6A63AC66F4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 y="4242136"/>
            <a:ext cx="9144001" cy="0"/>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757" name="Straight Connector 136">
            <a:extLst>
              <a:ext uri="{FF2B5EF4-FFF2-40B4-BE49-F238E27FC236}">
                <a16:creationId xmlns:a16="http://schemas.microsoft.com/office/drawing/2014/main" id="{0627B73E-D784-4780-AA33-DCDFE7DA16E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047189" y="-680"/>
            <a:ext cx="0" cy="4242816"/>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EBAD6A72-88E8-42F7-88B9-CAF744536BE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4378" y="-680"/>
            <a:ext cx="0" cy="4242816"/>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Arrow: Right 7">
            <a:extLst>
              <a:ext uri="{FF2B5EF4-FFF2-40B4-BE49-F238E27FC236}">
                <a16:creationId xmlns:a16="http://schemas.microsoft.com/office/drawing/2014/main" id="{DFE26AEF-7967-46C4-8AF7-B4EC94A8A778}"/>
              </a:ext>
            </a:extLst>
          </p:cNvPr>
          <p:cNvSpPr/>
          <p:nvPr/>
        </p:nvSpPr>
        <p:spPr>
          <a:xfrm>
            <a:off x="3554199" y="1976890"/>
            <a:ext cx="1066792" cy="304800"/>
          </a:xfrm>
          <a:prstGeom prst="rightArrow">
            <a:avLst/>
          </a:prstGeom>
          <a:solidFill>
            <a:srgbClr val="3366CC"/>
          </a:solidFill>
          <a:ln>
            <a:solidFill>
              <a:srgbClr val="33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a tiny juvenile Asian shore crab held on the tip of a finger">
            <a:extLst>
              <a:ext uri="{FF2B5EF4-FFF2-40B4-BE49-F238E27FC236}">
                <a16:creationId xmlns:a16="http://schemas.microsoft.com/office/drawing/2014/main" id="{C404CC5B-4EB2-4CE3-9477-A0F77CD9635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169152" y="0"/>
            <a:ext cx="2974848" cy="4201936"/>
          </a:xfrm>
          <a:prstGeom prst="rect">
            <a:avLst/>
          </a:prstGeom>
        </p:spPr>
      </p:pic>
      <p:sp>
        <p:nvSpPr>
          <p:cNvPr id="10" name="TextBox 9">
            <a:extLst>
              <a:ext uri="{FF2B5EF4-FFF2-40B4-BE49-F238E27FC236}">
                <a16:creationId xmlns:a16="http://schemas.microsoft.com/office/drawing/2014/main" id="{E562F445-16AF-EB46-9A92-37D9577C4286}"/>
              </a:ext>
            </a:extLst>
          </p:cNvPr>
          <p:cNvSpPr txBox="1"/>
          <p:nvPr/>
        </p:nvSpPr>
        <p:spPr>
          <a:xfrm>
            <a:off x="6796101" y="3836953"/>
            <a:ext cx="2289859" cy="392415"/>
          </a:xfrm>
          <a:prstGeom prst="rect">
            <a:avLst/>
          </a:prstGeom>
          <a:noFill/>
        </p:spPr>
        <p:txBody>
          <a:bodyPr wrap="square" rtlCol="0" anchor="b">
            <a:spAutoFit/>
          </a:bodyPr>
          <a:lstStyle/>
          <a:p>
            <a:pPr algn="r"/>
            <a:r>
              <a:rPr lang="en-US" altLang="en-US" sz="650" dirty="0">
                <a:cs typeface="Arial" panose="020B0604020202020204" pitchFamily="34" charset="0"/>
              </a:rPr>
              <a:t>Photos: Asian shore crabs, </a:t>
            </a:r>
            <a:r>
              <a:rPr lang="en-US" altLang="en-US" sz="650" i="1" dirty="0" err="1">
                <a:cs typeface="Arial" panose="020B0604020202020204" pitchFamily="34" charset="0"/>
              </a:rPr>
              <a:t>Hemigrapsus</a:t>
            </a:r>
            <a:r>
              <a:rPr lang="en-US" altLang="en-US" sz="650" i="1" dirty="0">
                <a:cs typeface="Arial" panose="020B0604020202020204" pitchFamily="34" charset="0"/>
              </a:rPr>
              <a:t> </a:t>
            </a:r>
            <a:r>
              <a:rPr lang="en-US" altLang="en-US" sz="650" i="1" dirty="0" err="1">
                <a:cs typeface="Arial" panose="020B0604020202020204" pitchFamily="34" charset="0"/>
              </a:rPr>
              <a:t>sanguineus</a:t>
            </a:r>
            <a:r>
              <a:rPr lang="en-US" altLang="en-US" sz="650" dirty="0">
                <a:cs typeface="Arial" panose="020B0604020202020204" pitchFamily="34" charset="0"/>
              </a:rPr>
              <a:t>; courtesy of Nancy </a:t>
            </a:r>
            <a:r>
              <a:rPr lang="en-US" altLang="en-US" sz="650" dirty="0" err="1">
                <a:cs typeface="Arial" panose="020B0604020202020204" pitchFamily="34" charset="0"/>
              </a:rPr>
              <a:t>Balcom</a:t>
            </a:r>
            <a:endParaRPr lang="en-US" altLang="en-US" sz="650" dirty="0">
              <a:cs typeface="Arial" panose="020B0604020202020204" pitchFamily="34" charset="0"/>
            </a:endParaRPr>
          </a:p>
          <a:p>
            <a:pPr algn="r"/>
            <a:endParaRPr lang="en-US" altLang="en-US" sz="650" dirty="0">
              <a:cs typeface="Arial" panose="020B0604020202020204" pitchFamily="34" charset="0"/>
            </a:endParaRPr>
          </a:p>
        </p:txBody>
      </p:sp>
    </p:spTree>
  </p:cSld>
  <p:clrMapOvr>
    <a:overrideClrMapping bg1="dk1" tx1="lt1" bg2="dk2" tx2="lt2" accent1="accent1" accent2="accent2" accent3="accent3" accent4="accent4" accent5="accent5" accent6="accent6" hlink="hlink" folHlink="folHlink"/>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Rectangle 73">
            <a:extLst>
              <a:ext uri="{FF2B5EF4-FFF2-40B4-BE49-F238E27FC236}">
                <a16:creationId xmlns:a16="http://schemas.microsoft.com/office/drawing/2014/main" id="{6E13DAD0-A4B0-4817-8995-A0D346584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531267" y="3509963"/>
            <a:ext cx="5319162" cy="2967839"/>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778" name="Rectangle 8">
            <a:extLst>
              <a:ext uri="{FF2B5EF4-FFF2-40B4-BE49-F238E27FC236}">
                <a16:creationId xmlns:a16="http://schemas.microsoft.com/office/drawing/2014/main" id="{B1E24557-310D-4AC2-92E9-9357ADC1D80F}"/>
              </a:ext>
            </a:extLst>
          </p:cNvPr>
          <p:cNvSpPr>
            <a:spLocks noGrp="1" noChangeArrowheads="1"/>
          </p:cNvSpPr>
          <p:nvPr>
            <p:ph type="title"/>
          </p:nvPr>
        </p:nvSpPr>
        <p:spPr>
          <a:xfrm>
            <a:off x="3586612" y="3894186"/>
            <a:ext cx="5319162" cy="1516014"/>
          </a:xfrm>
        </p:spPr>
        <p:txBody>
          <a:bodyPr vert="horz" lIns="91440" tIns="45720" rIns="91440" bIns="45720" rtlCol="0" anchor="b">
            <a:noAutofit/>
          </a:bodyPr>
          <a:lstStyle/>
          <a:p>
            <a:pPr algn="l" eaLnBrk="1" hangingPunct="1">
              <a:lnSpc>
                <a:spcPct val="90000"/>
              </a:lnSpc>
            </a:pPr>
            <a:r>
              <a:rPr lang="en-US" altLang="en-US" sz="2800" kern="1200" dirty="0">
                <a:solidFill>
                  <a:schemeClr val="bg1">
                    <a:lumMod val="95000"/>
                  </a:schemeClr>
                </a:solidFill>
                <a:latin typeface="Bell MT" panose="02020503060305020303" pitchFamily="18" charset="0"/>
              </a:rPr>
              <a:t>Several tunicate species or sea squirts inhabit the Sound; some are solitary organisms and others are colonial—made up of many individuals</a:t>
            </a:r>
          </a:p>
        </p:txBody>
      </p:sp>
      <p:cxnSp>
        <p:nvCxnSpPr>
          <p:cNvPr id="76" name="Straight Connector 75">
            <a:extLst>
              <a:ext uri="{FF2B5EF4-FFF2-40B4-BE49-F238E27FC236}">
                <a16:creationId xmlns:a16="http://schemas.microsoft.com/office/drawing/2014/main" id="{59F9672C-557D-4871-B58C-7874589D7F8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53715" y="5443086"/>
            <a:ext cx="48006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75781" name="Picture 11" descr="A picture of a solitary tunicate called the Pacific rough sea squirt">
            <a:extLst>
              <a:ext uri="{FF2B5EF4-FFF2-40B4-BE49-F238E27FC236}">
                <a16:creationId xmlns:a16="http://schemas.microsoft.com/office/drawing/2014/main" id="{5AE2EC09-77BC-4FF5-B7E5-B7BF47211F65}"/>
              </a:ext>
            </a:extLst>
          </p:cNvPr>
          <p:cNvPicPr>
            <a:picLocks noChangeAspect="1" noChangeArrowheads="1"/>
          </p:cNvPicPr>
          <p:nvPr/>
        </p:nvPicPr>
        <p:blipFill rotWithShape="1">
          <a:blip r:embed="rId3" cstate="screen">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a:ext>
            </a:extLst>
          </a:blip>
          <a:srcRect r="-2" b="-2"/>
          <a:stretch/>
        </p:blipFill>
        <p:spPr bwMode="auto">
          <a:xfrm>
            <a:off x="238226" y="321733"/>
            <a:ext cx="3120339" cy="6214534"/>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3" name="Picture 2" descr="A close-up picture of the golden star tunicate">
            <a:extLst>
              <a:ext uri="{FF2B5EF4-FFF2-40B4-BE49-F238E27FC236}">
                <a16:creationId xmlns:a16="http://schemas.microsoft.com/office/drawing/2014/main" id="{33C6EC69-ECFB-45DD-A524-710CD668FAF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175755" y="328123"/>
            <a:ext cx="2654982" cy="2985818"/>
          </a:xfrm>
          <a:prstGeom prst="rect">
            <a:avLst/>
          </a:prstGeom>
          <a:ln>
            <a:solidFill>
              <a:schemeClr val="bg1"/>
            </a:solidFill>
          </a:ln>
        </p:spPr>
      </p:pic>
      <p:pic>
        <p:nvPicPr>
          <p:cNvPr id="75780" name="Picture 4" descr="A picture of the colonial tunicate, golden star tunicate">
            <a:extLst>
              <a:ext uri="{FF2B5EF4-FFF2-40B4-BE49-F238E27FC236}">
                <a16:creationId xmlns:a16="http://schemas.microsoft.com/office/drawing/2014/main" id="{2F568396-B481-46CA-A220-4319029028C5}"/>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3441313" y="328123"/>
            <a:ext cx="2651693" cy="2985818"/>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A67AB14C-2682-DD4B-A2E7-52554B7892ED}"/>
              </a:ext>
            </a:extLst>
          </p:cNvPr>
          <p:cNvSpPr txBox="1"/>
          <p:nvPr/>
        </p:nvSpPr>
        <p:spPr>
          <a:xfrm>
            <a:off x="238226" y="321733"/>
            <a:ext cx="1123029" cy="1092607"/>
          </a:xfrm>
          <a:prstGeom prst="rect">
            <a:avLst/>
          </a:prstGeom>
          <a:noFill/>
        </p:spPr>
        <p:txBody>
          <a:bodyPr wrap="square" rtlCol="0" anchor="b">
            <a:spAutoFit/>
          </a:bodyPr>
          <a:lstStyle/>
          <a:p>
            <a:r>
              <a:rPr lang="en-US" altLang="en-US" sz="650" dirty="0">
                <a:solidFill>
                  <a:schemeClr val="bg1"/>
                </a:solidFill>
                <a:cs typeface="Arial" panose="020B0604020202020204" pitchFamily="34" charset="0"/>
              </a:rPr>
              <a:t>Photos: Pacific rough sea squirt, </a:t>
            </a:r>
            <a:r>
              <a:rPr lang="en-US" altLang="en-US" sz="650" i="1" dirty="0" err="1">
                <a:solidFill>
                  <a:schemeClr val="bg1"/>
                </a:solidFill>
                <a:cs typeface="Arial" panose="020B0604020202020204" pitchFamily="34" charset="0"/>
              </a:rPr>
              <a:t>Styela</a:t>
            </a:r>
            <a:r>
              <a:rPr lang="en-US" altLang="en-US" sz="650" i="1" dirty="0">
                <a:solidFill>
                  <a:schemeClr val="bg1"/>
                </a:solidFill>
                <a:cs typeface="Arial" panose="020B0604020202020204" pitchFamily="34" charset="0"/>
              </a:rPr>
              <a:t> </a:t>
            </a:r>
            <a:r>
              <a:rPr lang="en-US" altLang="en-US" sz="650" i="1" dirty="0" err="1">
                <a:solidFill>
                  <a:schemeClr val="bg1"/>
                </a:solidFill>
                <a:cs typeface="Arial" panose="020B0604020202020204" pitchFamily="34" charset="0"/>
              </a:rPr>
              <a:t>clava</a:t>
            </a:r>
            <a:r>
              <a:rPr lang="en-US" altLang="en-US" sz="650" i="1" dirty="0">
                <a:solidFill>
                  <a:schemeClr val="bg1"/>
                </a:solidFill>
                <a:cs typeface="Arial" panose="020B0604020202020204" pitchFamily="34" charset="0"/>
              </a:rPr>
              <a:t> </a:t>
            </a:r>
            <a:r>
              <a:rPr lang="en-US" altLang="en-US" sz="650" dirty="0">
                <a:solidFill>
                  <a:schemeClr val="bg1"/>
                </a:solidFill>
                <a:cs typeface="Arial" panose="020B0604020202020204" pitchFamily="34" charset="0"/>
              </a:rPr>
              <a:t>(left) and golden star tunicate, </a:t>
            </a:r>
            <a:r>
              <a:rPr lang="en-US" altLang="en-US" sz="650" i="1" dirty="0">
                <a:solidFill>
                  <a:schemeClr val="bg1"/>
                </a:solidFill>
                <a:cs typeface="Arial" panose="020B0604020202020204" pitchFamily="34" charset="0"/>
              </a:rPr>
              <a:t>Botryllus </a:t>
            </a:r>
            <a:r>
              <a:rPr lang="en-US" altLang="en-US" sz="650" i="1" dirty="0" err="1">
                <a:solidFill>
                  <a:schemeClr val="bg1"/>
                </a:solidFill>
                <a:cs typeface="Arial" panose="020B0604020202020204" pitchFamily="34" charset="0"/>
              </a:rPr>
              <a:t>schlosseri</a:t>
            </a:r>
            <a:r>
              <a:rPr lang="en-US" altLang="en-US" sz="650" i="1" dirty="0">
                <a:solidFill>
                  <a:schemeClr val="bg1"/>
                </a:solidFill>
                <a:cs typeface="Arial" panose="020B0604020202020204" pitchFamily="34" charset="0"/>
              </a:rPr>
              <a:t> </a:t>
            </a:r>
            <a:r>
              <a:rPr lang="en-US" altLang="en-US" sz="650" dirty="0">
                <a:solidFill>
                  <a:schemeClr val="bg1"/>
                </a:solidFill>
                <a:cs typeface="Arial" panose="020B0604020202020204" pitchFamily="34" charset="0"/>
              </a:rPr>
              <a:t>(middle); courtesy of Tessa </a:t>
            </a:r>
            <a:r>
              <a:rPr lang="en-US" altLang="en-US" sz="650" dirty="0" err="1">
                <a:solidFill>
                  <a:schemeClr val="bg1"/>
                </a:solidFill>
                <a:cs typeface="Arial" panose="020B0604020202020204" pitchFamily="34" charset="0"/>
              </a:rPr>
              <a:t>Getchis</a:t>
            </a:r>
            <a:r>
              <a:rPr lang="en-US" altLang="en-US" sz="650" dirty="0">
                <a:solidFill>
                  <a:schemeClr val="bg1"/>
                </a:solidFill>
                <a:cs typeface="Arial" panose="020B0604020202020204" pitchFamily="34" charset="0"/>
              </a:rPr>
              <a:t>; (right) close-up of golden star tunicate, </a:t>
            </a:r>
            <a:r>
              <a:rPr lang="en-US" altLang="en-US" sz="650" i="1" dirty="0">
                <a:solidFill>
                  <a:schemeClr val="bg1"/>
                </a:solidFill>
                <a:cs typeface="Arial" panose="020B0604020202020204" pitchFamily="34" charset="0"/>
              </a:rPr>
              <a:t>Botryllus </a:t>
            </a:r>
            <a:r>
              <a:rPr lang="en-US" altLang="en-US" sz="650" i="1" dirty="0" err="1">
                <a:solidFill>
                  <a:schemeClr val="bg1"/>
                </a:solidFill>
                <a:cs typeface="Arial" panose="020B0604020202020204" pitchFamily="34" charset="0"/>
              </a:rPr>
              <a:t>schlosseri</a:t>
            </a:r>
            <a:r>
              <a:rPr lang="en-US" altLang="en-US" sz="650" dirty="0">
                <a:solidFill>
                  <a:schemeClr val="bg1"/>
                </a:solidFill>
                <a:cs typeface="Arial" panose="020B0604020202020204" pitchFamily="34" charset="0"/>
              </a:rPr>
              <a:t>; courtesy of Robert </a:t>
            </a:r>
            <a:r>
              <a:rPr lang="en-US" altLang="en-US" sz="650" dirty="0" err="1">
                <a:solidFill>
                  <a:schemeClr val="bg1"/>
                </a:solidFill>
                <a:cs typeface="Arial" panose="020B0604020202020204" pitchFamily="34" charset="0"/>
              </a:rPr>
              <a:t>Bachand</a:t>
            </a:r>
            <a:endParaRPr lang="en-US" altLang="en-US" sz="650" dirty="0">
              <a:solidFill>
                <a:schemeClr val="bg1"/>
              </a:solidFill>
              <a:cs typeface="Arial" panose="020B0604020202020204" pitchFamily="34" charset="0"/>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8">
            <a:extLst>
              <a:ext uri="{FF2B5EF4-FFF2-40B4-BE49-F238E27FC236}">
                <a16:creationId xmlns:a16="http://schemas.microsoft.com/office/drawing/2014/main" id="{E74F9F7A-587E-4961-8E9C-051F0CF91508}"/>
              </a:ext>
            </a:extLst>
          </p:cNvPr>
          <p:cNvSpPr>
            <a:spLocks noGrp="1" noChangeArrowheads="1"/>
          </p:cNvSpPr>
          <p:nvPr>
            <p:ph type="title"/>
          </p:nvPr>
        </p:nvSpPr>
        <p:spPr>
          <a:xfrm>
            <a:off x="234953" y="198438"/>
            <a:ext cx="8305800" cy="1401763"/>
          </a:xfrm>
        </p:spPr>
        <p:txBody>
          <a:bodyPr/>
          <a:lstStyle/>
          <a:p>
            <a:pPr algn="l" eaLnBrk="1" hangingPunct="1"/>
            <a:r>
              <a:rPr lang="en-US" altLang="en-US" sz="2800" dirty="0">
                <a:solidFill>
                  <a:schemeClr val="bg1">
                    <a:lumMod val="95000"/>
                  </a:schemeClr>
                </a:solidFill>
                <a:latin typeface="Bell MT" panose="02020503060305020303" pitchFamily="18" charset="0"/>
              </a:rPr>
              <a:t>Clusters of sea grapes are commonly found on pilings, floats, and docks; solitary tunicates, they have two siphons used to filter water and food and excrete wastes</a:t>
            </a:r>
          </a:p>
        </p:txBody>
      </p:sp>
      <p:pic>
        <p:nvPicPr>
          <p:cNvPr id="76804" name="Picture 4" descr="A picture of a cluster of tunicates including sea grapes and golden star tunicates">
            <a:extLst>
              <a:ext uri="{FF2B5EF4-FFF2-40B4-BE49-F238E27FC236}">
                <a16:creationId xmlns:a16="http://schemas.microsoft.com/office/drawing/2014/main" id="{DC1B4D96-D6BD-46DC-AEBB-2A8A059D563C}"/>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1000" y="1833082"/>
            <a:ext cx="6400801" cy="4800601"/>
          </a:xfrm>
          <a:prstGeom prst="rect">
            <a:avLst/>
          </a:prstGeom>
          <a:noFill/>
          <a:ln w="63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76805" name="Picture 11" descr="A picture showing an individual sea grape with its two siphons for drawing in water with food and expelling water with wastes">
            <a:extLst>
              <a:ext uri="{FF2B5EF4-FFF2-40B4-BE49-F238E27FC236}">
                <a16:creationId xmlns:a16="http://schemas.microsoft.com/office/drawing/2014/main" id="{57E93AE7-BAEB-4728-ACBF-03571C82DBFF}"/>
              </a:ext>
            </a:extLst>
          </p:cNvPr>
          <p:cNvPicPr>
            <a:picLocks noChangeAspect="1" noChangeArrowheads="1"/>
          </p:cNvPicPr>
          <p:nvPr/>
        </p:nvPicPr>
        <p:blipFill rotWithShape="1">
          <a:blip r:embed="rId4" cstate="screen">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a:ext>
            </a:extLst>
          </a:blip>
          <a:srcRect/>
          <a:stretch/>
        </p:blipFill>
        <p:spPr bwMode="auto">
          <a:xfrm>
            <a:off x="6934200" y="2590800"/>
            <a:ext cx="1974850" cy="1905000"/>
          </a:xfrm>
          <a:prstGeom prst="rect">
            <a:avLst/>
          </a:prstGeom>
          <a:noFill/>
          <a:ln w="63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A65C9A6-BB6B-824F-894B-B2D84CF05E5E}"/>
              </a:ext>
            </a:extLst>
          </p:cNvPr>
          <p:cNvSpPr txBox="1"/>
          <p:nvPr/>
        </p:nvSpPr>
        <p:spPr>
          <a:xfrm>
            <a:off x="381000" y="6403750"/>
            <a:ext cx="2438400" cy="292388"/>
          </a:xfrm>
          <a:prstGeom prst="rect">
            <a:avLst/>
          </a:prstGeom>
          <a:noFill/>
        </p:spPr>
        <p:txBody>
          <a:bodyPr wrap="square" rtlCol="0" anchor="b">
            <a:spAutoFit/>
          </a:bodyPr>
          <a:lstStyle/>
          <a:p>
            <a:r>
              <a:rPr lang="en-US" altLang="en-US" sz="650" dirty="0">
                <a:solidFill>
                  <a:schemeClr val="bg1"/>
                </a:solidFill>
                <a:cs typeface="Arial" panose="020B0604020202020204" pitchFamily="34" charset="0"/>
              </a:rPr>
              <a:t>Photos: Sea grapes, </a:t>
            </a:r>
            <a:r>
              <a:rPr lang="en-US" altLang="en-US" sz="650" i="1" dirty="0" err="1">
                <a:solidFill>
                  <a:schemeClr val="bg1"/>
                </a:solidFill>
                <a:cs typeface="Arial" panose="020B0604020202020204" pitchFamily="34" charset="0"/>
              </a:rPr>
              <a:t>Molgula</a:t>
            </a:r>
            <a:r>
              <a:rPr lang="en-US" altLang="en-US" sz="650" i="1" dirty="0">
                <a:solidFill>
                  <a:schemeClr val="bg1"/>
                </a:solidFill>
                <a:cs typeface="Arial" panose="020B0604020202020204" pitchFamily="34" charset="0"/>
              </a:rPr>
              <a:t> spp.; </a:t>
            </a:r>
            <a:r>
              <a:rPr lang="en-US" altLang="en-US" sz="650" dirty="0">
                <a:solidFill>
                  <a:schemeClr val="bg1"/>
                </a:solidFill>
                <a:cs typeface="Arial" panose="020B0604020202020204" pitchFamily="34" charset="0"/>
              </a:rPr>
              <a:t>courtesy of Tessa </a:t>
            </a:r>
            <a:r>
              <a:rPr lang="en-US" altLang="en-US" sz="650" dirty="0" err="1">
                <a:solidFill>
                  <a:schemeClr val="bg1"/>
                </a:solidFill>
                <a:cs typeface="Arial" panose="020B0604020202020204" pitchFamily="34" charset="0"/>
              </a:rPr>
              <a:t>Getchis</a:t>
            </a:r>
            <a:endParaRPr lang="en-US" altLang="en-US" sz="650" dirty="0">
              <a:solidFill>
                <a:schemeClr val="bg1"/>
              </a:solidFill>
              <a:cs typeface="Arial" panose="020B0604020202020204" pitchFamily="34" charset="0"/>
            </a:endParaRPr>
          </a:p>
          <a:p>
            <a:endParaRPr lang="en-US" altLang="en-US" sz="650" dirty="0">
              <a:solidFill>
                <a:schemeClr val="bg1"/>
              </a:solidFill>
              <a:cs typeface="Arial" panose="020B0604020202020204" pitchFamily="34" charset="0"/>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a:extLst>
              <a:ext uri="{FF2B5EF4-FFF2-40B4-BE49-F238E27FC236}">
                <a16:creationId xmlns:a16="http://schemas.microsoft.com/office/drawing/2014/main" id="{1B6DF845-D966-47C8-8C12-72ECA9DFB606}"/>
              </a:ext>
            </a:extLst>
          </p:cNvPr>
          <p:cNvSpPr>
            <a:spLocks noGrp="1" noChangeArrowheads="1"/>
          </p:cNvSpPr>
          <p:nvPr>
            <p:ph type="title"/>
          </p:nvPr>
        </p:nvSpPr>
        <p:spPr>
          <a:xfrm>
            <a:off x="536067" y="4495800"/>
            <a:ext cx="8071866" cy="1713859"/>
          </a:xfrm>
        </p:spPr>
        <p:txBody>
          <a:bodyPr vert="horz" lIns="91440" tIns="45720" rIns="91440" bIns="45720" rtlCol="0" anchor="b">
            <a:noAutofit/>
          </a:bodyPr>
          <a:lstStyle/>
          <a:p>
            <a:pPr algn="l" eaLnBrk="1" hangingPunct="1">
              <a:lnSpc>
                <a:spcPct val="90000"/>
              </a:lnSpc>
            </a:pPr>
            <a:r>
              <a:rPr lang="en-US" altLang="en-US" sz="2800" kern="1200" dirty="0">
                <a:solidFill>
                  <a:schemeClr val="tx1">
                    <a:lumMod val="95000"/>
                  </a:schemeClr>
                </a:solidFill>
                <a:latin typeface="Bell MT" panose="02020503060305020303" pitchFamily="18" charset="0"/>
              </a:rPr>
              <a:t>Numerous gull species (‘seagulls”) live year-round or visit Long Island Sound, including the ring-billed gull (left) and herring gull (right) which nest in large colonies on islands from early May through July </a:t>
            </a:r>
          </a:p>
        </p:txBody>
      </p:sp>
      <p:pic>
        <p:nvPicPr>
          <p:cNvPr id="4" name="Picture 3" descr="A picture of a ring-billed gull standing on a rock&#10;&#10;">
            <a:extLst>
              <a:ext uri="{FF2B5EF4-FFF2-40B4-BE49-F238E27FC236}">
                <a16:creationId xmlns:a16="http://schemas.microsoft.com/office/drawing/2014/main" id="{1824BD6F-9395-4364-B4DA-8411D420B21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21154" y="416556"/>
            <a:ext cx="3746047" cy="3698244"/>
          </a:xfrm>
          <a:prstGeom prst="rect">
            <a:avLst/>
          </a:prstGeom>
          <a:ln w="6350">
            <a:solidFill>
              <a:schemeClr val="tx1"/>
            </a:solidFill>
          </a:ln>
        </p:spPr>
      </p:pic>
      <p:cxnSp>
        <p:nvCxnSpPr>
          <p:cNvPr id="71" name="Straight Connector 70">
            <a:extLst>
              <a:ext uri="{FF2B5EF4-FFF2-40B4-BE49-F238E27FC236}">
                <a16:creationId xmlns:a16="http://schemas.microsoft.com/office/drawing/2014/main" id="{B6375111-306C-49EA-9DD1-79A2ED78FA3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72000" y="1251845"/>
            <a:ext cx="0" cy="21209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pic>
        <p:nvPicPr>
          <p:cNvPr id="9" name="Picture 8" descr="A picture of a herring gull standing on the ground&#10;&#10;">
            <a:extLst>
              <a:ext uri="{FF2B5EF4-FFF2-40B4-BE49-F238E27FC236}">
                <a16:creationId xmlns:a16="http://schemas.microsoft.com/office/drawing/2014/main" id="{6816F04D-FEED-4783-B705-A78148D51C9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76800" y="419100"/>
            <a:ext cx="3530600" cy="3695700"/>
          </a:xfrm>
          <a:prstGeom prst="rect">
            <a:avLst/>
          </a:prstGeom>
          <a:ln w="6350">
            <a:solidFill>
              <a:schemeClr val="tx1"/>
            </a:solidFill>
          </a:ln>
        </p:spPr>
      </p:pic>
      <p:sp>
        <p:nvSpPr>
          <p:cNvPr id="6" name="TextBox 5">
            <a:extLst>
              <a:ext uri="{FF2B5EF4-FFF2-40B4-BE49-F238E27FC236}">
                <a16:creationId xmlns:a16="http://schemas.microsoft.com/office/drawing/2014/main" id="{40E9ED5A-3A27-4B4C-B459-EC8D35B06A3B}"/>
              </a:ext>
            </a:extLst>
          </p:cNvPr>
          <p:cNvSpPr txBox="1"/>
          <p:nvPr/>
        </p:nvSpPr>
        <p:spPr>
          <a:xfrm>
            <a:off x="2959554" y="3494898"/>
            <a:ext cx="1307646" cy="592470"/>
          </a:xfrm>
          <a:prstGeom prst="rect">
            <a:avLst/>
          </a:prstGeom>
          <a:noFill/>
        </p:spPr>
        <p:txBody>
          <a:bodyPr wrap="square" rtlCol="0" anchor="b">
            <a:spAutoFit/>
          </a:bodyPr>
          <a:lstStyle/>
          <a:p>
            <a:pPr algn="r"/>
            <a:r>
              <a:rPr lang="en-US" altLang="en-US" sz="650" dirty="0">
                <a:cs typeface="Arial" panose="020B0604020202020204" pitchFamily="34" charset="0"/>
              </a:rPr>
              <a:t>Photo: (left) Ring-billed gull, </a:t>
            </a:r>
            <a:r>
              <a:rPr lang="en-US" altLang="en-US" sz="650" i="1" dirty="0">
                <a:cs typeface="Arial" panose="020B0604020202020204" pitchFamily="34" charset="0"/>
              </a:rPr>
              <a:t>Larus </a:t>
            </a:r>
            <a:r>
              <a:rPr lang="en-US" altLang="en-US" sz="650" i="1" dirty="0" err="1">
                <a:cs typeface="Arial" panose="020B0604020202020204" pitchFamily="34" charset="0"/>
              </a:rPr>
              <a:t>delawarensis</a:t>
            </a:r>
            <a:r>
              <a:rPr lang="en-US" altLang="en-US" sz="650" dirty="0">
                <a:cs typeface="Arial" panose="020B0604020202020204" pitchFamily="34" charset="0"/>
              </a:rPr>
              <a:t>; courtesy of Nancy </a:t>
            </a:r>
            <a:r>
              <a:rPr lang="en-US" altLang="en-US" sz="650" dirty="0" err="1">
                <a:cs typeface="Arial" panose="020B0604020202020204" pitchFamily="34" charset="0"/>
              </a:rPr>
              <a:t>Balcom</a:t>
            </a:r>
            <a:r>
              <a:rPr lang="en-US" altLang="en-US" sz="650" dirty="0">
                <a:cs typeface="Arial" panose="020B0604020202020204" pitchFamily="34" charset="0"/>
              </a:rPr>
              <a:t>; (right) Herring gull, </a:t>
            </a:r>
            <a:r>
              <a:rPr lang="en-US" altLang="en-US" sz="650" i="1" dirty="0">
                <a:cs typeface="Arial" panose="020B0604020202020204" pitchFamily="34" charset="0"/>
              </a:rPr>
              <a:t>Larus </a:t>
            </a:r>
            <a:r>
              <a:rPr lang="en-US" altLang="en-US" sz="650" i="1" dirty="0" err="1">
                <a:cs typeface="Arial" panose="020B0604020202020204" pitchFamily="34" charset="0"/>
              </a:rPr>
              <a:t>argentatus</a:t>
            </a:r>
            <a:r>
              <a:rPr lang="en-US" altLang="en-US" sz="650" dirty="0">
                <a:cs typeface="Arial" panose="020B0604020202020204" pitchFamily="34" charset="0"/>
              </a:rPr>
              <a:t>; courtesy of Thomas Morris</a:t>
            </a:r>
          </a:p>
        </p:txBody>
      </p:sp>
    </p:spTree>
  </p:cSld>
  <p:clrMapOvr>
    <a:overrideClrMapping bg1="dk1" tx1="lt1" bg2="dk2" tx2="lt2" accent1="accent1" accent2="accent2" accent3="accent3" accent4="accent4" accent5="accent5" accent6="accent6" hlink="hlink" folHlink="folHlink"/>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5C0BA0E-E608-404A-A092-60F38D123C7C}"/>
              </a:ext>
            </a:extLst>
          </p:cNvPr>
          <p:cNvSpPr>
            <a:spLocks noGrp="1"/>
          </p:cNvSpPr>
          <p:nvPr>
            <p:ph type="title"/>
          </p:nvPr>
        </p:nvSpPr>
        <p:spPr>
          <a:xfrm>
            <a:off x="3564305" y="3429000"/>
            <a:ext cx="3674695" cy="3218542"/>
          </a:xfrm>
        </p:spPr>
        <p:txBody>
          <a:bodyPr/>
          <a:lstStyle/>
          <a:p>
            <a:pPr algn="l"/>
            <a:r>
              <a:rPr lang="en-US" altLang="en-US" sz="2800" kern="1200" dirty="0">
                <a:solidFill>
                  <a:schemeClr val="bg1">
                    <a:lumMod val="95000"/>
                  </a:schemeClr>
                </a:solidFill>
                <a:latin typeface="+mj-lt"/>
                <a:ea typeface="+mj-ea"/>
                <a:cs typeface="+mj-cs"/>
              </a:rPr>
              <a:t>Double-crested cormorants </a:t>
            </a:r>
            <a:r>
              <a:rPr lang="en-US" altLang="en-US" sz="2800" kern="1200" dirty="0">
                <a:solidFill>
                  <a:schemeClr val="bg1">
                    <a:lumMod val="95000"/>
                  </a:schemeClr>
                </a:solidFill>
                <a:latin typeface="+mj-lt"/>
              </a:rPr>
              <a:t>live</a:t>
            </a:r>
            <a:r>
              <a:rPr lang="en-US" altLang="en-US" sz="2800" kern="1200" dirty="0">
                <a:solidFill>
                  <a:schemeClr val="bg1">
                    <a:lumMod val="95000"/>
                  </a:schemeClr>
                </a:solidFill>
                <a:latin typeface="+mj-lt"/>
                <a:ea typeface="+mj-ea"/>
                <a:cs typeface="+mj-cs"/>
              </a:rPr>
              <a:t> here </a:t>
            </a:r>
            <a:r>
              <a:rPr lang="en-US" altLang="en-US" sz="2800" kern="1200" dirty="0">
                <a:solidFill>
                  <a:schemeClr val="bg1">
                    <a:lumMod val="95000"/>
                  </a:schemeClr>
                </a:solidFill>
                <a:latin typeface="+mj-lt"/>
              </a:rPr>
              <a:t>year-round; they are more numerous in summer when they breed on rocky islands</a:t>
            </a:r>
            <a:br>
              <a:rPr lang="en-US" altLang="en-US" sz="2800" kern="1200" dirty="0">
                <a:solidFill>
                  <a:srgbClr val="FFFFFF"/>
                </a:solidFill>
                <a:latin typeface="+mj-lt"/>
              </a:rPr>
            </a:br>
            <a:br>
              <a:rPr lang="en-US" altLang="en-US" sz="2800" kern="1200" dirty="0">
                <a:solidFill>
                  <a:srgbClr val="FFFFFF"/>
                </a:solidFill>
                <a:latin typeface="+mj-lt"/>
              </a:rPr>
            </a:br>
            <a:endParaRPr lang="en-US" sz="2800" dirty="0">
              <a:solidFill>
                <a:schemeClr val="bg1"/>
              </a:solidFill>
              <a:latin typeface="Bell MT" panose="02020503060305020303" pitchFamily="18" charset="0"/>
            </a:endParaRPr>
          </a:p>
        </p:txBody>
      </p:sp>
      <p:pic>
        <p:nvPicPr>
          <p:cNvPr id="5" name="Picture 4" descr="&#10;A close-up picture of a double-crested cormorant standing on a post&#10;">
            <a:extLst>
              <a:ext uri="{FF2B5EF4-FFF2-40B4-BE49-F238E27FC236}">
                <a16:creationId xmlns:a16="http://schemas.microsoft.com/office/drawing/2014/main" id="{6C3A257E-6FEC-4D67-AA77-B90008B8F72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37274" y="241346"/>
            <a:ext cx="3120339" cy="6214534"/>
          </a:xfrm>
          <a:prstGeom prst="rect">
            <a:avLst/>
          </a:prstGeom>
          <a:ln w="6350">
            <a:solidFill>
              <a:schemeClr val="bg1"/>
            </a:solidFill>
          </a:ln>
        </p:spPr>
      </p:pic>
      <p:pic>
        <p:nvPicPr>
          <p:cNvPr id="11" name="Picture 10" descr="A silhouette of a double-crested cormorant bird standing on a tall piling">
            <a:extLst>
              <a:ext uri="{FF2B5EF4-FFF2-40B4-BE49-F238E27FC236}">
                <a16:creationId xmlns:a16="http://schemas.microsoft.com/office/drawing/2014/main" id="{D4CC90FB-4296-4438-A790-857701CAC1A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457974" y="228600"/>
            <a:ext cx="1447800" cy="6400800"/>
          </a:xfrm>
          <a:prstGeom prst="rect">
            <a:avLst/>
          </a:prstGeom>
          <a:ln w="6350">
            <a:solidFill>
              <a:schemeClr val="bg1"/>
            </a:solidFill>
          </a:ln>
        </p:spPr>
      </p:pic>
      <p:pic>
        <p:nvPicPr>
          <p:cNvPr id="13" name="Picture 12" descr="A picture of a double-crested cormorant swimming in the water">
            <a:extLst>
              <a:ext uri="{FF2B5EF4-FFF2-40B4-BE49-F238E27FC236}">
                <a16:creationId xmlns:a16="http://schemas.microsoft.com/office/drawing/2014/main" id="{A65FDD76-06F0-4818-A5D6-372DA7D3CE8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358565" y="232719"/>
            <a:ext cx="4099409" cy="2829560"/>
          </a:xfrm>
          <a:prstGeom prst="rect">
            <a:avLst/>
          </a:prstGeom>
          <a:ln w="6350">
            <a:solidFill>
              <a:schemeClr val="bg1"/>
            </a:solidFill>
          </a:ln>
        </p:spPr>
      </p:pic>
      <p:sp>
        <p:nvSpPr>
          <p:cNvPr id="6" name="TextBox 5">
            <a:extLst>
              <a:ext uri="{FF2B5EF4-FFF2-40B4-BE49-F238E27FC236}">
                <a16:creationId xmlns:a16="http://schemas.microsoft.com/office/drawing/2014/main" id="{49284BBF-8137-024C-89EF-9B3D866EADE5}"/>
              </a:ext>
            </a:extLst>
          </p:cNvPr>
          <p:cNvSpPr txBox="1"/>
          <p:nvPr/>
        </p:nvSpPr>
        <p:spPr>
          <a:xfrm>
            <a:off x="248514" y="5486400"/>
            <a:ext cx="982878" cy="892552"/>
          </a:xfrm>
          <a:prstGeom prst="rect">
            <a:avLst/>
          </a:prstGeom>
          <a:noFill/>
        </p:spPr>
        <p:txBody>
          <a:bodyPr wrap="square" rtlCol="0" anchor="b">
            <a:spAutoFit/>
          </a:bodyPr>
          <a:lstStyle/>
          <a:p>
            <a:r>
              <a:rPr lang="en-US" altLang="en-US" sz="650" dirty="0">
                <a:cs typeface="Arial" panose="020B0604020202020204" pitchFamily="34" charset="0"/>
              </a:rPr>
              <a:t>Photos: (left and center) Doubled-crested cormorants, </a:t>
            </a:r>
            <a:r>
              <a:rPr lang="en-US" altLang="en-US" sz="650" i="1" dirty="0">
                <a:cs typeface="Arial" panose="020B0604020202020204" pitchFamily="34" charset="0"/>
              </a:rPr>
              <a:t>Phalacrocorax auratus</a:t>
            </a:r>
            <a:r>
              <a:rPr lang="en-US" altLang="en-US" sz="650" dirty="0">
                <a:cs typeface="Arial" panose="020B0604020202020204" pitchFamily="34" charset="0"/>
              </a:rPr>
              <a:t>; courtesy of Thomas Morris; (right) courtesy of Nancy </a:t>
            </a:r>
            <a:r>
              <a:rPr lang="en-US" altLang="en-US" sz="650" dirty="0" err="1">
                <a:cs typeface="Arial" panose="020B0604020202020204" pitchFamily="34" charset="0"/>
              </a:rPr>
              <a:t>Balcom</a:t>
            </a:r>
            <a:endParaRPr lang="en-US" altLang="en-US" sz="650" dirty="0">
              <a:cs typeface="Arial" panose="020B0604020202020204" pitchFamily="34" charset="0"/>
            </a:endParaRPr>
          </a:p>
        </p:txBody>
      </p:sp>
    </p:spTree>
    <p:extLst>
      <p:ext uri="{BB962C8B-B14F-4D97-AF65-F5344CB8AC3E}">
        <p14:creationId xmlns:p14="http://schemas.microsoft.com/office/powerpoint/2010/main" val="40738731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19" name="Picture 24" descr="A picture of a large tidal creek and saltmarsh grasses">
            <a:extLst>
              <a:ext uri="{FF2B5EF4-FFF2-40B4-BE49-F238E27FC236}">
                <a16:creationId xmlns:a16="http://schemas.microsoft.com/office/drawing/2014/main" id="{B024CCC7-38BB-48B5-B8CE-36E53D6D7B82}"/>
              </a:ext>
            </a:extLst>
          </p:cNvPr>
          <p:cNvPicPr>
            <a:picLocks noGrp="1" noChangeAspect="1" noChangeArrowheads="1"/>
          </p:cNvPicPr>
          <p:nvPr>
            <p:ph sz="half" idx="2"/>
          </p:nvPr>
        </p:nvPicPr>
        <p:blipFill rotWithShape="1">
          <a:blip r:embed="rId3">
            <a:extLst>
              <a:ext uri="{28A0092B-C50C-407E-A947-70E740481C1C}">
                <a14:useLocalDpi xmlns:a14="http://schemas.microsoft.com/office/drawing/2010/main"/>
              </a:ext>
            </a:extLst>
          </a:blip>
          <a:srcRect/>
          <a:stretch/>
        </p:blipFill>
        <p:spPr>
          <a:xfrm>
            <a:off x="-2285" y="10"/>
            <a:ext cx="9143999" cy="6857990"/>
          </a:xfrm>
          <a:prstGeom prst="rect">
            <a:avLst/>
          </a:prstGeom>
        </p:spPr>
      </p:pic>
      <p:sp>
        <p:nvSpPr>
          <p:cNvPr id="74" name="Rectangle 73">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9143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18" name="Rectangle 20">
            <a:extLst>
              <a:ext uri="{FF2B5EF4-FFF2-40B4-BE49-F238E27FC236}">
                <a16:creationId xmlns:a16="http://schemas.microsoft.com/office/drawing/2014/main" id="{29BB9572-D242-4B01-AFED-6A4AF36F652C}"/>
              </a:ext>
            </a:extLst>
          </p:cNvPr>
          <p:cNvSpPr>
            <a:spLocks noGrp="1" noChangeArrowheads="1"/>
          </p:cNvSpPr>
          <p:nvPr>
            <p:ph type="title"/>
          </p:nvPr>
        </p:nvSpPr>
        <p:spPr>
          <a:xfrm>
            <a:off x="822960" y="325550"/>
            <a:ext cx="7543800"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pPr eaLnBrk="1" hangingPunct="1">
              <a:lnSpc>
                <a:spcPct val="90000"/>
              </a:lnSpc>
            </a:pPr>
            <a:r>
              <a:rPr lang="en-US" altLang="en-US" sz="2800" kern="1200" dirty="0">
                <a:solidFill>
                  <a:schemeClr val="bg1">
                    <a:lumMod val="95000"/>
                  </a:schemeClr>
                </a:solidFill>
                <a:latin typeface="Bell MT" panose="02020503060305020303" pitchFamily="18" charset="0"/>
              </a:rPr>
              <a:t>A salt marsh serves many important roles in the Sound’s ecosystem — nursery, filter, sponge, and nutrient source</a:t>
            </a:r>
          </a:p>
        </p:txBody>
      </p:sp>
      <p:sp>
        <p:nvSpPr>
          <p:cNvPr id="6" name="TextBox 5">
            <a:extLst>
              <a:ext uri="{FF2B5EF4-FFF2-40B4-BE49-F238E27FC236}">
                <a16:creationId xmlns:a16="http://schemas.microsoft.com/office/drawing/2014/main" id="{F32C2A0D-29F2-D142-8F30-B16AEFE095E7}"/>
              </a:ext>
            </a:extLst>
          </p:cNvPr>
          <p:cNvSpPr txBox="1"/>
          <p:nvPr/>
        </p:nvSpPr>
        <p:spPr>
          <a:xfrm>
            <a:off x="6172200" y="6532450"/>
            <a:ext cx="2895600" cy="192360"/>
          </a:xfrm>
          <a:prstGeom prst="rect">
            <a:avLst/>
          </a:prstGeom>
          <a:noFill/>
        </p:spPr>
        <p:txBody>
          <a:bodyPr wrap="square" rtlCol="0" anchor="b">
            <a:spAutoFit/>
          </a:bodyPr>
          <a:lstStyle/>
          <a:p>
            <a:pPr algn="r"/>
            <a:r>
              <a:rPr lang="en-US" altLang="en-US" sz="650" dirty="0">
                <a:solidFill>
                  <a:schemeClr val="bg1"/>
                </a:solidFill>
                <a:cs typeface="Arial" panose="020B0604020202020204" pitchFamily="34" charset="0"/>
              </a:rPr>
              <a:t>Photo: Bluff Point (Groton, CT) salt marsh; courtesy of Nancy </a:t>
            </a:r>
            <a:r>
              <a:rPr lang="en-US" altLang="en-US" sz="650" dirty="0" err="1">
                <a:solidFill>
                  <a:schemeClr val="bg1"/>
                </a:solidFill>
                <a:cs typeface="Arial" panose="020B0604020202020204" pitchFamily="34" charset="0"/>
              </a:rPr>
              <a:t>Balcom</a:t>
            </a:r>
            <a:endParaRPr lang="en-US" altLang="en-US" sz="650" dirty="0">
              <a:solidFill>
                <a:schemeClr val="bg1"/>
              </a:solidFill>
              <a:cs typeface="Arial" panose="020B0604020202020204" pitchFamily="34" charset="0"/>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of the submerged sea floor of Long Island Sound, with rocks, sponges, seaweed and other organisms">
            <a:extLst>
              <a:ext uri="{FF2B5EF4-FFF2-40B4-BE49-F238E27FC236}">
                <a16:creationId xmlns:a16="http://schemas.microsoft.com/office/drawing/2014/main" id="{1FE03619-0327-4EDF-9C75-D54773B89CDD}"/>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20" y="10"/>
            <a:ext cx="9143980" cy="6857990"/>
          </a:xfrm>
          <a:prstGeom prst="rect">
            <a:avLst/>
          </a:prstGeom>
        </p:spPr>
      </p:pic>
      <p:sp>
        <p:nvSpPr>
          <p:cNvPr id="136" name="Rectangle 135">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827" name="Rectangle 2">
            <a:extLst>
              <a:ext uri="{FF2B5EF4-FFF2-40B4-BE49-F238E27FC236}">
                <a16:creationId xmlns:a16="http://schemas.microsoft.com/office/drawing/2014/main" id="{614F3516-B201-4E94-91B4-5ED6EE34FC8F}"/>
              </a:ext>
            </a:extLst>
          </p:cNvPr>
          <p:cNvSpPr>
            <a:spLocks noGrp="1" noChangeArrowheads="1"/>
          </p:cNvSpPr>
          <p:nvPr>
            <p:ph type="title"/>
          </p:nvPr>
        </p:nvSpPr>
        <p:spPr>
          <a:xfrm>
            <a:off x="392906" y="5317240"/>
            <a:ext cx="8408194" cy="744836"/>
          </a:xfrm>
        </p:spPr>
        <p:txBody>
          <a:bodyPr vert="horz" lIns="91440" tIns="45720" rIns="91440" bIns="45720" rtlCol="0" anchor="ctr">
            <a:normAutofit/>
          </a:bodyPr>
          <a:lstStyle/>
          <a:p>
            <a:pPr eaLnBrk="1" hangingPunct="1">
              <a:lnSpc>
                <a:spcPct val="90000"/>
              </a:lnSpc>
            </a:pPr>
            <a:r>
              <a:rPr lang="en-US" altLang="en-US" kern="1200" dirty="0">
                <a:solidFill>
                  <a:schemeClr val="tx1">
                    <a:lumMod val="85000"/>
                    <a:lumOff val="15000"/>
                  </a:schemeClr>
                </a:solidFill>
              </a:rPr>
              <a:t>Submerged Bottom: Mud to Boulders</a:t>
            </a:r>
          </a:p>
        </p:txBody>
      </p:sp>
      <p:cxnSp>
        <p:nvCxnSpPr>
          <p:cNvPr id="138" name="Straight Connector 137">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1459C564-32E5-8848-93E8-3E3F0F9E0A87}"/>
              </a:ext>
            </a:extLst>
          </p:cNvPr>
          <p:cNvSpPr txBox="1"/>
          <p:nvPr/>
        </p:nvSpPr>
        <p:spPr>
          <a:xfrm>
            <a:off x="4191000" y="6489412"/>
            <a:ext cx="4933086" cy="292388"/>
          </a:xfrm>
          <a:prstGeom prst="rect">
            <a:avLst/>
          </a:prstGeom>
          <a:noFill/>
        </p:spPr>
        <p:txBody>
          <a:bodyPr wrap="square" rtlCol="0" anchor="b">
            <a:spAutoFit/>
          </a:bodyPr>
          <a:lstStyle/>
          <a:p>
            <a:pPr algn="r"/>
            <a:r>
              <a:rPr lang="en-US" altLang="en-US" sz="650" dirty="0">
                <a:solidFill>
                  <a:schemeClr val="bg1"/>
                </a:solidFill>
                <a:cs typeface="Arial" panose="020B0604020202020204" pitchFamily="34" charset="0"/>
              </a:rPr>
              <a:t>Photo: courtesy of Ivar Babb and </a:t>
            </a:r>
            <a:r>
              <a:rPr lang="en-US" altLang="en-US" sz="650" dirty="0" err="1">
                <a:solidFill>
                  <a:schemeClr val="bg1"/>
                </a:solidFill>
                <a:cs typeface="Arial" panose="020B0604020202020204" pitchFamily="34" charset="0"/>
              </a:rPr>
              <a:t>LISMaRC</a:t>
            </a:r>
            <a:r>
              <a:rPr lang="en-US" altLang="en-US" sz="650" dirty="0">
                <a:solidFill>
                  <a:schemeClr val="bg1"/>
                </a:solidFill>
                <a:cs typeface="Arial" panose="020B0604020202020204" pitchFamily="34" charset="0"/>
              </a:rPr>
              <a:t> Science Team </a:t>
            </a:r>
            <a:br>
              <a:rPr lang="en-US" altLang="en-US" sz="650" dirty="0">
                <a:solidFill>
                  <a:schemeClr val="bg1"/>
                </a:solidFill>
                <a:cs typeface="Arial" panose="020B0604020202020204" pitchFamily="34" charset="0"/>
              </a:rPr>
            </a:br>
            <a:r>
              <a:rPr lang="en-US" altLang="en-US" sz="650" dirty="0">
                <a:solidFill>
                  <a:schemeClr val="bg1"/>
                </a:solidFill>
                <a:cs typeface="Arial" panose="020B0604020202020204" pitchFamily="34" charset="0"/>
              </a:rPr>
              <a:t>(UConn/U New Haven/USGS), Long Island Sound Study, CT-DEEP</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75" name="Rectangle 74">
            <a:extLst>
              <a:ext uri="{FF2B5EF4-FFF2-40B4-BE49-F238E27FC236}">
                <a16:creationId xmlns:a16="http://schemas.microsoft.com/office/drawing/2014/main" id="{08E89D5E-1885-4160-AC77-CC471DD1D0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850" name="Rectangle 2">
            <a:extLst>
              <a:ext uri="{FF2B5EF4-FFF2-40B4-BE49-F238E27FC236}">
                <a16:creationId xmlns:a16="http://schemas.microsoft.com/office/drawing/2014/main" id="{4519E82E-E50B-4643-803E-74720EFFCC3B}"/>
              </a:ext>
            </a:extLst>
          </p:cNvPr>
          <p:cNvSpPr>
            <a:spLocks noGrp="1" noChangeArrowheads="1"/>
          </p:cNvSpPr>
          <p:nvPr>
            <p:ph type="title"/>
          </p:nvPr>
        </p:nvSpPr>
        <p:spPr>
          <a:xfrm>
            <a:off x="707457" y="712269"/>
            <a:ext cx="2528249" cy="5502264"/>
          </a:xfrm>
        </p:spPr>
        <p:txBody>
          <a:bodyPr>
            <a:normAutofit/>
          </a:bodyPr>
          <a:lstStyle/>
          <a:p>
            <a:pPr algn="l" eaLnBrk="1" hangingPunct="1">
              <a:lnSpc>
                <a:spcPct val="90000"/>
              </a:lnSpc>
            </a:pPr>
            <a:r>
              <a:rPr lang="en-US" altLang="en-US" sz="2800" dirty="0">
                <a:solidFill>
                  <a:schemeClr val="tx1">
                    <a:lumMod val="95000"/>
                  </a:schemeClr>
                </a:solidFill>
                <a:latin typeface="Bell MT" panose="02020503060305020303" pitchFamily="18" charset="0"/>
              </a:rPr>
              <a:t>The seafloor in Long Island Sound is as diverse as the habitats along the shore, varying from mud and silt, to sand, to cobble and boulders</a:t>
            </a:r>
          </a:p>
        </p:txBody>
      </p:sp>
      <p:cxnSp>
        <p:nvCxnSpPr>
          <p:cNvPr id="77" name="Straight Connector 76">
            <a:extLst>
              <a:ext uri="{FF2B5EF4-FFF2-40B4-BE49-F238E27FC236}">
                <a16:creationId xmlns:a16="http://schemas.microsoft.com/office/drawing/2014/main" id="{EC15C128-8E68-44BD-BF94-FBA9CA4B030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38978" y="2395983"/>
            <a:ext cx="0" cy="2228850"/>
          </a:xfrm>
          <a:prstGeom prst="line">
            <a:avLst/>
          </a:prstGeom>
          <a:ln w="19050">
            <a:solidFill>
              <a:schemeClr val="tx1">
                <a:alpha val="60000"/>
              </a:schemeClr>
            </a:solidFill>
          </a:ln>
        </p:spPr>
        <p:style>
          <a:lnRef idx="1">
            <a:schemeClr val="accent1"/>
          </a:lnRef>
          <a:fillRef idx="0">
            <a:schemeClr val="accent1"/>
          </a:fillRef>
          <a:effectRef idx="0">
            <a:schemeClr val="accent1"/>
          </a:effectRef>
          <a:fontRef idx="minor">
            <a:schemeClr val="tx1"/>
          </a:fontRef>
        </p:style>
      </p:cxnSp>
      <p:pic>
        <p:nvPicPr>
          <p:cNvPr id="78852" name="Picture 4" descr="A picture of a sandy bottom">
            <a:extLst>
              <a:ext uri="{FF2B5EF4-FFF2-40B4-BE49-F238E27FC236}">
                <a16:creationId xmlns:a16="http://schemas.microsoft.com/office/drawing/2014/main" id="{B43E3188-E0FB-4CD5-A35F-A37207AA1893}"/>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063546" y="1848766"/>
            <a:ext cx="1718254" cy="2291005"/>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8853" name="Picture 5" descr="A picture of a muddy bottom">
            <a:extLst>
              <a:ext uri="{FF2B5EF4-FFF2-40B4-BE49-F238E27FC236}">
                <a16:creationId xmlns:a16="http://schemas.microsoft.com/office/drawing/2014/main" id="{E058A0D4-77D8-44BA-A300-3337A9B1ED10}"/>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235706" y="1518863"/>
            <a:ext cx="1699578" cy="2940538"/>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8854" name="Picture 6" descr="A picture of a cobble bottom">
            <a:extLst>
              <a:ext uri="{FF2B5EF4-FFF2-40B4-BE49-F238E27FC236}">
                <a16:creationId xmlns:a16="http://schemas.microsoft.com/office/drawing/2014/main" id="{A179DCF5-B562-4CB3-AE5A-33D00DBF7C80}"/>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973026" y="1503248"/>
            <a:ext cx="1942374" cy="2961290"/>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A8741D70-C67B-4949-B63A-6D657A3EEA76}"/>
              </a:ext>
            </a:extLst>
          </p:cNvPr>
          <p:cNvSpPr txBox="1"/>
          <p:nvPr/>
        </p:nvSpPr>
        <p:spPr>
          <a:xfrm>
            <a:off x="3616726" y="4139771"/>
            <a:ext cx="1318558" cy="292388"/>
          </a:xfrm>
          <a:prstGeom prst="rect">
            <a:avLst/>
          </a:prstGeom>
          <a:noFill/>
        </p:spPr>
        <p:txBody>
          <a:bodyPr wrap="square" rtlCol="0" anchor="b">
            <a:spAutoFit/>
          </a:bodyPr>
          <a:lstStyle/>
          <a:p>
            <a:pPr algn="r"/>
            <a:r>
              <a:rPr lang="en-US" altLang="en-US" sz="650" dirty="0">
                <a:cs typeface="Arial" panose="020B0604020202020204" pitchFamily="34" charset="0"/>
              </a:rPr>
              <a:t>Photos: mud, sand, cobble; courtesy of Nancy </a:t>
            </a:r>
            <a:r>
              <a:rPr lang="en-US" altLang="en-US" sz="650" dirty="0" err="1">
                <a:cs typeface="Arial" panose="020B0604020202020204" pitchFamily="34" charset="0"/>
              </a:rPr>
              <a:t>Balcom</a:t>
            </a:r>
            <a:endParaRPr lang="en-US" altLang="en-US" sz="650" dirty="0">
              <a:cs typeface="Arial" panose="020B0604020202020204" pitchFamily="34" charset="0"/>
            </a:endParaRPr>
          </a:p>
        </p:txBody>
      </p:sp>
    </p:spTree>
  </p:cSld>
  <p:clrMapOvr>
    <a:overrideClrMapping bg1="dk1" tx1="lt1" bg2="dk2" tx2="lt2" accent1="accent1" accent2="accent2" accent3="accent3" accent4="accent4" accent5="accent5" accent6="accent6" hlink="hlink" folHlink="folHlink"/>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CD9C319-51C4-4B3F-AEB3-47BB3616FF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78D6FE5-691A-4A10-BF94-0EF0E0F98693}"/>
              </a:ext>
            </a:extLst>
          </p:cNvPr>
          <p:cNvSpPr>
            <a:spLocks noGrp="1"/>
          </p:cNvSpPr>
          <p:nvPr>
            <p:ph type="title"/>
          </p:nvPr>
        </p:nvSpPr>
        <p:spPr>
          <a:xfrm>
            <a:off x="5723948" y="365125"/>
            <a:ext cx="3191451" cy="5530319"/>
          </a:xfrm>
        </p:spPr>
        <p:txBody>
          <a:bodyPr>
            <a:normAutofit/>
          </a:bodyPr>
          <a:lstStyle/>
          <a:p>
            <a:pPr algn="l">
              <a:lnSpc>
                <a:spcPct val="90000"/>
              </a:lnSpc>
            </a:pPr>
            <a:r>
              <a:rPr lang="en-US" sz="2800" dirty="0">
                <a:solidFill>
                  <a:schemeClr val="bg1">
                    <a:lumMod val="95000"/>
                  </a:schemeClr>
                </a:solidFill>
                <a:latin typeface="Bell MT" panose="02020503060305020303" pitchFamily="18" charset="0"/>
              </a:rPr>
              <a:t>Boulders, deposited by receding glaciers, provide structure and shelter for organisms living on or near the bottom of Long Island Sound</a:t>
            </a:r>
          </a:p>
        </p:txBody>
      </p:sp>
      <p:pic>
        <p:nvPicPr>
          <p:cNvPr id="4" name="Picture 3" descr="An underwater picture containing a boulder covered with sponges, sea anemones and colonial tunicates">
            <a:extLst>
              <a:ext uri="{FF2B5EF4-FFF2-40B4-BE49-F238E27FC236}">
                <a16:creationId xmlns:a16="http://schemas.microsoft.com/office/drawing/2014/main" id="{928023B7-E903-402F-8712-1EF3140ED4C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 y="10"/>
            <a:ext cx="5391424" cy="6857990"/>
          </a:xfrm>
          <a:prstGeom prst="rect">
            <a:avLst/>
          </a:prstGeom>
          <a:ln>
            <a:solidFill>
              <a:schemeClr val="bg1"/>
            </a:solidFill>
          </a:ln>
        </p:spPr>
      </p:pic>
      <p:sp>
        <p:nvSpPr>
          <p:cNvPr id="5" name="TextBox 4">
            <a:extLst>
              <a:ext uri="{FF2B5EF4-FFF2-40B4-BE49-F238E27FC236}">
                <a16:creationId xmlns:a16="http://schemas.microsoft.com/office/drawing/2014/main" id="{D9CD5520-0C16-2442-A7CB-6C77F713F2FA}"/>
              </a:ext>
            </a:extLst>
          </p:cNvPr>
          <p:cNvSpPr txBox="1"/>
          <p:nvPr/>
        </p:nvSpPr>
        <p:spPr>
          <a:xfrm>
            <a:off x="76200" y="6489412"/>
            <a:ext cx="3200400" cy="292388"/>
          </a:xfrm>
          <a:prstGeom prst="rect">
            <a:avLst/>
          </a:prstGeom>
          <a:noFill/>
        </p:spPr>
        <p:txBody>
          <a:bodyPr wrap="square" rtlCol="0" anchor="b">
            <a:spAutoFit/>
          </a:bodyPr>
          <a:lstStyle/>
          <a:p>
            <a:r>
              <a:rPr lang="en-US" altLang="en-US" sz="650" dirty="0">
                <a:solidFill>
                  <a:schemeClr val="bg1"/>
                </a:solidFill>
                <a:cs typeface="Arial" panose="020B0604020202020204" pitchFamily="34" charset="0"/>
              </a:rPr>
              <a:t>Photo: courtesy of Ivar Babb and </a:t>
            </a:r>
            <a:r>
              <a:rPr lang="en-US" altLang="en-US" sz="650" dirty="0" err="1">
                <a:solidFill>
                  <a:schemeClr val="bg1"/>
                </a:solidFill>
                <a:cs typeface="Arial" panose="020B0604020202020204" pitchFamily="34" charset="0"/>
              </a:rPr>
              <a:t>LISMaRC</a:t>
            </a:r>
            <a:r>
              <a:rPr lang="en-US" altLang="en-US" sz="650" dirty="0">
                <a:solidFill>
                  <a:schemeClr val="bg1"/>
                </a:solidFill>
                <a:cs typeface="Arial" panose="020B0604020202020204" pitchFamily="34" charset="0"/>
              </a:rPr>
              <a:t> Science Team </a:t>
            </a:r>
            <a:br>
              <a:rPr lang="en-US" altLang="en-US" sz="650" dirty="0">
                <a:solidFill>
                  <a:schemeClr val="bg1"/>
                </a:solidFill>
                <a:cs typeface="Arial" panose="020B0604020202020204" pitchFamily="34" charset="0"/>
              </a:rPr>
            </a:br>
            <a:r>
              <a:rPr lang="en-US" altLang="en-US" sz="650" dirty="0">
                <a:solidFill>
                  <a:schemeClr val="bg1"/>
                </a:solidFill>
                <a:cs typeface="Arial" panose="020B0604020202020204" pitchFamily="34" charset="0"/>
              </a:rPr>
              <a:t>(UConn/U New Haven/USGS), Long Island Sound Study, CT-DEEP</a:t>
            </a:r>
          </a:p>
        </p:txBody>
      </p:sp>
    </p:spTree>
    <p:extLst>
      <p:ext uri="{BB962C8B-B14F-4D97-AF65-F5344CB8AC3E}">
        <p14:creationId xmlns:p14="http://schemas.microsoft.com/office/powerpoint/2010/main" val="54757258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5" name="Rectangle 8">
            <a:extLst>
              <a:ext uri="{FF2B5EF4-FFF2-40B4-BE49-F238E27FC236}">
                <a16:creationId xmlns:a16="http://schemas.microsoft.com/office/drawing/2014/main" id="{933FAB64-D009-46BE-8073-2D05942DBE47}"/>
              </a:ext>
            </a:extLst>
          </p:cNvPr>
          <p:cNvSpPr>
            <a:spLocks noGrp="1" noChangeArrowheads="1"/>
          </p:cNvSpPr>
          <p:nvPr>
            <p:ph type="title"/>
          </p:nvPr>
        </p:nvSpPr>
        <p:spPr>
          <a:xfrm>
            <a:off x="228600" y="152400"/>
            <a:ext cx="4953000" cy="6553200"/>
          </a:xfrm>
        </p:spPr>
        <p:txBody>
          <a:bodyPr/>
          <a:lstStyle/>
          <a:p>
            <a:pPr algn="l" eaLnBrk="1" hangingPunct="1"/>
            <a:r>
              <a:rPr lang="en-US" altLang="en-US" sz="2800" dirty="0">
                <a:solidFill>
                  <a:schemeClr val="bg1">
                    <a:lumMod val="95000"/>
                  </a:schemeClr>
                </a:solidFill>
                <a:latin typeface="Bell MT" panose="02020503060305020303" pitchFamily="18" charset="0"/>
              </a:rPr>
              <a:t>Brown kelp, a seaweed, grows in subtidal beds or “forests,” attaching to hard surfaces on the bottom with a holdfast; kelp holdfasts and blades provide food and shelter for many benthic and pelagic species</a:t>
            </a:r>
            <a:br>
              <a:rPr lang="en-US" altLang="en-US" sz="2800" dirty="0">
                <a:solidFill>
                  <a:schemeClr val="bg1">
                    <a:lumMod val="95000"/>
                  </a:schemeClr>
                </a:solidFill>
                <a:latin typeface="Bell MT" panose="02020503060305020303" pitchFamily="18" charset="0"/>
              </a:rPr>
            </a:br>
            <a:br>
              <a:rPr lang="en-US" altLang="en-US" sz="2800" dirty="0">
                <a:solidFill>
                  <a:schemeClr val="bg1">
                    <a:lumMod val="95000"/>
                  </a:schemeClr>
                </a:solidFill>
                <a:latin typeface="Bell MT" panose="02020503060305020303" pitchFamily="18" charset="0"/>
              </a:rPr>
            </a:br>
            <a:br>
              <a:rPr lang="en-US" altLang="en-US" sz="2800" dirty="0">
                <a:solidFill>
                  <a:schemeClr val="bg1">
                    <a:lumMod val="95000"/>
                  </a:schemeClr>
                </a:solidFill>
                <a:latin typeface="Bell MT" panose="02020503060305020303" pitchFamily="18" charset="0"/>
              </a:rPr>
            </a:br>
            <a:r>
              <a:rPr lang="en-US" altLang="en-US" sz="2800" dirty="0">
                <a:solidFill>
                  <a:schemeClr val="bg1">
                    <a:lumMod val="95000"/>
                  </a:schemeClr>
                </a:solidFill>
                <a:latin typeface="Bell MT" panose="02020503060305020303" pitchFamily="18" charset="0"/>
              </a:rPr>
              <a:t>Kelp is farmed in </a:t>
            </a:r>
            <a:br>
              <a:rPr lang="en-US" altLang="en-US" sz="2800" dirty="0">
                <a:solidFill>
                  <a:schemeClr val="bg1">
                    <a:lumMod val="95000"/>
                  </a:schemeClr>
                </a:solidFill>
                <a:latin typeface="Bell MT" panose="02020503060305020303" pitchFamily="18" charset="0"/>
              </a:rPr>
            </a:br>
            <a:r>
              <a:rPr lang="en-US" altLang="en-US" sz="2800" dirty="0">
                <a:solidFill>
                  <a:schemeClr val="bg1">
                    <a:lumMod val="95000"/>
                  </a:schemeClr>
                </a:solidFill>
                <a:latin typeface="Bell MT" panose="02020503060305020303" pitchFamily="18" charset="0"/>
              </a:rPr>
              <a:t>Long Island </a:t>
            </a:r>
            <a:br>
              <a:rPr lang="en-US" altLang="en-US" sz="2800" dirty="0">
                <a:solidFill>
                  <a:schemeClr val="bg1">
                    <a:lumMod val="95000"/>
                  </a:schemeClr>
                </a:solidFill>
                <a:latin typeface="Bell MT" panose="02020503060305020303" pitchFamily="18" charset="0"/>
              </a:rPr>
            </a:br>
            <a:r>
              <a:rPr lang="en-US" altLang="en-US" sz="2800" dirty="0">
                <a:solidFill>
                  <a:schemeClr val="bg1">
                    <a:lumMod val="95000"/>
                  </a:schemeClr>
                </a:solidFill>
                <a:latin typeface="Bell MT" panose="02020503060305020303" pitchFamily="18" charset="0"/>
              </a:rPr>
              <a:t>Sound on longlines</a:t>
            </a:r>
            <a:br>
              <a:rPr lang="en-US" altLang="en-US" sz="2800" dirty="0">
                <a:solidFill>
                  <a:schemeClr val="bg1">
                    <a:lumMod val="95000"/>
                  </a:schemeClr>
                </a:solidFill>
                <a:latin typeface="Bell MT" panose="02020503060305020303" pitchFamily="18" charset="0"/>
              </a:rPr>
            </a:br>
            <a:r>
              <a:rPr lang="en-US" altLang="en-US" sz="2800" dirty="0">
                <a:solidFill>
                  <a:schemeClr val="bg1">
                    <a:lumMod val="95000"/>
                  </a:schemeClr>
                </a:solidFill>
                <a:latin typeface="Bell MT" panose="02020503060305020303" pitchFamily="18" charset="0"/>
              </a:rPr>
              <a:t>as a “sea vegetable” </a:t>
            </a:r>
            <a:br>
              <a:rPr lang="en-US" altLang="en-US" sz="2800" dirty="0">
                <a:solidFill>
                  <a:schemeClr val="bg1"/>
                </a:solidFill>
                <a:latin typeface="Bell MT" panose="02020503060305020303" pitchFamily="18" charset="0"/>
              </a:rPr>
            </a:br>
            <a:endParaRPr lang="en-US" altLang="en-US" sz="2800" b="1" dirty="0">
              <a:solidFill>
                <a:schemeClr val="bg1"/>
              </a:solidFill>
              <a:latin typeface="Bell MT" panose="02020503060305020303" pitchFamily="18" charset="0"/>
            </a:endParaRPr>
          </a:p>
        </p:txBody>
      </p:sp>
      <p:pic>
        <p:nvPicPr>
          <p:cNvPr id="3" name="Picture 2" descr="A picture containing a clump of the brown seaweed, kelp, including the blades, stipe and holdfast">
            <a:extLst>
              <a:ext uri="{FF2B5EF4-FFF2-40B4-BE49-F238E27FC236}">
                <a16:creationId xmlns:a16="http://schemas.microsoft.com/office/drawing/2014/main" id="{11B213A2-8CCE-464E-BEF4-40EAE4D97F0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91912" y="139700"/>
            <a:ext cx="3675888" cy="5522976"/>
          </a:xfrm>
          <a:prstGeom prst="ellipse">
            <a:avLst/>
          </a:prstGeom>
          <a:ln>
            <a:noFill/>
          </a:ln>
          <a:effectLst>
            <a:softEdge rad="112500"/>
          </a:effectLst>
        </p:spPr>
      </p:pic>
      <p:pic>
        <p:nvPicPr>
          <p:cNvPr id="5" name="Picture 4" descr="A person holding up a longline of brown kelp which is being farmed as a winter sea vegetable crop in Long Island Sound">
            <a:extLst>
              <a:ext uri="{FF2B5EF4-FFF2-40B4-BE49-F238E27FC236}">
                <a16:creationId xmlns:a16="http://schemas.microsoft.com/office/drawing/2014/main" id="{6257DA1B-57BF-48A5-BD08-41611436607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200400" y="3810000"/>
            <a:ext cx="2304288" cy="2715768"/>
          </a:xfrm>
          <a:prstGeom prst="rect">
            <a:avLst/>
          </a:prstGeom>
          <a:ln w="6350">
            <a:solidFill>
              <a:schemeClr val="bg1"/>
            </a:solidFill>
          </a:ln>
        </p:spPr>
      </p:pic>
      <p:sp>
        <p:nvSpPr>
          <p:cNvPr id="6" name="TextBox 5">
            <a:extLst>
              <a:ext uri="{FF2B5EF4-FFF2-40B4-BE49-F238E27FC236}">
                <a16:creationId xmlns:a16="http://schemas.microsoft.com/office/drawing/2014/main" id="{D076EEAE-27C7-F346-A1CA-8AF5CD70A9CA}"/>
              </a:ext>
            </a:extLst>
          </p:cNvPr>
          <p:cNvSpPr txBox="1"/>
          <p:nvPr/>
        </p:nvSpPr>
        <p:spPr>
          <a:xfrm>
            <a:off x="7848600" y="5167884"/>
            <a:ext cx="1170432" cy="492443"/>
          </a:xfrm>
          <a:prstGeom prst="rect">
            <a:avLst/>
          </a:prstGeom>
          <a:noFill/>
        </p:spPr>
        <p:txBody>
          <a:bodyPr wrap="square" rtlCol="0" anchor="b">
            <a:spAutoFit/>
          </a:bodyPr>
          <a:lstStyle/>
          <a:p>
            <a:pPr algn="r"/>
            <a:r>
              <a:rPr lang="en-US" altLang="en-US" sz="650" dirty="0">
                <a:solidFill>
                  <a:schemeClr val="bg1"/>
                </a:solidFill>
                <a:cs typeface="Arial" panose="020B0604020202020204" pitchFamily="34" charset="0"/>
              </a:rPr>
              <a:t>Photos: Brown kelp, </a:t>
            </a:r>
            <a:r>
              <a:rPr lang="en-US" altLang="en-US" sz="650" i="1" dirty="0">
                <a:solidFill>
                  <a:schemeClr val="bg1"/>
                </a:solidFill>
                <a:cs typeface="Arial" panose="020B0604020202020204" pitchFamily="34" charset="0"/>
              </a:rPr>
              <a:t>Laminaria saccharina</a:t>
            </a:r>
            <a:r>
              <a:rPr lang="en-US" altLang="en-US" sz="650" dirty="0">
                <a:solidFill>
                  <a:schemeClr val="bg1"/>
                </a:solidFill>
                <a:cs typeface="Arial" panose="020B0604020202020204" pitchFamily="34" charset="0"/>
              </a:rPr>
              <a:t>, </a:t>
            </a:r>
            <a:br>
              <a:rPr lang="en-US" altLang="en-US" sz="650" dirty="0">
                <a:solidFill>
                  <a:schemeClr val="bg1"/>
                </a:solidFill>
                <a:cs typeface="Arial" panose="020B0604020202020204" pitchFamily="34" charset="0"/>
              </a:rPr>
            </a:br>
            <a:r>
              <a:rPr lang="en-US" altLang="en-US" sz="650" dirty="0">
                <a:solidFill>
                  <a:schemeClr val="bg1"/>
                </a:solidFill>
                <a:cs typeface="Arial" panose="020B0604020202020204" pitchFamily="34" charset="0"/>
              </a:rPr>
              <a:t>and farmed kelp; </a:t>
            </a:r>
            <a:br>
              <a:rPr lang="en-US" altLang="en-US" sz="650" dirty="0">
                <a:solidFill>
                  <a:schemeClr val="bg1"/>
                </a:solidFill>
                <a:cs typeface="Arial" panose="020B0604020202020204" pitchFamily="34" charset="0"/>
              </a:rPr>
            </a:br>
            <a:r>
              <a:rPr lang="en-US" altLang="en-US" sz="650" dirty="0">
                <a:solidFill>
                  <a:schemeClr val="bg1"/>
                </a:solidFill>
                <a:cs typeface="Arial" panose="020B0604020202020204" pitchFamily="34" charset="0"/>
              </a:rPr>
              <a:t>courtesy of Nancy </a:t>
            </a:r>
            <a:r>
              <a:rPr lang="en-US" altLang="en-US" sz="650" dirty="0" err="1">
                <a:solidFill>
                  <a:schemeClr val="bg1"/>
                </a:solidFill>
                <a:cs typeface="Arial" panose="020B0604020202020204" pitchFamily="34" charset="0"/>
              </a:rPr>
              <a:t>Balcom</a:t>
            </a:r>
            <a:endParaRPr lang="en-US" altLang="en-US" sz="650" dirty="0">
              <a:solidFill>
                <a:schemeClr val="bg1"/>
              </a:solidFill>
              <a:cs typeface="Arial" panose="020B0604020202020204" pitchFamily="34" charset="0"/>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n underwater picture containing yellow breadcrumb sponges, pink tubularians and pink-orange ghost anemones">
            <a:extLst>
              <a:ext uri="{FF2B5EF4-FFF2-40B4-BE49-F238E27FC236}">
                <a16:creationId xmlns:a16="http://schemas.microsoft.com/office/drawing/2014/main" id="{8BA765D8-39AD-425B-B331-05C32062182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 y="1"/>
            <a:ext cx="9143979" cy="4239482"/>
          </a:xfrm>
          <a:prstGeom prst="rect">
            <a:avLst/>
          </a:prstGeom>
          <a:ln w="6350">
            <a:solidFill>
              <a:schemeClr val="bg1"/>
            </a:solidFill>
          </a:ln>
        </p:spPr>
      </p:pic>
      <p:sp>
        <p:nvSpPr>
          <p:cNvPr id="2" name="TextBox 1">
            <a:extLst>
              <a:ext uri="{FF2B5EF4-FFF2-40B4-BE49-F238E27FC236}">
                <a16:creationId xmlns:a16="http://schemas.microsoft.com/office/drawing/2014/main" id="{AAA5460C-B8D2-4838-9912-4A2256AA6DB0}"/>
              </a:ext>
            </a:extLst>
          </p:cNvPr>
          <p:cNvSpPr txBox="1"/>
          <p:nvPr/>
        </p:nvSpPr>
        <p:spPr>
          <a:xfrm>
            <a:off x="457200" y="4800600"/>
            <a:ext cx="8229600" cy="138499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2800" dirty="0">
                <a:solidFill>
                  <a:schemeClr val="bg1">
                    <a:lumMod val="95000"/>
                  </a:schemeClr>
                </a:solidFill>
                <a:latin typeface="Bell MT" panose="02020503060305020303" pitchFamily="18" charset="0"/>
              </a:rPr>
              <a:t>Yellow breadcrumb sponges, pink tubularians and pink-orange ghost anemones </a:t>
            </a:r>
            <a:r>
              <a:rPr lang="en-US" altLang="en-US" sz="2800" kern="1200" dirty="0">
                <a:solidFill>
                  <a:schemeClr val="bg1">
                    <a:lumMod val="95000"/>
                  </a:schemeClr>
                </a:solidFill>
                <a:latin typeface="Bell MT" panose="02020503060305020303" pitchFamily="18" charset="0"/>
              </a:rPr>
              <a:t>feed by filtering plankton and particulates out of the water</a:t>
            </a:r>
          </a:p>
        </p:txBody>
      </p:sp>
      <p:sp>
        <p:nvSpPr>
          <p:cNvPr id="4" name="TextBox 3">
            <a:extLst>
              <a:ext uri="{FF2B5EF4-FFF2-40B4-BE49-F238E27FC236}">
                <a16:creationId xmlns:a16="http://schemas.microsoft.com/office/drawing/2014/main" id="{FD792F36-24AE-EB40-859D-1E9B05A87AFA}"/>
              </a:ext>
            </a:extLst>
          </p:cNvPr>
          <p:cNvSpPr txBox="1"/>
          <p:nvPr/>
        </p:nvSpPr>
        <p:spPr>
          <a:xfrm>
            <a:off x="6422116" y="3657600"/>
            <a:ext cx="2694432" cy="492443"/>
          </a:xfrm>
          <a:prstGeom prst="rect">
            <a:avLst/>
          </a:prstGeom>
          <a:noFill/>
        </p:spPr>
        <p:txBody>
          <a:bodyPr wrap="square" rtlCol="0" anchor="b">
            <a:spAutoFit/>
          </a:bodyPr>
          <a:lstStyle/>
          <a:p>
            <a:pPr algn="r"/>
            <a:r>
              <a:rPr lang="en-US" altLang="en-US" sz="650" dirty="0">
                <a:solidFill>
                  <a:schemeClr val="bg1"/>
                </a:solidFill>
                <a:cs typeface="Arial" panose="020B0604020202020204" pitchFamily="34" charset="0"/>
              </a:rPr>
              <a:t>Photo: Breadcrumb sponges, </a:t>
            </a:r>
            <a:r>
              <a:rPr lang="en-US" altLang="en-US" sz="650" i="1" dirty="0" err="1">
                <a:solidFill>
                  <a:schemeClr val="bg1"/>
                </a:solidFill>
                <a:cs typeface="Arial" panose="020B0604020202020204" pitchFamily="34" charset="0"/>
              </a:rPr>
              <a:t>Halichondria</a:t>
            </a:r>
            <a:r>
              <a:rPr lang="en-US" altLang="en-US" sz="650" dirty="0">
                <a:solidFill>
                  <a:schemeClr val="bg1"/>
                </a:solidFill>
                <a:cs typeface="Arial" panose="020B0604020202020204" pitchFamily="34" charset="0"/>
              </a:rPr>
              <a:t>, pink tubularians, </a:t>
            </a:r>
            <a:r>
              <a:rPr lang="en-US" altLang="en-US" sz="650" i="1" dirty="0" err="1">
                <a:solidFill>
                  <a:schemeClr val="bg1"/>
                </a:solidFill>
                <a:cs typeface="Arial" panose="020B0604020202020204" pitchFamily="34" charset="0"/>
              </a:rPr>
              <a:t>Tubularia</a:t>
            </a:r>
            <a:r>
              <a:rPr lang="en-US" altLang="en-US" sz="650" i="1" dirty="0">
                <a:solidFill>
                  <a:schemeClr val="bg1"/>
                </a:solidFill>
                <a:cs typeface="Arial" panose="020B0604020202020204" pitchFamily="34" charset="0"/>
              </a:rPr>
              <a:t> </a:t>
            </a:r>
            <a:r>
              <a:rPr lang="en-US" altLang="en-US" sz="650" i="1" dirty="0" err="1">
                <a:solidFill>
                  <a:schemeClr val="bg1"/>
                </a:solidFill>
                <a:cs typeface="Arial" panose="020B0604020202020204" pitchFamily="34" charset="0"/>
              </a:rPr>
              <a:t>indivisa</a:t>
            </a:r>
            <a:r>
              <a:rPr lang="en-US" altLang="en-US" sz="650" dirty="0">
                <a:solidFill>
                  <a:schemeClr val="bg1"/>
                </a:solidFill>
                <a:cs typeface="Arial" panose="020B0604020202020204" pitchFamily="34" charset="0"/>
              </a:rPr>
              <a:t>, and pink-orange ghost anemones, </a:t>
            </a:r>
            <a:r>
              <a:rPr lang="en-US" altLang="en-US" sz="650" i="1" dirty="0" err="1">
                <a:solidFill>
                  <a:schemeClr val="bg1"/>
                </a:solidFill>
                <a:cs typeface="Arial" panose="020B0604020202020204" pitchFamily="34" charset="0"/>
              </a:rPr>
              <a:t>Diadumene</a:t>
            </a:r>
            <a:r>
              <a:rPr lang="en-US" altLang="en-US" sz="650" i="1" dirty="0">
                <a:solidFill>
                  <a:schemeClr val="bg1"/>
                </a:solidFill>
                <a:cs typeface="Arial" panose="020B0604020202020204" pitchFamily="34" charset="0"/>
              </a:rPr>
              <a:t> </a:t>
            </a:r>
            <a:r>
              <a:rPr lang="en-US" altLang="en-US" sz="650" i="1" dirty="0" err="1">
                <a:solidFill>
                  <a:schemeClr val="bg1"/>
                </a:solidFill>
                <a:cs typeface="Arial" panose="020B0604020202020204" pitchFamily="34" charset="0"/>
              </a:rPr>
              <a:t>leucolena</a:t>
            </a:r>
            <a:r>
              <a:rPr lang="en-US" altLang="en-US" sz="650" dirty="0">
                <a:solidFill>
                  <a:schemeClr val="bg1"/>
                </a:solidFill>
                <a:cs typeface="Arial" panose="020B0604020202020204" pitchFamily="34" charset="0"/>
              </a:rPr>
              <a:t>; courtesy of Ivar Babb and </a:t>
            </a:r>
            <a:r>
              <a:rPr lang="en-US" altLang="en-US" sz="650" dirty="0" err="1">
                <a:solidFill>
                  <a:schemeClr val="bg1"/>
                </a:solidFill>
                <a:cs typeface="Arial" panose="020B0604020202020204" pitchFamily="34" charset="0"/>
              </a:rPr>
              <a:t>LISMaRC</a:t>
            </a:r>
            <a:r>
              <a:rPr lang="en-US" altLang="en-US" sz="650" dirty="0">
                <a:solidFill>
                  <a:schemeClr val="bg1"/>
                </a:solidFill>
                <a:cs typeface="Arial" panose="020B0604020202020204" pitchFamily="34" charset="0"/>
              </a:rPr>
              <a:t> Science Team (UConn/U New Haven/USGS), Long Island Sound Study, CT-DEEP</a:t>
            </a:r>
          </a:p>
        </p:txBody>
      </p:sp>
    </p:spTree>
    <p:extLst>
      <p:ext uri="{BB962C8B-B14F-4D97-AF65-F5344CB8AC3E}">
        <p14:creationId xmlns:p14="http://schemas.microsoft.com/office/powerpoint/2010/main" val="212179888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6">
            <a:extLst>
              <a:ext uri="{FF2B5EF4-FFF2-40B4-BE49-F238E27FC236}">
                <a16:creationId xmlns:a16="http://schemas.microsoft.com/office/drawing/2014/main" id="{52139895-E755-4747-8752-B11DC7FA9556}"/>
              </a:ext>
            </a:extLst>
          </p:cNvPr>
          <p:cNvSpPr>
            <a:spLocks noGrp="1" noChangeArrowheads="1"/>
          </p:cNvSpPr>
          <p:nvPr>
            <p:ph type="title"/>
          </p:nvPr>
        </p:nvSpPr>
        <p:spPr>
          <a:xfrm>
            <a:off x="381000" y="1143002"/>
            <a:ext cx="3581400" cy="4221163"/>
          </a:xfrm>
        </p:spPr>
        <p:txBody>
          <a:bodyPr/>
          <a:lstStyle/>
          <a:p>
            <a:pPr algn="l" eaLnBrk="1" hangingPunct="1"/>
            <a:r>
              <a:rPr lang="en-US" altLang="en-US" sz="2800" dirty="0">
                <a:solidFill>
                  <a:schemeClr val="bg1">
                    <a:lumMod val="95000"/>
                  </a:schemeClr>
                </a:solidFill>
                <a:latin typeface="Bell MT" panose="02020503060305020303" pitchFamily="18" charset="0"/>
              </a:rPr>
              <a:t>Benthic rocky communities support attached organisms such as this frilled anemone, which, in turn, provide food and shelter for other organisms; anemones, with their stinging cells,  are cnidarians</a:t>
            </a:r>
          </a:p>
        </p:txBody>
      </p:sp>
      <p:pic>
        <p:nvPicPr>
          <p:cNvPr id="81923" name="Picture 9" descr="An underwater picture of the frilled sea anemone">
            <a:extLst>
              <a:ext uri="{FF2B5EF4-FFF2-40B4-BE49-F238E27FC236}">
                <a16:creationId xmlns:a16="http://schemas.microsoft.com/office/drawing/2014/main" id="{9DD02548-EED0-4CB9-8C2C-38A1D6BAD548}"/>
              </a:ext>
            </a:extLst>
          </p:cNvPr>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4267200" y="457200"/>
            <a:ext cx="3713163" cy="5791200"/>
          </a:xfrm>
          <a:noFill/>
          <a:ln w="6350">
            <a:solidFill>
              <a:schemeClr val="bg1"/>
            </a:solidFill>
          </a:ln>
        </p:spPr>
      </p:pic>
      <p:sp>
        <p:nvSpPr>
          <p:cNvPr id="4" name="TextBox 3">
            <a:extLst>
              <a:ext uri="{FF2B5EF4-FFF2-40B4-BE49-F238E27FC236}">
                <a16:creationId xmlns:a16="http://schemas.microsoft.com/office/drawing/2014/main" id="{CB289114-9A65-D54C-8BFD-CA1870391CE4}"/>
              </a:ext>
            </a:extLst>
          </p:cNvPr>
          <p:cNvSpPr txBox="1"/>
          <p:nvPr/>
        </p:nvSpPr>
        <p:spPr>
          <a:xfrm>
            <a:off x="7034785" y="5486400"/>
            <a:ext cx="945578" cy="692497"/>
          </a:xfrm>
          <a:prstGeom prst="rect">
            <a:avLst/>
          </a:prstGeom>
          <a:noFill/>
        </p:spPr>
        <p:txBody>
          <a:bodyPr wrap="square" rtlCol="0" anchor="b">
            <a:spAutoFit/>
          </a:bodyPr>
          <a:lstStyle/>
          <a:p>
            <a:pPr algn="r"/>
            <a:r>
              <a:rPr lang="en-US" altLang="en-US" sz="650" dirty="0">
                <a:solidFill>
                  <a:schemeClr val="bg1"/>
                </a:solidFill>
                <a:cs typeface="Arial" panose="020B0604020202020204" pitchFamily="34" charset="0"/>
              </a:rPr>
              <a:t>Photo: Frilled or clonal plumose anemone, </a:t>
            </a:r>
            <a:r>
              <a:rPr lang="en-US" altLang="en-US" sz="650" i="1" dirty="0" err="1">
                <a:solidFill>
                  <a:schemeClr val="bg1"/>
                </a:solidFill>
                <a:cs typeface="Arial" panose="020B0604020202020204" pitchFamily="34" charset="0"/>
              </a:rPr>
              <a:t>Metridium</a:t>
            </a:r>
            <a:r>
              <a:rPr lang="en-US" altLang="en-US" sz="650" i="1" dirty="0">
                <a:solidFill>
                  <a:schemeClr val="bg1"/>
                </a:solidFill>
                <a:cs typeface="Arial" panose="020B0604020202020204" pitchFamily="34" charset="0"/>
              </a:rPr>
              <a:t> senile</a:t>
            </a:r>
            <a:r>
              <a:rPr lang="en-US" altLang="en-US" sz="650" dirty="0">
                <a:solidFill>
                  <a:schemeClr val="bg1"/>
                </a:solidFill>
                <a:cs typeface="Arial" panose="020B0604020202020204" pitchFamily="34" charset="0"/>
              </a:rPr>
              <a:t>; courtesy of Peter Auster / Robert </a:t>
            </a:r>
            <a:r>
              <a:rPr lang="en-US" altLang="en-US" sz="650" dirty="0" err="1">
                <a:solidFill>
                  <a:schemeClr val="bg1"/>
                </a:solidFill>
                <a:cs typeface="Arial" panose="020B0604020202020204" pitchFamily="34" charset="0"/>
              </a:rPr>
              <a:t>DeGoursey</a:t>
            </a:r>
            <a:endParaRPr lang="en-US" altLang="en-US" sz="650" dirty="0">
              <a:solidFill>
                <a:schemeClr val="bg1"/>
              </a:solidFill>
              <a:cs typeface="Arial" panose="020B0604020202020204" pitchFamily="34" charset="0"/>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5">
            <a:extLst>
              <a:ext uri="{FF2B5EF4-FFF2-40B4-BE49-F238E27FC236}">
                <a16:creationId xmlns:a16="http://schemas.microsoft.com/office/drawing/2014/main" id="{B1CEAA7B-62A9-4691-8736-C3D40AA02983}"/>
              </a:ext>
            </a:extLst>
          </p:cNvPr>
          <p:cNvSpPr>
            <a:spLocks noGrp="1" noChangeArrowheads="1"/>
          </p:cNvSpPr>
          <p:nvPr>
            <p:ph type="title"/>
          </p:nvPr>
        </p:nvSpPr>
        <p:spPr>
          <a:xfrm>
            <a:off x="497184" y="5181601"/>
            <a:ext cx="8183880" cy="1676400"/>
          </a:xfrm>
        </p:spPr>
        <p:txBody>
          <a:bodyPr vert="horz" lIns="91440" tIns="45720" rIns="91440" bIns="45720" rtlCol="0" anchor="ctr">
            <a:noAutofit/>
          </a:bodyPr>
          <a:lstStyle/>
          <a:p>
            <a:pPr algn="l" eaLnBrk="1" hangingPunct="1">
              <a:lnSpc>
                <a:spcPct val="90000"/>
              </a:lnSpc>
            </a:pPr>
            <a:r>
              <a:rPr lang="en-US" altLang="en-US" sz="2800" kern="1200" dirty="0">
                <a:solidFill>
                  <a:schemeClr val="tx1">
                    <a:lumMod val="95000"/>
                  </a:schemeClr>
                </a:solidFill>
                <a:latin typeface="Bell MT" panose="02020503060305020303" pitchFamily="18" charset="0"/>
              </a:rPr>
              <a:t>Lined anemones attach to hard surfaces such as rocks, shells or pilings; the tentacles capture and direct food particles to the mouth in the center </a:t>
            </a:r>
          </a:p>
        </p:txBody>
      </p:sp>
      <p:pic>
        <p:nvPicPr>
          <p:cNvPr id="4" name="Picture 3" descr="A close up picture of the open tentacles of lined anemones, which are cnidarians">
            <a:extLst>
              <a:ext uri="{FF2B5EF4-FFF2-40B4-BE49-F238E27FC236}">
                <a16:creationId xmlns:a16="http://schemas.microsoft.com/office/drawing/2014/main" id="{E7094483-954D-4C24-9239-8BC9AA97FC4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80060" y="228600"/>
            <a:ext cx="8183880" cy="4836795"/>
          </a:xfrm>
          <a:prstGeom prst="rect">
            <a:avLst/>
          </a:prstGeom>
          <a:ln w="6350">
            <a:solidFill>
              <a:schemeClr val="tx1"/>
            </a:solidFill>
            <a:miter lim="800000"/>
          </a:ln>
        </p:spPr>
      </p:pic>
      <p:sp>
        <p:nvSpPr>
          <p:cNvPr id="5" name="TextBox 4">
            <a:extLst>
              <a:ext uri="{FF2B5EF4-FFF2-40B4-BE49-F238E27FC236}">
                <a16:creationId xmlns:a16="http://schemas.microsoft.com/office/drawing/2014/main" id="{5B3D3722-256D-0C49-80FD-5CB01E8DC202}"/>
              </a:ext>
            </a:extLst>
          </p:cNvPr>
          <p:cNvSpPr txBox="1"/>
          <p:nvPr/>
        </p:nvSpPr>
        <p:spPr>
          <a:xfrm>
            <a:off x="7543800" y="4595828"/>
            <a:ext cx="1120140" cy="392415"/>
          </a:xfrm>
          <a:prstGeom prst="rect">
            <a:avLst/>
          </a:prstGeom>
          <a:noFill/>
        </p:spPr>
        <p:txBody>
          <a:bodyPr wrap="square" rtlCol="0" anchor="b">
            <a:spAutoFit/>
          </a:bodyPr>
          <a:lstStyle/>
          <a:p>
            <a:pPr algn="r"/>
            <a:r>
              <a:rPr lang="en-US" altLang="en-US" sz="650" dirty="0">
                <a:cs typeface="Arial" panose="020B0604020202020204" pitchFamily="34" charset="0"/>
              </a:rPr>
              <a:t>Photo: Lined anemone, </a:t>
            </a:r>
            <a:r>
              <a:rPr lang="en-US" altLang="en-US" sz="650" i="1" dirty="0" err="1">
                <a:cs typeface="Arial" panose="020B0604020202020204" pitchFamily="34" charset="0"/>
              </a:rPr>
              <a:t>Fagesia</a:t>
            </a:r>
            <a:r>
              <a:rPr lang="en-US" altLang="en-US" sz="650" i="1" dirty="0">
                <a:cs typeface="Arial" panose="020B0604020202020204" pitchFamily="34" charset="0"/>
              </a:rPr>
              <a:t> </a:t>
            </a:r>
            <a:r>
              <a:rPr lang="en-US" altLang="en-US" sz="650" i="1" dirty="0" err="1">
                <a:cs typeface="Arial" panose="020B0604020202020204" pitchFamily="34" charset="0"/>
              </a:rPr>
              <a:t>lineata</a:t>
            </a:r>
            <a:r>
              <a:rPr lang="en-US" altLang="en-US" sz="650" dirty="0">
                <a:cs typeface="Arial" panose="020B0604020202020204" pitchFamily="34" charset="0"/>
              </a:rPr>
              <a:t>; courtesy of Robert </a:t>
            </a:r>
            <a:r>
              <a:rPr lang="en-US" altLang="en-US" sz="650" dirty="0" err="1">
                <a:cs typeface="Arial" panose="020B0604020202020204" pitchFamily="34" charset="0"/>
              </a:rPr>
              <a:t>Bachand</a:t>
            </a:r>
            <a:endParaRPr lang="en-US" altLang="en-US" sz="650" dirty="0">
              <a:cs typeface="Arial" panose="020B0604020202020204" pitchFamily="34" charset="0"/>
            </a:endParaRPr>
          </a:p>
        </p:txBody>
      </p:sp>
    </p:spTree>
  </p:cSld>
  <p:clrMapOvr>
    <a:overrideClrMapping bg1="dk1" tx1="lt1" bg2="dk2" tx2="lt2" accent1="accent1" accent2="accent2" accent3="accent3" accent4="accent4" accent5="accent5" accent6="accent6" hlink="hlink" folHlink="folHlink"/>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5">
            <a:extLst>
              <a:ext uri="{FF2B5EF4-FFF2-40B4-BE49-F238E27FC236}">
                <a16:creationId xmlns:a16="http://schemas.microsoft.com/office/drawing/2014/main" id="{2B9C0486-D7FA-4056-94C7-C515ADE3E979}"/>
              </a:ext>
            </a:extLst>
          </p:cNvPr>
          <p:cNvSpPr>
            <a:spLocks noGrp="1" noChangeArrowheads="1"/>
          </p:cNvSpPr>
          <p:nvPr>
            <p:ph type="title"/>
          </p:nvPr>
        </p:nvSpPr>
        <p:spPr>
          <a:xfrm>
            <a:off x="533400" y="5105400"/>
            <a:ext cx="8077200" cy="1477963"/>
          </a:xfrm>
        </p:spPr>
        <p:txBody>
          <a:bodyPr/>
          <a:lstStyle/>
          <a:p>
            <a:pPr algn="l" eaLnBrk="1" hangingPunct="1"/>
            <a:r>
              <a:rPr lang="en-US" altLang="en-US" sz="2800" dirty="0">
                <a:solidFill>
                  <a:schemeClr val="bg1">
                    <a:lumMod val="95000"/>
                  </a:schemeClr>
                </a:solidFill>
                <a:latin typeface="Bell MT" panose="02020503060305020303" pitchFamily="18" charset="0"/>
              </a:rPr>
              <a:t>Corals are living colonies of individual cnidarians set within calcium carbonate shells; this northern star coral is found on rocky reefs in the Sound</a:t>
            </a:r>
          </a:p>
        </p:txBody>
      </p:sp>
      <p:pic>
        <p:nvPicPr>
          <p:cNvPr id="3" name="Picture 2" descr="A closeup picture of star corals, which inhabit rocky reefs in Long Island Sound">
            <a:extLst>
              <a:ext uri="{FF2B5EF4-FFF2-40B4-BE49-F238E27FC236}">
                <a16:creationId xmlns:a16="http://schemas.microsoft.com/office/drawing/2014/main" id="{C775EDB6-0E49-496B-8015-8DF43376089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04800" y="152400"/>
            <a:ext cx="4343400" cy="4830761"/>
          </a:xfrm>
          <a:prstGeom prst="rect">
            <a:avLst/>
          </a:prstGeom>
          <a:ln>
            <a:solidFill>
              <a:schemeClr val="bg1"/>
            </a:solidFill>
          </a:ln>
        </p:spPr>
      </p:pic>
      <p:pic>
        <p:nvPicPr>
          <p:cNvPr id="6" name="Content Placeholder 5" descr="A picture of star corals, which inhabit rocky reefs in Long Island Sound">
            <a:extLst>
              <a:ext uri="{FF2B5EF4-FFF2-40B4-BE49-F238E27FC236}">
                <a16:creationId xmlns:a16="http://schemas.microsoft.com/office/drawing/2014/main" id="{83406BF8-AA40-4ED2-9DED-AC76EAD0F083}"/>
              </a:ext>
            </a:extLst>
          </p:cNvPr>
          <p:cNvPicPr>
            <a:picLocks noGrp="1" noChangeAspect="1"/>
          </p:cNvPicPr>
          <p:nvPr>
            <p:ph idx="1"/>
          </p:nvPr>
        </p:nvPicPr>
        <p:blipFill>
          <a:blip r:embed="rId4">
            <a:extLst>
              <a:ext uri="{28A0092B-C50C-407E-A947-70E740481C1C}">
                <a14:useLocalDpi xmlns:a14="http://schemas.microsoft.com/office/drawing/2010/main"/>
              </a:ext>
            </a:extLst>
          </a:blip>
          <a:stretch>
            <a:fillRect/>
          </a:stretch>
        </p:blipFill>
        <p:spPr>
          <a:xfrm>
            <a:off x="4800600" y="152400"/>
            <a:ext cx="4079676" cy="4833134"/>
          </a:xfrm>
          <a:ln>
            <a:solidFill>
              <a:schemeClr val="bg1"/>
            </a:solidFill>
          </a:ln>
        </p:spPr>
      </p:pic>
      <p:sp>
        <p:nvSpPr>
          <p:cNvPr id="5" name="TextBox 4">
            <a:extLst>
              <a:ext uri="{FF2B5EF4-FFF2-40B4-BE49-F238E27FC236}">
                <a16:creationId xmlns:a16="http://schemas.microsoft.com/office/drawing/2014/main" id="{44D52150-2FF3-1541-8D40-42A33E7FFC9E}"/>
              </a:ext>
            </a:extLst>
          </p:cNvPr>
          <p:cNvSpPr txBox="1"/>
          <p:nvPr/>
        </p:nvSpPr>
        <p:spPr>
          <a:xfrm>
            <a:off x="7086600" y="4632861"/>
            <a:ext cx="1752600" cy="292388"/>
          </a:xfrm>
          <a:prstGeom prst="rect">
            <a:avLst/>
          </a:prstGeom>
          <a:noFill/>
        </p:spPr>
        <p:txBody>
          <a:bodyPr wrap="square" rtlCol="0" anchor="b">
            <a:spAutoFit/>
          </a:bodyPr>
          <a:lstStyle/>
          <a:p>
            <a:pPr algn="r"/>
            <a:r>
              <a:rPr lang="en-US" altLang="en-US" sz="650" dirty="0">
                <a:solidFill>
                  <a:schemeClr val="bg1"/>
                </a:solidFill>
                <a:cs typeface="Arial" panose="020B0604020202020204" pitchFamily="34" charset="0"/>
              </a:rPr>
              <a:t>Photos: Northern star coral, </a:t>
            </a:r>
            <a:r>
              <a:rPr lang="en-US" altLang="en-US" sz="650" i="1" dirty="0" err="1">
                <a:solidFill>
                  <a:schemeClr val="bg1"/>
                </a:solidFill>
                <a:cs typeface="Arial" panose="020B0604020202020204" pitchFamily="34" charset="0"/>
              </a:rPr>
              <a:t>Astrangia</a:t>
            </a:r>
            <a:r>
              <a:rPr lang="en-US" altLang="en-US" sz="650" i="1" dirty="0">
                <a:solidFill>
                  <a:schemeClr val="bg1"/>
                </a:solidFill>
                <a:cs typeface="Arial" panose="020B0604020202020204" pitchFamily="34" charset="0"/>
              </a:rPr>
              <a:t> </a:t>
            </a:r>
            <a:r>
              <a:rPr lang="en-US" altLang="en-US" sz="650" i="1" dirty="0" err="1">
                <a:solidFill>
                  <a:schemeClr val="bg1"/>
                </a:solidFill>
                <a:cs typeface="Arial" panose="020B0604020202020204" pitchFamily="34" charset="0"/>
              </a:rPr>
              <a:t>poculata</a:t>
            </a:r>
            <a:r>
              <a:rPr lang="en-US" altLang="en-US" sz="650" dirty="0">
                <a:solidFill>
                  <a:schemeClr val="bg1"/>
                </a:solidFill>
                <a:cs typeface="Arial" panose="020B0604020202020204" pitchFamily="34" charset="0"/>
              </a:rPr>
              <a:t>; courtesy of Robert </a:t>
            </a:r>
            <a:r>
              <a:rPr lang="en-US" altLang="en-US" sz="650" dirty="0" err="1">
                <a:solidFill>
                  <a:schemeClr val="bg1"/>
                </a:solidFill>
                <a:cs typeface="Arial" panose="020B0604020202020204" pitchFamily="34" charset="0"/>
              </a:rPr>
              <a:t>Bachand</a:t>
            </a:r>
            <a:endParaRPr lang="en-US" altLang="en-US" sz="650" dirty="0">
              <a:solidFill>
                <a:schemeClr val="bg1"/>
              </a:solidFill>
              <a:cs typeface="Arial" panose="020B0604020202020204" pitchFamily="34" charset="0"/>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a:extLst>
              <a:ext uri="{FF2B5EF4-FFF2-40B4-BE49-F238E27FC236}">
                <a16:creationId xmlns:a16="http://schemas.microsoft.com/office/drawing/2014/main" id="{EAC16758-638E-4D4D-B52D-9F050D24BB1A}"/>
              </a:ext>
            </a:extLst>
          </p:cNvPr>
          <p:cNvSpPr>
            <a:spLocks noGrp="1" noChangeArrowheads="1"/>
          </p:cNvSpPr>
          <p:nvPr>
            <p:ph type="title"/>
          </p:nvPr>
        </p:nvSpPr>
        <p:spPr>
          <a:xfrm>
            <a:off x="475630" y="4648200"/>
            <a:ext cx="8192729" cy="1863329"/>
          </a:xfrm>
        </p:spPr>
        <p:txBody>
          <a:bodyPr vert="horz" lIns="91440" tIns="45720" rIns="91440" bIns="45720" rtlCol="0" anchor="b">
            <a:noAutofit/>
          </a:bodyPr>
          <a:lstStyle/>
          <a:p>
            <a:pPr algn="l" eaLnBrk="1" hangingPunct="1">
              <a:lnSpc>
                <a:spcPct val="90000"/>
              </a:lnSpc>
              <a:spcAft>
                <a:spcPts val="1200"/>
              </a:spcAft>
            </a:pPr>
            <a:r>
              <a:rPr lang="en-US" altLang="en-US" sz="2800" kern="1200" dirty="0">
                <a:solidFill>
                  <a:schemeClr val="tx1">
                    <a:lumMod val="95000"/>
                  </a:schemeClr>
                </a:solidFill>
                <a:latin typeface="Bell MT" panose="02020503060305020303" pitchFamily="18" charset="0"/>
              </a:rPr>
              <a:t>Echinoderms are spiny-skinned animals with five-part symmetry, like sea stars and sea urchins</a:t>
            </a:r>
            <a:br>
              <a:rPr lang="en-US" altLang="en-US" sz="2800" kern="1200" dirty="0">
                <a:solidFill>
                  <a:schemeClr val="tx1">
                    <a:lumMod val="95000"/>
                  </a:schemeClr>
                </a:solidFill>
                <a:latin typeface="Bell MT" panose="02020503060305020303" pitchFamily="18" charset="0"/>
              </a:rPr>
            </a:br>
            <a:br>
              <a:rPr lang="en-US" altLang="en-US" sz="2800" kern="1200" dirty="0">
                <a:solidFill>
                  <a:schemeClr val="tx1">
                    <a:lumMod val="95000"/>
                  </a:schemeClr>
                </a:solidFill>
                <a:latin typeface="Bell MT" panose="02020503060305020303" pitchFamily="18" charset="0"/>
              </a:rPr>
            </a:br>
            <a:r>
              <a:rPr lang="en-US" altLang="en-US" sz="2800" dirty="0">
                <a:solidFill>
                  <a:schemeClr val="tx1">
                    <a:lumMod val="95000"/>
                  </a:schemeClr>
                </a:solidFill>
                <a:latin typeface="Bell MT" panose="02020503060305020303" pitchFamily="18" charset="0"/>
              </a:rPr>
              <a:t>Sea stars feed on shellfish, other invertebrates, and even fish, dead or alive</a:t>
            </a:r>
            <a:endParaRPr lang="en-US" altLang="en-US" sz="2800" kern="1200" dirty="0">
              <a:solidFill>
                <a:schemeClr val="tx1">
                  <a:lumMod val="95000"/>
                </a:schemeClr>
              </a:solidFill>
              <a:latin typeface="Bell MT" panose="02020503060305020303" pitchFamily="18" charset="0"/>
            </a:endParaRPr>
          </a:p>
        </p:txBody>
      </p:sp>
      <p:pic>
        <p:nvPicPr>
          <p:cNvPr id="73734" name="Picture 8" descr="A picture of a common sea star, held in a hand, to show the underside of the organism">
            <a:extLst>
              <a:ext uri="{FF2B5EF4-FFF2-40B4-BE49-F238E27FC236}">
                <a16:creationId xmlns:a16="http://schemas.microsoft.com/office/drawing/2014/main" id="{42DA859F-936E-4613-BAE8-64CEA86AD452}"/>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b="-2"/>
          <a:stretch/>
        </p:blipFill>
        <p:spPr bwMode="auto">
          <a:xfrm>
            <a:off x="20" y="10"/>
            <a:ext cx="4571975" cy="425252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A picture of a common sea star underwater, showing the rough top of the organism and its five arms">
            <a:extLst>
              <a:ext uri="{FF2B5EF4-FFF2-40B4-BE49-F238E27FC236}">
                <a16:creationId xmlns:a16="http://schemas.microsoft.com/office/drawing/2014/main" id="{BE692290-D557-423C-BD08-E71AADA9BE2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2"/>
          <a:stretch/>
        </p:blipFill>
        <p:spPr>
          <a:xfrm>
            <a:off x="4571999" y="-681"/>
            <a:ext cx="4572001" cy="4253215"/>
          </a:xfrm>
          <a:prstGeom prst="rect">
            <a:avLst/>
          </a:prstGeom>
        </p:spPr>
      </p:pic>
      <p:cxnSp>
        <p:nvCxnSpPr>
          <p:cNvPr id="139" name="Straight Connector 138">
            <a:extLst>
              <a:ext uri="{FF2B5EF4-FFF2-40B4-BE49-F238E27FC236}">
                <a16:creationId xmlns:a16="http://schemas.microsoft.com/office/drawing/2014/main" id="{EBAD6A72-88E8-42F7-88B9-CAF744536BE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72000" y="-680"/>
            <a:ext cx="0" cy="4242816"/>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C800968E-0A99-46C4-A9B2-6A63AC66F4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 y="4242136"/>
            <a:ext cx="9144001" cy="0"/>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A7252745-84CD-6842-9533-E40549C78708}"/>
              </a:ext>
            </a:extLst>
          </p:cNvPr>
          <p:cNvSpPr txBox="1"/>
          <p:nvPr/>
        </p:nvSpPr>
        <p:spPr>
          <a:xfrm>
            <a:off x="7696200" y="3505200"/>
            <a:ext cx="1383791" cy="592470"/>
          </a:xfrm>
          <a:prstGeom prst="rect">
            <a:avLst/>
          </a:prstGeom>
          <a:noFill/>
        </p:spPr>
        <p:txBody>
          <a:bodyPr wrap="square" rtlCol="0" anchor="b">
            <a:spAutoFit/>
          </a:bodyPr>
          <a:lstStyle/>
          <a:p>
            <a:pPr algn="r"/>
            <a:r>
              <a:rPr lang="en-US" altLang="en-US" sz="650" dirty="0">
                <a:cs typeface="Arial" panose="020B0604020202020204" pitchFamily="34" charset="0"/>
              </a:rPr>
              <a:t>Photos: (left) Common sea star, </a:t>
            </a:r>
            <a:r>
              <a:rPr lang="en-US" altLang="en-US" sz="650" i="1" dirty="0">
                <a:cs typeface="Arial" panose="020B0604020202020204" pitchFamily="34" charset="0"/>
              </a:rPr>
              <a:t>Asterias </a:t>
            </a:r>
            <a:r>
              <a:rPr lang="en-US" altLang="en-US" sz="650" i="1" dirty="0" err="1">
                <a:cs typeface="Arial" panose="020B0604020202020204" pitchFamily="34" charset="0"/>
              </a:rPr>
              <a:t>forbesi</a:t>
            </a:r>
            <a:r>
              <a:rPr lang="en-US" altLang="en-US" sz="650" dirty="0">
                <a:cs typeface="Arial" panose="020B0604020202020204" pitchFamily="34" charset="0"/>
              </a:rPr>
              <a:t>; courtesy of Nancy </a:t>
            </a:r>
            <a:r>
              <a:rPr lang="en-US" altLang="en-US" sz="650" dirty="0" err="1">
                <a:cs typeface="Arial" panose="020B0604020202020204" pitchFamily="34" charset="0"/>
              </a:rPr>
              <a:t>Balcom</a:t>
            </a:r>
            <a:r>
              <a:rPr lang="en-US" altLang="en-US" sz="650" dirty="0">
                <a:cs typeface="Arial" panose="020B0604020202020204" pitchFamily="34" charset="0"/>
              </a:rPr>
              <a:t>; (right) Common sea star, </a:t>
            </a:r>
            <a:r>
              <a:rPr lang="en-US" altLang="en-US" sz="650" i="1" dirty="0">
                <a:cs typeface="Arial" panose="020B0604020202020204" pitchFamily="34" charset="0"/>
              </a:rPr>
              <a:t>Asterias </a:t>
            </a:r>
            <a:r>
              <a:rPr lang="en-US" altLang="en-US" sz="650" i="1" dirty="0" err="1">
                <a:cs typeface="Arial" panose="020B0604020202020204" pitchFamily="34" charset="0"/>
              </a:rPr>
              <a:t>forbesi</a:t>
            </a:r>
            <a:r>
              <a:rPr lang="en-US" altLang="en-US" sz="650" dirty="0">
                <a:cs typeface="Arial" panose="020B0604020202020204" pitchFamily="34" charset="0"/>
              </a:rPr>
              <a:t>; courtesy of Robert </a:t>
            </a:r>
            <a:r>
              <a:rPr lang="en-US" altLang="en-US" sz="650" dirty="0" err="1">
                <a:cs typeface="Arial" panose="020B0604020202020204" pitchFamily="34" charset="0"/>
              </a:rPr>
              <a:t>Bachand</a:t>
            </a:r>
            <a:endParaRPr lang="en-US" altLang="en-US" sz="650" dirty="0">
              <a:cs typeface="Arial" panose="020B0604020202020204" pitchFamily="34" charset="0"/>
            </a:endParaRPr>
          </a:p>
        </p:txBody>
      </p:sp>
    </p:spTree>
  </p:cSld>
  <p:clrMapOvr>
    <a:overrideClrMapping bg1="dk1" tx1="lt1" bg2="dk2" tx2="lt2" accent1="accent1" accent2="accent2" accent3="accent3" accent4="accent4" accent5="accent5" accent6="accent6" hlink="hlink" folHlink="folHlink"/>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of a blood star, a marine sea star, moving through seaweed">
            <a:extLst>
              <a:ext uri="{FF2B5EF4-FFF2-40B4-BE49-F238E27FC236}">
                <a16:creationId xmlns:a16="http://schemas.microsoft.com/office/drawing/2014/main" id="{40001676-C4D7-4EE7-9473-426F097FAE6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3" b="-3"/>
          <a:stretch/>
        </p:blipFill>
        <p:spPr>
          <a:xfrm>
            <a:off x="3490722" y="10"/>
            <a:ext cx="5653278" cy="6857990"/>
          </a:xfrm>
          <a:prstGeom prst="rect">
            <a:avLst/>
          </a:prstGeom>
          <a:ln>
            <a:solidFill>
              <a:schemeClr val="bg1"/>
            </a:solidFill>
          </a:ln>
        </p:spPr>
      </p:pic>
      <p:sp>
        <p:nvSpPr>
          <p:cNvPr id="4" name="TextBox 3">
            <a:extLst>
              <a:ext uri="{FF2B5EF4-FFF2-40B4-BE49-F238E27FC236}">
                <a16:creationId xmlns:a16="http://schemas.microsoft.com/office/drawing/2014/main" id="{4E53F419-C811-49F4-A6CF-F0BE38EAC9DC}"/>
              </a:ext>
            </a:extLst>
          </p:cNvPr>
          <p:cNvSpPr txBox="1"/>
          <p:nvPr/>
        </p:nvSpPr>
        <p:spPr>
          <a:xfrm>
            <a:off x="457200" y="2228671"/>
            <a:ext cx="2667000" cy="2246769"/>
          </a:xfrm>
          <a:prstGeom prst="rect">
            <a:avLst/>
          </a:prstGeom>
          <a:noFill/>
        </p:spPr>
        <p:txBody>
          <a:bodyPr wrap="square">
            <a:spAutoFit/>
          </a:bodyPr>
          <a:lstStyle/>
          <a:p>
            <a:r>
              <a:rPr lang="en-US" sz="2800" kern="1200" dirty="0">
                <a:solidFill>
                  <a:schemeClr val="bg1">
                    <a:lumMod val="95000"/>
                  </a:schemeClr>
                </a:solidFill>
                <a:latin typeface="Bell MT" panose="02020503060305020303" pitchFamily="18" charset="0"/>
              </a:rPr>
              <a:t>The blood star is another species of sea star that lives in Long Island Sound</a:t>
            </a:r>
            <a:endParaRPr lang="en-US" sz="2800" dirty="0">
              <a:solidFill>
                <a:schemeClr val="bg1">
                  <a:lumMod val="95000"/>
                </a:schemeClr>
              </a:solidFill>
            </a:endParaRPr>
          </a:p>
        </p:txBody>
      </p:sp>
      <p:sp>
        <p:nvSpPr>
          <p:cNvPr id="5" name="TextBox 4">
            <a:extLst>
              <a:ext uri="{FF2B5EF4-FFF2-40B4-BE49-F238E27FC236}">
                <a16:creationId xmlns:a16="http://schemas.microsoft.com/office/drawing/2014/main" id="{EDA021D6-3724-0A4D-BCE9-DF6C04E4DF73}"/>
              </a:ext>
            </a:extLst>
          </p:cNvPr>
          <p:cNvSpPr txBox="1"/>
          <p:nvPr/>
        </p:nvSpPr>
        <p:spPr>
          <a:xfrm>
            <a:off x="7239000" y="6400800"/>
            <a:ext cx="1840991" cy="292388"/>
          </a:xfrm>
          <a:prstGeom prst="rect">
            <a:avLst/>
          </a:prstGeom>
          <a:noFill/>
        </p:spPr>
        <p:txBody>
          <a:bodyPr wrap="square" rtlCol="0" anchor="b">
            <a:spAutoFit/>
          </a:bodyPr>
          <a:lstStyle/>
          <a:p>
            <a:pPr algn="r"/>
            <a:r>
              <a:rPr lang="en-US" altLang="en-US" sz="650" dirty="0">
                <a:solidFill>
                  <a:schemeClr val="bg1"/>
                </a:solidFill>
                <a:cs typeface="Arial" panose="020B0604020202020204" pitchFamily="34" charset="0"/>
              </a:rPr>
              <a:t>Photo: Blood star, </a:t>
            </a:r>
            <a:r>
              <a:rPr lang="en-US" altLang="en-US" sz="650" i="1" dirty="0" err="1">
                <a:solidFill>
                  <a:schemeClr val="bg1"/>
                </a:solidFill>
                <a:cs typeface="Arial" panose="020B0604020202020204" pitchFamily="34" charset="0"/>
              </a:rPr>
              <a:t>Henricia</a:t>
            </a:r>
            <a:r>
              <a:rPr lang="en-US" altLang="en-US" sz="650" i="1" dirty="0">
                <a:solidFill>
                  <a:schemeClr val="bg1"/>
                </a:solidFill>
                <a:cs typeface="Arial" panose="020B0604020202020204" pitchFamily="34" charset="0"/>
              </a:rPr>
              <a:t> </a:t>
            </a:r>
            <a:r>
              <a:rPr lang="en-US" altLang="en-US" sz="650" i="1" dirty="0" err="1">
                <a:solidFill>
                  <a:schemeClr val="bg1"/>
                </a:solidFill>
                <a:cs typeface="Arial" panose="020B0604020202020204" pitchFamily="34" charset="0"/>
              </a:rPr>
              <a:t>sanguinolenta</a:t>
            </a:r>
            <a:r>
              <a:rPr lang="en-US" altLang="en-US" sz="650" dirty="0">
                <a:solidFill>
                  <a:schemeClr val="bg1"/>
                </a:solidFill>
                <a:cs typeface="Arial" panose="020B0604020202020204" pitchFamily="34" charset="0"/>
              </a:rPr>
              <a:t>; courtesy of Robert </a:t>
            </a:r>
            <a:r>
              <a:rPr lang="en-US" altLang="en-US" sz="650" dirty="0" err="1">
                <a:solidFill>
                  <a:schemeClr val="bg1"/>
                </a:solidFill>
                <a:cs typeface="Arial" panose="020B0604020202020204" pitchFamily="34" charset="0"/>
              </a:rPr>
              <a:t>Bachand</a:t>
            </a:r>
            <a:endParaRPr lang="en-US" altLang="en-US" sz="650" dirty="0">
              <a:solidFill>
                <a:schemeClr val="bg1"/>
              </a:solidFill>
              <a:cs typeface="Arial" panose="020B0604020202020204" pitchFamily="34" charset="0"/>
            </a:endParaRPr>
          </a:p>
        </p:txBody>
      </p:sp>
    </p:spTree>
    <p:extLst>
      <p:ext uri="{BB962C8B-B14F-4D97-AF65-F5344CB8AC3E}">
        <p14:creationId xmlns:p14="http://schemas.microsoft.com/office/powerpoint/2010/main" val="28617995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92" name="Rectangle 191">
            <a:extLst>
              <a:ext uri="{FF2B5EF4-FFF2-40B4-BE49-F238E27FC236}">
                <a16:creationId xmlns:a16="http://schemas.microsoft.com/office/drawing/2014/main" id="{08E89D5E-1885-4160-AC77-CC471DD1D0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5">
            <a:extLst>
              <a:ext uri="{FF2B5EF4-FFF2-40B4-BE49-F238E27FC236}">
                <a16:creationId xmlns:a16="http://schemas.microsoft.com/office/drawing/2014/main" id="{9DA6E13A-D118-4CC0-91D8-1E1599D5D4A4}"/>
              </a:ext>
            </a:extLst>
          </p:cNvPr>
          <p:cNvSpPr>
            <a:spLocks noGrp="1" noChangeArrowheads="1"/>
          </p:cNvSpPr>
          <p:nvPr>
            <p:ph type="title"/>
          </p:nvPr>
        </p:nvSpPr>
        <p:spPr>
          <a:xfrm>
            <a:off x="707457" y="712269"/>
            <a:ext cx="3254943" cy="5502264"/>
          </a:xfrm>
        </p:spPr>
        <p:txBody>
          <a:bodyPr vert="horz" lIns="91440" tIns="45720" rIns="91440" bIns="45720" rtlCol="0" anchor="ctr">
            <a:normAutofit/>
          </a:bodyPr>
          <a:lstStyle/>
          <a:p>
            <a:pPr algn="l" eaLnBrk="1" hangingPunct="1">
              <a:lnSpc>
                <a:spcPct val="90000"/>
              </a:lnSpc>
            </a:pPr>
            <a:r>
              <a:rPr lang="en-US" altLang="en-US" sz="2800" kern="1200" dirty="0">
                <a:solidFill>
                  <a:schemeClr val="tx1">
                    <a:lumMod val="95000"/>
                  </a:schemeClr>
                </a:solidFill>
                <a:latin typeface="Bell MT" panose="02020503060305020303" pitchFamily="18" charset="0"/>
              </a:rPr>
              <a:t>Mosquito ditches crisscross the marsh; they were originally hand-dug to combat diseases carried by mosquitoes, which breed in pools of standing water</a:t>
            </a:r>
          </a:p>
        </p:txBody>
      </p:sp>
      <p:cxnSp>
        <p:nvCxnSpPr>
          <p:cNvPr id="193" name="Straight Connector 192">
            <a:extLst>
              <a:ext uri="{FF2B5EF4-FFF2-40B4-BE49-F238E27FC236}">
                <a16:creationId xmlns:a16="http://schemas.microsoft.com/office/drawing/2014/main" id="{EC15C128-8E68-44BD-BF94-FBA9CA4B030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38978" y="2395983"/>
            <a:ext cx="0" cy="2228850"/>
          </a:xfrm>
          <a:prstGeom prst="line">
            <a:avLst/>
          </a:prstGeom>
          <a:ln w="19050">
            <a:solidFill>
              <a:schemeClr val="tx1">
                <a:alpha val="60000"/>
              </a:schemeClr>
            </a:solidFill>
          </a:ln>
        </p:spPr>
        <p:style>
          <a:lnRef idx="1">
            <a:schemeClr val="accent1"/>
          </a:lnRef>
          <a:fillRef idx="0">
            <a:schemeClr val="accent1"/>
          </a:fillRef>
          <a:effectRef idx="0">
            <a:schemeClr val="accent1"/>
          </a:effectRef>
          <a:fontRef idx="minor">
            <a:schemeClr val="tx1"/>
          </a:fontRef>
        </p:style>
      </p:cxnSp>
      <p:pic>
        <p:nvPicPr>
          <p:cNvPr id="3" name="Picture 2" descr="A picture of a narrow mosquito ditch cut through a salt marsh">
            <a:extLst>
              <a:ext uri="{FF2B5EF4-FFF2-40B4-BE49-F238E27FC236}">
                <a16:creationId xmlns:a16="http://schemas.microsoft.com/office/drawing/2014/main" id="{98FA908A-9C64-440F-AFC4-C49BD3BAAB0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42091" y="328827"/>
            <a:ext cx="4417637" cy="3277210"/>
          </a:xfrm>
          <a:prstGeom prst="rect">
            <a:avLst/>
          </a:prstGeom>
          <a:ln w="6350">
            <a:solidFill>
              <a:schemeClr val="tx1"/>
            </a:solidFill>
          </a:ln>
          <a:effectLst>
            <a:outerShdw blurRad="292100" dist="139700" dir="2700000" algn="tl" rotWithShape="0">
              <a:srgbClr val="333333">
                <a:alpha val="65000"/>
              </a:srgbClr>
            </a:outerShdw>
          </a:effectLst>
        </p:spPr>
      </p:pic>
      <p:pic>
        <p:nvPicPr>
          <p:cNvPr id="10244" name="Picture 4" descr="An aerial picture of Poverty Point at the mouth of the CT River, showing how mosquito ditches cut through the marsh grass">
            <a:extLst>
              <a:ext uri="{FF2B5EF4-FFF2-40B4-BE49-F238E27FC236}">
                <a16:creationId xmlns:a16="http://schemas.microsoft.com/office/drawing/2014/main" id="{4BD50BF7-8B10-4EDD-AAEE-617A07A79BC0}"/>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342091" y="3632547"/>
            <a:ext cx="4417637" cy="2943346"/>
          </a:xfrm>
          <a:prstGeom prst="rect">
            <a:avLst/>
          </a:prstGeom>
          <a:solidFill>
            <a:schemeClr val="tx1"/>
          </a:solidFill>
          <a:ln w="6350">
            <a:solidFill>
              <a:schemeClr val="tx1"/>
            </a:solidFill>
            <a:miter lim="800000"/>
            <a:headEnd/>
            <a:tailEnd/>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id="{284B6C19-27FE-3E47-BE68-A29A1E529694}"/>
              </a:ext>
            </a:extLst>
          </p:cNvPr>
          <p:cNvSpPr txBox="1"/>
          <p:nvPr/>
        </p:nvSpPr>
        <p:spPr>
          <a:xfrm>
            <a:off x="6930928" y="6136758"/>
            <a:ext cx="1828800" cy="392415"/>
          </a:xfrm>
          <a:prstGeom prst="rect">
            <a:avLst/>
          </a:prstGeom>
          <a:noFill/>
        </p:spPr>
        <p:txBody>
          <a:bodyPr wrap="square" rtlCol="0" anchor="b">
            <a:spAutoFit/>
          </a:bodyPr>
          <a:lstStyle/>
          <a:p>
            <a:pPr algn="r"/>
            <a:r>
              <a:rPr lang="en-US" altLang="en-US" sz="650" dirty="0">
                <a:cs typeface="Arial" panose="020B0604020202020204" pitchFamily="34" charset="0"/>
              </a:rPr>
              <a:t>Poverty Point, mouth of Connecticut River; 2003 Connecticut Coastal Oblique Photos; </a:t>
            </a:r>
            <a:r>
              <a:rPr lang="en-US" altLang="en-US" sz="650" dirty="0" err="1">
                <a:cs typeface="Arial" panose="020B0604020202020204" pitchFamily="34" charset="0"/>
              </a:rPr>
              <a:t>www.lisrc.uconn.edu</a:t>
            </a:r>
            <a:endParaRPr lang="en-US" altLang="en-US" sz="650" dirty="0">
              <a:cs typeface="Arial" panose="020B0604020202020204" pitchFamily="34" charset="0"/>
            </a:endParaRPr>
          </a:p>
        </p:txBody>
      </p:sp>
      <p:sp>
        <p:nvSpPr>
          <p:cNvPr id="8" name="TextBox 7">
            <a:extLst>
              <a:ext uri="{FF2B5EF4-FFF2-40B4-BE49-F238E27FC236}">
                <a16:creationId xmlns:a16="http://schemas.microsoft.com/office/drawing/2014/main" id="{9A7C00A6-0CDB-5F4E-B8D7-F05CC8EB1DAA}"/>
              </a:ext>
            </a:extLst>
          </p:cNvPr>
          <p:cNvSpPr txBox="1"/>
          <p:nvPr/>
        </p:nvSpPr>
        <p:spPr>
          <a:xfrm>
            <a:off x="4342091" y="3282806"/>
            <a:ext cx="1527272" cy="292388"/>
          </a:xfrm>
          <a:prstGeom prst="rect">
            <a:avLst/>
          </a:prstGeom>
          <a:noFill/>
        </p:spPr>
        <p:txBody>
          <a:bodyPr wrap="square" rtlCol="0" anchor="b">
            <a:spAutoFit/>
          </a:bodyPr>
          <a:lstStyle/>
          <a:p>
            <a:r>
              <a:rPr lang="en-US" altLang="en-US" sz="650" dirty="0">
                <a:cs typeface="Arial" panose="020B0604020202020204" pitchFamily="34" charset="0"/>
              </a:rPr>
              <a:t>Mosquito ditch in salt marsh, courtesy of Nancy </a:t>
            </a:r>
            <a:r>
              <a:rPr lang="en-US" altLang="en-US" sz="650" dirty="0" err="1">
                <a:cs typeface="Arial" panose="020B0604020202020204" pitchFamily="34" charset="0"/>
              </a:rPr>
              <a:t>Balcom</a:t>
            </a:r>
            <a:endParaRPr lang="en-US" altLang="en-US" sz="650" dirty="0">
              <a:cs typeface="Arial" panose="020B0604020202020204" pitchFamily="34" charset="0"/>
            </a:endParaRPr>
          </a:p>
        </p:txBody>
      </p:sp>
    </p:spTree>
  </p:cSld>
  <p:clrMapOvr>
    <a:overrideClrMapping bg1="dk1" tx1="lt1" bg2="dk2" tx2="lt2" accent1="accent1" accent2="accent2" accent3="accent3" accent4="accent4" accent5="accent5" accent6="accent6" hlink="hlink" folHlink="folHlink"/>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Rectangle 73">
            <a:extLst>
              <a:ext uri="{FF2B5EF4-FFF2-40B4-BE49-F238E27FC236}">
                <a16:creationId xmlns:a16="http://schemas.microsoft.com/office/drawing/2014/main" id="{7383B190-6BFB-422F-B667-06B7B25F09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531267" y="3509963"/>
            <a:ext cx="5319162" cy="2967839"/>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3970" name="Rectangle 5">
            <a:extLst>
              <a:ext uri="{FF2B5EF4-FFF2-40B4-BE49-F238E27FC236}">
                <a16:creationId xmlns:a16="http://schemas.microsoft.com/office/drawing/2014/main" id="{27233A52-6FAB-48F7-8654-1FBC926CC360}"/>
              </a:ext>
            </a:extLst>
          </p:cNvPr>
          <p:cNvSpPr>
            <a:spLocks noGrp="1" noChangeArrowheads="1"/>
          </p:cNvSpPr>
          <p:nvPr>
            <p:ph type="title"/>
          </p:nvPr>
        </p:nvSpPr>
        <p:spPr>
          <a:xfrm>
            <a:off x="3766365" y="656906"/>
            <a:ext cx="4848966" cy="2391094"/>
          </a:xfrm>
        </p:spPr>
        <p:txBody>
          <a:bodyPr vert="horz" lIns="91440" tIns="45720" rIns="91440" bIns="45720" rtlCol="0" anchor="b">
            <a:noAutofit/>
          </a:bodyPr>
          <a:lstStyle/>
          <a:p>
            <a:pPr algn="l" eaLnBrk="1" hangingPunct="1">
              <a:lnSpc>
                <a:spcPct val="90000"/>
              </a:lnSpc>
            </a:pPr>
            <a:r>
              <a:rPr lang="en-US" altLang="en-US" sz="2800" kern="1200" dirty="0">
                <a:solidFill>
                  <a:schemeClr val="bg1">
                    <a:lumMod val="95000"/>
                  </a:schemeClr>
                </a:solidFill>
                <a:latin typeface="Bell MT" panose="02020503060305020303" pitchFamily="18" charset="0"/>
              </a:rPr>
              <a:t>Sea urchins, armored with spines, have five hard pointed teeth at the center of their underside which they use to scrape algae and detritus off rocks and other  substrates</a:t>
            </a:r>
          </a:p>
        </p:txBody>
      </p:sp>
      <p:pic>
        <p:nvPicPr>
          <p:cNvPr id="83972" name="Picture 14" descr="A closeup picture of a spiny purple sea urchin">
            <a:extLst>
              <a:ext uri="{FF2B5EF4-FFF2-40B4-BE49-F238E27FC236}">
                <a16:creationId xmlns:a16="http://schemas.microsoft.com/office/drawing/2014/main" id="{C9202628-6743-4A30-A288-BCCE61F033C4}"/>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14814" y="3528078"/>
            <a:ext cx="3120339" cy="3049204"/>
          </a:xfrm>
          <a:prstGeom prst="rect">
            <a:avLst/>
          </a:prstGeom>
          <a:noFill/>
          <a:ln w="63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 name="Picture 1" descr="A picture of the sea bottom of Long Island Sound, with sea urchins and other organisms and seaweed">
            <a:extLst>
              <a:ext uri="{FF2B5EF4-FFF2-40B4-BE49-F238E27FC236}">
                <a16:creationId xmlns:a16="http://schemas.microsoft.com/office/drawing/2014/main" id="{89C5DA1E-3816-49BA-9D6B-0592F0337DE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547608" y="3528078"/>
            <a:ext cx="5412813" cy="3008188"/>
          </a:xfrm>
          <a:prstGeom prst="rect">
            <a:avLst/>
          </a:prstGeom>
          <a:ln w="6350">
            <a:solidFill>
              <a:schemeClr val="bg1"/>
            </a:solidFill>
          </a:ln>
        </p:spPr>
      </p:pic>
      <p:cxnSp>
        <p:nvCxnSpPr>
          <p:cNvPr id="76" name="Straight Connector 75">
            <a:extLst>
              <a:ext uri="{FF2B5EF4-FFF2-40B4-BE49-F238E27FC236}">
                <a16:creationId xmlns:a16="http://schemas.microsoft.com/office/drawing/2014/main" id="{ED28E597-4AF8-4D69-A9AB-A1EDC6156B0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53715" y="5443086"/>
            <a:ext cx="48006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83973" name="Picture 13" descr="A closeup picture of a spiny green sea urchin">
            <a:extLst>
              <a:ext uri="{FF2B5EF4-FFF2-40B4-BE49-F238E27FC236}">
                <a16:creationId xmlns:a16="http://schemas.microsoft.com/office/drawing/2014/main" id="{686D8CB2-06CB-457C-B1D9-95DA1DA8F893}"/>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b="-4"/>
          <a:stretch/>
        </p:blipFill>
        <p:spPr bwMode="auto">
          <a:xfrm>
            <a:off x="247349" y="273012"/>
            <a:ext cx="3120339" cy="3026833"/>
          </a:xfrm>
          <a:prstGeom prst="rect">
            <a:avLst/>
          </a:prstGeom>
          <a:noFill/>
          <a:ln w="63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66EDD315-CFF2-8C44-9587-B7235E3EE253}"/>
              </a:ext>
            </a:extLst>
          </p:cNvPr>
          <p:cNvSpPr txBox="1"/>
          <p:nvPr/>
        </p:nvSpPr>
        <p:spPr>
          <a:xfrm>
            <a:off x="4603235" y="6103502"/>
            <a:ext cx="4357186" cy="392415"/>
          </a:xfrm>
          <a:prstGeom prst="rect">
            <a:avLst/>
          </a:prstGeom>
          <a:noFill/>
        </p:spPr>
        <p:txBody>
          <a:bodyPr wrap="square" rtlCol="0" anchor="b">
            <a:spAutoFit/>
          </a:bodyPr>
          <a:lstStyle/>
          <a:p>
            <a:pPr algn="r"/>
            <a:r>
              <a:rPr lang="en-US" altLang="en-US" sz="650" dirty="0">
                <a:solidFill>
                  <a:schemeClr val="bg1"/>
                </a:solidFill>
                <a:cs typeface="Arial" panose="020B0604020202020204" pitchFamily="34" charset="0"/>
              </a:rPr>
              <a:t>Photos: (top) Green sea urchin, </a:t>
            </a:r>
            <a:r>
              <a:rPr lang="en-US" altLang="en-US" sz="650" i="1" dirty="0">
                <a:solidFill>
                  <a:schemeClr val="bg1"/>
                </a:solidFill>
                <a:cs typeface="Arial" panose="020B0604020202020204" pitchFamily="34" charset="0"/>
              </a:rPr>
              <a:t>Strongylocentrotus </a:t>
            </a:r>
            <a:r>
              <a:rPr lang="en-US" altLang="en-US" sz="650" i="1" dirty="0" err="1">
                <a:solidFill>
                  <a:schemeClr val="bg1"/>
                </a:solidFill>
                <a:cs typeface="Arial" panose="020B0604020202020204" pitchFamily="34" charset="0"/>
              </a:rPr>
              <a:t>droebachiensis</a:t>
            </a:r>
            <a:r>
              <a:rPr lang="en-US" altLang="en-US" sz="650" dirty="0">
                <a:solidFill>
                  <a:schemeClr val="bg1"/>
                </a:solidFill>
                <a:cs typeface="Arial" panose="020B0604020202020204" pitchFamily="34" charset="0"/>
              </a:rPr>
              <a:t>, courtesy of Nancy </a:t>
            </a:r>
            <a:r>
              <a:rPr lang="en-US" altLang="en-US" sz="650" dirty="0" err="1">
                <a:solidFill>
                  <a:schemeClr val="bg1"/>
                </a:solidFill>
                <a:cs typeface="Arial" panose="020B0604020202020204" pitchFamily="34" charset="0"/>
              </a:rPr>
              <a:t>Balcom</a:t>
            </a:r>
            <a:r>
              <a:rPr lang="en-US" altLang="en-US" sz="650" dirty="0">
                <a:solidFill>
                  <a:schemeClr val="bg1"/>
                </a:solidFill>
                <a:cs typeface="Arial" panose="020B0604020202020204" pitchFamily="34" charset="0"/>
              </a:rPr>
              <a:t>; (bottom) Purple sea urchin, </a:t>
            </a:r>
            <a:r>
              <a:rPr lang="en-US" altLang="en-US" sz="650" i="1" dirty="0">
                <a:solidFill>
                  <a:schemeClr val="bg1"/>
                </a:solidFill>
                <a:cs typeface="Arial" panose="020B0604020202020204" pitchFamily="34" charset="0"/>
              </a:rPr>
              <a:t>Arbacia </a:t>
            </a:r>
            <a:r>
              <a:rPr lang="en-US" altLang="en-US" sz="650" i="1" dirty="0" err="1">
                <a:solidFill>
                  <a:schemeClr val="bg1"/>
                </a:solidFill>
                <a:cs typeface="Arial" panose="020B0604020202020204" pitchFamily="34" charset="0"/>
              </a:rPr>
              <a:t>punctulata</a:t>
            </a:r>
            <a:r>
              <a:rPr lang="en-US" altLang="en-US" sz="650" dirty="0">
                <a:solidFill>
                  <a:schemeClr val="bg1"/>
                </a:solidFill>
                <a:cs typeface="Arial" panose="020B0604020202020204" pitchFamily="34" charset="0"/>
              </a:rPr>
              <a:t>; courtesy of Nancy </a:t>
            </a:r>
            <a:r>
              <a:rPr lang="en-US" altLang="en-US" sz="650" dirty="0" err="1">
                <a:solidFill>
                  <a:schemeClr val="bg1"/>
                </a:solidFill>
                <a:cs typeface="Arial" panose="020B0604020202020204" pitchFamily="34" charset="0"/>
              </a:rPr>
              <a:t>Balcom</a:t>
            </a:r>
            <a:r>
              <a:rPr lang="en-US" altLang="en-US" sz="650" dirty="0">
                <a:solidFill>
                  <a:schemeClr val="bg1"/>
                </a:solidFill>
                <a:cs typeface="Arial" panose="020B0604020202020204" pitchFamily="34" charset="0"/>
              </a:rPr>
              <a:t>; (bottom right) Sea urchins on LIS bottom courtesy of Ivar Babb and </a:t>
            </a:r>
            <a:r>
              <a:rPr lang="en-US" altLang="en-US" sz="650" dirty="0" err="1">
                <a:solidFill>
                  <a:schemeClr val="bg1"/>
                </a:solidFill>
                <a:cs typeface="Arial" panose="020B0604020202020204" pitchFamily="34" charset="0"/>
              </a:rPr>
              <a:t>LISMaRC</a:t>
            </a:r>
            <a:r>
              <a:rPr lang="en-US" altLang="en-US" sz="650" dirty="0">
                <a:solidFill>
                  <a:schemeClr val="bg1"/>
                </a:solidFill>
                <a:cs typeface="Arial" panose="020B0604020202020204" pitchFamily="34" charset="0"/>
              </a:rPr>
              <a:t> Science Team (UConn/U New Haven/USGS), Long Island Sound Study, CT-DEEP</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B30D867-A9D0-46A2-B2F6-E2143840491D}"/>
              </a:ext>
            </a:extLst>
          </p:cNvPr>
          <p:cNvSpPr>
            <a:spLocks noGrp="1"/>
          </p:cNvSpPr>
          <p:nvPr>
            <p:ph type="title"/>
          </p:nvPr>
        </p:nvSpPr>
        <p:spPr>
          <a:xfrm>
            <a:off x="475630" y="4572007"/>
            <a:ext cx="8192729" cy="1904991"/>
          </a:xfrm>
        </p:spPr>
        <p:txBody>
          <a:bodyPr vert="horz" lIns="91440" tIns="45720" rIns="91440" bIns="45720" rtlCol="0" anchor="b">
            <a:noAutofit/>
          </a:bodyPr>
          <a:lstStyle/>
          <a:p>
            <a:pPr algn="l" eaLnBrk="1" hangingPunct="1">
              <a:lnSpc>
                <a:spcPct val="90000"/>
              </a:lnSpc>
            </a:pPr>
            <a:r>
              <a:rPr lang="en-US" sz="2800" kern="1200" dirty="0">
                <a:solidFill>
                  <a:schemeClr val="tx1">
                    <a:lumMod val="95000"/>
                  </a:schemeClr>
                </a:solidFill>
                <a:latin typeface="Bell MT" panose="02020503060305020303" pitchFamily="18" charset="0"/>
              </a:rPr>
              <a:t>Sea cucumbers are also echinoderms; the hairy or common sea cucumber lives on submerged bottom and feeds using ten finger-like tentacles around its mouth to filter plankton from the water column</a:t>
            </a:r>
          </a:p>
        </p:txBody>
      </p:sp>
      <p:pic>
        <p:nvPicPr>
          <p:cNvPr id="11" name="Picture 10" descr="A picture showing the tentacles surrounding the mouth opening of the hairy sea cucumber, an echinoderm. ">
            <a:extLst>
              <a:ext uri="{FF2B5EF4-FFF2-40B4-BE49-F238E27FC236}">
                <a16:creationId xmlns:a16="http://schemas.microsoft.com/office/drawing/2014/main" id="{3A119677-BDAF-4EE7-9F31-CB10E52278C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
          <a:stretch/>
        </p:blipFill>
        <p:spPr>
          <a:xfrm>
            <a:off x="20" y="10"/>
            <a:ext cx="4571975" cy="4252522"/>
          </a:xfrm>
          <a:prstGeom prst="rect">
            <a:avLst/>
          </a:prstGeom>
        </p:spPr>
      </p:pic>
      <p:pic>
        <p:nvPicPr>
          <p:cNvPr id="9" name="Picture 8" descr="A picture showing the body of a hairy sea cucumber">
            <a:extLst>
              <a:ext uri="{FF2B5EF4-FFF2-40B4-BE49-F238E27FC236}">
                <a16:creationId xmlns:a16="http://schemas.microsoft.com/office/drawing/2014/main" id="{909F639C-2B64-4D62-BB0A-C617D7D5E41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1"/>
          <a:stretch/>
        </p:blipFill>
        <p:spPr>
          <a:xfrm>
            <a:off x="4571999" y="-681"/>
            <a:ext cx="4572001" cy="4253215"/>
          </a:xfrm>
          <a:prstGeom prst="rect">
            <a:avLst/>
          </a:prstGeom>
        </p:spPr>
      </p:pic>
      <p:cxnSp>
        <p:nvCxnSpPr>
          <p:cNvPr id="16" name="Straight Connector 15">
            <a:extLst>
              <a:ext uri="{FF2B5EF4-FFF2-40B4-BE49-F238E27FC236}">
                <a16:creationId xmlns:a16="http://schemas.microsoft.com/office/drawing/2014/main" id="{EBAD6A72-88E8-42F7-88B9-CAF744536BE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72000" y="-680"/>
            <a:ext cx="0" cy="4242816"/>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800968E-0A99-46C4-A9B2-6A63AC66F4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 y="4242136"/>
            <a:ext cx="9144001" cy="0"/>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9AFCD308-3B72-BA44-AC15-D5E0C57F8C56}"/>
              </a:ext>
            </a:extLst>
          </p:cNvPr>
          <p:cNvSpPr txBox="1"/>
          <p:nvPr/>
        </p:nvSpPr>
        <p:spPr>
          <a:xfrm>
            <a:off x="6858007" y="3733852"/>
            <a:ext cx="2223578" cy="491794"/>
          </a:xfrm>
          <a:prstGeom prst="rect">
            <a:avLst/>
          </a:prstGeom>
          <a:noFill/>
        </p:spPr>
        <p:txBody>
          <a:bodyPr wrap="square" rtlCol="0" anchor="b">
            <a:spAutoFit/>
          </a:bodyPr>
          <a:lstStyle/>
          <a:p>
            <a:pPr algn="r"/>
            <a:r>
              <a:rPr lang="en-US" altLang="en-US" sz="650" dirty="0">
                <a:cs typeface="Arial" panose="020B0604020202020204" pitchFamily="34" charset="0"/>
              </a:rPr>
              <a:t>Photos: (left) Hairy sea cucumber, </a:t>
            </a:r>
            <a:r>
              <a:rPr lang="en-US" altLang="en-US" sz="650" i="1" dirty="0" err="1">
                <a:cs typeface="Arial" panose="020B0604020202020204" pitchFamily="34" charset="0"/>
              </a:rPr>
              <a:t>Sclerodactyla</a:t>
            </a:r>
            <a:r>
              <a:rPr lang="en-US" altLang="en-US" sz="650" i="1" dirty="0">
                <a:cs typeface="Arial" panose="020B0604020202020204" pitchFamily="34" charset="0"/>
              </a:rPr>
              <a:t> </a:t>
            </a:r>
            <a:r>
              <a:rPr lang="en-US" altLang="en-US" sz="650" i="1" dirty="0" err="1">
                <a:cs typeface="Arial" panose="020B0604020202020204" pitchFamily="34" charset="0"/>
              </a:rPr>
              <a:t>briareus</a:t>
            </a:r>
            <a:r>
              <a:rPr lang="en-US" altLang="en-US" sz="650" dirty="0">
                <a:cs typeface="Arial" panose="020B0604020202020204" pitchFamily="34" charset="0"/>
              </a:rPr>
              <a:t>, actively feeding and (right) burrowing in Mystic Harbor mud bottom; courtesy of Robert </a:t>
            </a:r>
            <a:r>
              <a:rPr lang="en-US" altLang="en-US" sz="650" dirty="0" err="1">
                <a:cs typeface="Arial" panose="020B0604020202020204" pitchFamily="34" charset="0"/>
              </a:rPr>
              <a:t>Bachand</a:t>
            </a:r>
            <a:endParaRPr lang="en-US" altLang="en-US" sz="650" dirty="0">
              <a:cs typeface="Arial" panose="020B0604020202020204" pitchFamily="34" charset="0"/>
            </a:endParaRPr>
          </a:p>
          <a:p>
            <a:pPr algn="r"/>
            <a:endParaRPr lang="en-US" altLang="en-US" sz="650" dirty="0">
              <a:cs typeface="Arial" panose="020B0604020202020204" pitchFamily="34" charset="0"/>
            </a:endParaRPr>
          </a:p>
        </p:txBody>
      </p:sp>
    </p:spTree>
    <p:extLst>
      <p:ext uri="{BB962C8B-B14F-4D97-AF65-F5344CB8AC3E}">
        <p14:creationId xmlns:p14="http://schemas.microsoft.com/office/powerpoint/2010/main" val="2299360757"/>
      </p:ext>
    </p:extLst>
  </p:cSld>
  <p:clrMapOvr>
    <a:overrideClrMapping bg1="dk1" tx1="lt1" bg2="dk2" tx2="lt2" accent1="accent1" accent2="accent2" accent3="accent3" accent4="accent4" accent5="accent5" accent6="accent6" hlink="hlink" folHlink="folHlink"/>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026A84AF-6F58-471A-BF1F-10D8C03511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994" name="Rectangle 5">
            <a:extLst>
              <a:ext uri="{FF2B5EF4-FFF2-40B4-BE49-F238E27FC236}">
                <a16:creationId xmlns:a16="http://schemas.microsoft.com/office/drawing/2014/main" id="{A9387F62-D7A9-4E17-8A34-FFEF72FCF57F}"/>
              </a:ext>
            </a:extLst>
          </p:cNvPr>
          <p:cNvSpPr>
            <a:spLocks noGrp="1" noChangeArrowheads="1"/>
          </p:cNvSpPr>
          <p:nvPr>
            <p:ph type="title"/>
          </p:nvPr>
        </p:nvSpPr>
        <p:spPr>
          <a:xfrm>
            <a:off x="533400" y="838200"/>
            <a:ext cx="2839134" cy="4836226"/>
          </a:xfrm>
          <a:noFill/>
        </p:spPr>
        <p:txBody>
          <a:bodyPr vert="horz" lIns="91440" tIns="45720" rIns="91440" bIns="45720" rtlCol="0" anchor="b">
            <a:noAutofit/>
          </a:bodyPr>
          <a:lstStyle/>
          <a:p>
            <a:pPr algn="l" eaLnBrk="1" hangingPunct="1">
              <a:lnSpc>
                <a:spcPct val="90000"/>
              </a:lnSpc>
              <a:spcAft>
                <a:spcPts val="1200"/>
              </a:spcAft>
            </a:pPr>
            <a:r>
              <a:rPr lang="en-US" altLang="en-US" sz="2800" kern="1200" dirty="0">
                <a:solidFill>
                  <a:schemeClr val="bg1">
                    <a:lumMod val="95000"/>
                  </a:schemeClr>
                </a:solidFill>
                <a:latin typeface="Bell MT" panose="02020503060305020303" pitchFamily="18" charset="0"/>
              </a:rPr>
              <a:t>Eastern oysters are an important commercial shellfish – bivalve </a:t>
            </a:r>
            <a:r>
              <a:rPr lang="en-US" altLang="en-US" sz="2800" kern="1200" dirty="0" err="1">
                <a:solidFill>
                  <a:schemeClr val="bg1">
                    <a:lumMod val="95000"/>
                  </a:schemeClr>
                </a:solidFill>
                <a:latin typeface="Bell MT" panose="02020503060305020303" pitchFamily="18" charset="0"/>
              </a:rPr>
              <a:t>molluscs</a:t>
            </a:r>
            <a:br>
              <a:rPr lang="en-US" altLang="en-US" sz="2800" kern="1200" dirty="0">
                <a:solidFill>
                  <a:schemeClr val="bg1">
                    <a:lumMod val="95000"/>
                  </a:schemeClr>
                </a:solidFill>
                <a:latin typeface="Bell MT" panose="02020503060305020303" pitchFamily="18" charset="0"/>
              </a:rPr>
            </a:br>
            <a:br>
              <a:rPr lang="en-US" altLang="en-US" sz="2800" kern="1200" dirty="0">
                <a:solidFill>
                  <a:schemeClr val="bg1">
                    <a:lumMod val="95000"/>
                  </a:schemeClr>
                </a:solidFill>
                <a:latin typeface="Bell MT" panose="02020503060305020303" pitchFamily="18" charset="0"/>
              </a:rPr>
            </a:br>
            <a:r>
              <a:rPr lang="en-US" altLang="en-US" sz="2800" kern="1200" dirty="0">
                <a:solidFill>
                  <a:schemeClr val="bg1">
                    <a:lumMod val="95000"/>
                  </a:schemeClr>
                </a:solidFill>
                <a:latin typeface="Bell MT" panose="02020503060305020303" pitchFamily="18" charset="0"/>
              </a:rPr>
              <a:t>They are farmed on the bottom of the Sound on leased grounds, a practice known as aquaculture</a:t>
            </a:r>
          </a:p>
        </p:txBody>
      </p:sp>
      <p:pic>
        <p:nvPicPr>
          <p:cNvPr id="84995" name="Picture 8" descr="A picture of a pile of oysters that have just been harvested. Oysters are bivalve molluscs.">
            <a:extLst>
              <a:ext uri="{FF2B5EF4-FFF2-40B4-BE49-F238E27FC236}">
                <a16:creationId xmlns:a16="http://schemas.microsoft.com/office/drawing/2014/main" id="{3BA87EFB-B7BB-423A-AEA6-18B51E10199B}"/>
              </a:ext>
            </a:extLst>
          </p:cNvPr>
          <p:cNvPicPr>
            <a:picLocks noGrp="1" noChangeAspect="1" noChangeArrowheads="1"/>
          </p:cNvPicPr>
          <p:nvPr>
            <p:ph idx="1"/>
          </p:nvPr>
        </p:nvPicPr>
        <p:blipFill rotWithShape="1">
          <a:blip r:embed="rId3" cstate="screen">
            <a:extLst>
              <a:ext uri="{28A0092B-C50C-407E-A947-70E740481C1C}">
                <a14:useLocalDpi xmlns:a14="http://schemas.microsoft.com/office/drawing/2010/main"/>
              </a:ext>
            </a:extLst>
          </a:blip>
          <a:srcRect/>
          <a:stretch/>
        </p:blipFill>
        <p:spPr>
          <a:xfrm>
            <a:off x="3757128" y="10"/>
            <a:ext cx="5386872" cy="6857990"/>
          </a:xfrm>
          <a:prstGeom prst="rect">
            <a:avLst/>
          </a:prstGeom>
          <a:noFill/>
          <a:ln w="6350">
            <a:solidFill>
              <a:schemeClr val="bg1"/>
            </a:solidFill>
          </a:ln>
        </p:spPr>
      </p:pic>
      <p:sp>
        <p:nvSpPr>
          <p:cNvPr id="5" name="TextBox 4">
            <a:extLst>
              <a:ext uri="{FF2B5EF4-FFF2-40B4-BE49-F238E27FC236}">
                <a16:creationId xmlns:a16="http://schemas.microsoft.com/office/drawing/2014/main" id="{ADCA3AD4-47B0-B949-A25B-6A1FB053C978}"/>
              </a:ext>
            </a:extLst>
          </p:cNvPr>
          <p:cNvSpPr txBox="1"/>
          <p:nvPr/>
        </p:nvSpPr>
        <p:spPr>
          <a:xfrm>
            <a:off x="7149022" y="6337012"/>
            <a:ext cx="1918778" cy="292388"/>
          </a:xfrm>
          <a:prstGeom prst="rect">
            <a:avLst/>
          </a:prstGeom>
          <a:noFill/>
        </p:spPr>
        <p:txBody>
          <a:bodyPr wrap="square" rtlCol="0" anchor="b">
            <a:spAutoFit/>
          </a:bodyPr>
          <a:lstStyle/>
          <a:p>
            <a:pPr algn="r"/>
            <a:r>
              <a:rPr lang="en-US" altLang="en-US" sz="650" dirty="0">
                <a:solidFill>
                  <a:schemeClr val="bg1"/>
                </a:solidFill>
                <a:cs typeface="Arial" panose="020B0604020202020204" pitchFamily="34" charset="0"/>
              </a:rPr>
              <a:t>Photo: Eastern oyster, </a:t>
            </a:r>
            <a:r>
              <a:rPr lang="en-US" altLang="en-US" sz="650" i="1" dirty="0">
                <a:solidFill>
                  <a:schemeClr val="bg1"/>
                </a:solidFill>
                <a:cs typeface="Arial" panose="020B0604020202020204" pitchFamily="34" charset="0"/>
              </a:rPr>
              <a:t>Crassostrea virginica</a:t>
            </a:r>
            <a:r>
              <a:rPr lang="en-US" altLang="en-US" sz="650" dirty="0">
                <a:solidFill>
                  <a:schemeClr val="bg1"/>
                </a:solidFill>
                <a:cs typeface="Arial" panose="020B0604020202020204" pitchFamily="34" charset="0"/>
              </a:rPr>
              <a:t>; courtesy of </a:t>
            </a:r>
            <a:r>
              <a:rPr lang="en-US" altLang="en-US" sz="650" dirty="0" err="1">
                <a:solidFill>
                  <a:schemeClr val="bg1"/>
                </a:solidFill>
                <a:cs typeface="Arial" panose="020B0604020202020204" pitchFamily="34" charset="0"/>
              </a:rPr>
              <a:t>Briarpatch</a:t>
            </a:r>
            <a:r>
              <a:rPr lang="en-US" altLang="en-US" sz="650" dirty="0">
                <a:solidFill>
                  <a:schemeClr val="bg1"/>
                </a:solidFill>
                <a:cs typeface="Arial" panose="020B0604020202020204" pitchFamily="34" charset="0"/>
              </a:rPr>
              <a:t> Enterprises, Milford CT</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6C2997EE-0889-44C3-AC0D-18F26AC9AA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of an Emerald elysia, another nudibranch mollusc">
            <a:extLst>
              <a:ext uri="{FF2B5EF4-FFF2-40B4-BE49-F238E27FC236}">
                <a16:creationId xmlns:a16="http://schemas.microsoft.com/office/drawing/2014/main" id="{FE6E00B5-AC0F-4467-93B1-6D87BDDF3DB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136508" y="3887894"/>
            <a:ext cx="6007493" cy="2970106"/>
          </a:xfrm>
          <a:custGeom>
            <a:avLst/>
            <a:gdLst/>
            <a:ahLst/>
            <a:cxnLst/>
            <a:rect l="l" t="t" r="r" b="b"/>
            <a:pathLst>
              <a:path w="8009991" h="2970106">
                <a:moveTo>
                  <a:pt x="1376648" y="0"/>
                </a:moveTo>
                <a:lnTo>
                  <a:pt x="8009991" y="0"/>
                </a:lnTo>
                <a:lnTo>
                  <a:pt x="8009991" y="2970106"/>
                </a:lnTo>
                <a:lnTo>
                  <a:pt x="0" y="2970106"/>
                </a:lnTo>
                <a:close/>
              </a:path>
            </a:pathLst>
          </a:custGeom>
        </p:spPr>
      </p:pic>
      <p:pic>
        <p:nvPicPr>
          <p:cNvPr id="3" name="Picture 2" descr="A picture of a red gilled nudibranch, which is a mollusc with no shell">
            <a:extLst>
              <a:ext uri="{FF2B5EF4-FFF2-40B4-BE49-F238E27FC236}">
                <a16:creationId xmlns:a16="http://schemas.microsoft.com/office/drawing/2014/main" id="{BDF2CFE7-457F-4BB7-870B-F01B08A9EE9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1"/>
          <a:stretch/>
        </p:blipFill>
        <p:spPr>
          <a:xfrm>
            <a:off x="20" y="10"/>
            <a:ext cx="5627313" cy="6857990"/>
          </a:xfrm>
          <a:custGeom>
            <a:avLst/>
            <a:gdLst/>
            <a:ahLst/>
            <a:cxnLst/>
            <a:rect l="l" t="t" r="r" b="b"/>
            <a:pathLst>
              <a:path w="7503111" h="6858000">
                <a:moveTo>
                  <a:pt x="0" y="0"/>
                </a:moveTo>
                <a:lnTo>
                  <a:pt x="677334" y="0"/>
                </a:lnTo>
                <a:lnTo>
                  <a:pt x="1168036" y="0"/>
                </a:lnTo>
                <a:lnTo>
                  <a:pt x="1205499" y="0"/>
                </a:lnTo>
                <a:lnTo>
                  <a:pt x="1647632" y="0"/>
                </a:lnTo>
                <a:lnTo>
                  <a:pt x="7215401" y="0"/>
                </a:lnTo>
                <a:lnTo>
                  <a:pt x="4041567" y="6852993"/>
                </a:lnTo>
                <a:lnTo>
                  <a:pt x="7503111" y="6852993"/>
                </a:lnTo>
                <a:lnTo>
                  <a:pt x="7503111" y="6852994"/>
                </a:lnTo>
                <a:lnTo>
                  <a:pt x="1647632" y="6852994"/>
                </a:lnTo>
                <a:lnTo>
                  <a:pt x="1647632" y="6858000"/>
                </a:lnTo>
                <a:lnTo>
                  <a:pt x="0" y="6858000"/>
                </a:lnTo>
                <a:close/>
              </a:path>
            </a:pathLst>
          </a:custGeom>
        </p:spPr>
      </p:pic>
      <p:sp>
        <p:nvSpPr>
          <p:cNvPr id="36" name="TextBox 35">
            <a:extLst>
              <a:ext uri="{FF2B5EF4-FFF2-40B4-BE49-F238E27FC236}">
                <a16:creationId xmlns:a16="http://schemas.microsoft.com/office/drawing/2014/main" id="{618F2E64-C829-4D4E-B919-E43115C128B9}"/>
              </a:ext>
            </a:extLst>
          </p:cNvPr>
          <p:cNvSpPr txBox="1"/>
          <p:nvPr/>
        </p:nvSpPr>
        <p:spPr>
          <a:xfrm>
            <a:off x="5300778" y="762000"/>
            <a:ext cx="3538422" cy="3231654"/>
          </a:xfrm>
          <a:prstGeom prst="rect">
            <a:avLst/>
          </a:prstGeom>
          <a:noFill/>
        </p:spPr>
        <p:txBody>
          <a:bodyPr wrap="square">
            <a:spAutoFit/>
          </a:bodyPr>
          <a:lstStyle/>
          <a:p>
            <a:r>
              <a:rPr lang="en-US" altLang="en-US" sz="2800" dirty="0">
                <a:solidFill>
                  <a:schemeClr val="bg1">
                    <a:lumMod val="95000"/>
                  </a:schemeClr>
                </a:solidFill>
                <a:latin typeface="Bell MT" panose="02020503060305020303" pitchFamily="18" charset="0"/>
              </a:rPr>
              <a:t>Nudibranchs are </a:t>
            </a:r>
            <a:r>
              <a:rPr lang="en-US" altLang="en-US" sz="2800" dirty="0" err="1">
                <a:solidFill>
                  <a:schemeClr val="bg1">
                    <a:lumMod val="95000"/>
                  </a:schemeClr>
                </a:solidFill>
                <a:latin typeface="Bell MT" panose="02020503060305020303" pitchFamily="18" charset="0"/>
              </a:rPr>
              <a:t>molluscs</a:t>
            </a:r>
            <a:r>
              <a:rPr lang="en-US" altLang="en-US" sz="2800" dirty="0">
                <a:solidFill>
                  <a:schemeClr val="bg1">
                    <a:lumMod val="95000"/>
                  </a:schemeClr>
                </a:solidFill>
                <a:latin typeface="Bell MT" panose="02020503060305020303" pitchFamily="18" charset="0"/>
              </a:rPr>
              <a:t> with no shells; they are sometimes referred to as “sea slugs” and can be very colorful</a:t>
            </a:r>
          </a:p>
          <a:p>
            <a:endParaRPr lang="en-US" dirty="0"/>
          </a:p>
          <a:p>
            <a:endParaRPr lang="en-US" dirty="0"/>
          </a:p>
        </p:txBody>
      </p:sp>
      <p:sp>
        <p:nvSpPr>
          <p:cNvPr id="6" name="TextBox 5">
            <a:extLst>
              <a:ext uri="{FF2B5EF4-FFF2-40B4-BE49-F238E27FC236}">
                <a16:creationId xmlns:a16="http://schemas.microsoft.com/office/drawing/2014/main" id="{0251F69E-8AF4-9543-8573-CC3725986F16}"/>
              </a:ext>
            </a:extLst>
          </p:cNvPr>
          <p:cNvSpPr txBox="1"/>
          <p:nvPr/>
        </p:nvSpPr>
        <p:spPr>
          <a:xfrm>
            <a:off x="67428" y="6477000"/>
            <a:ext cx="2743200" cy="292388"/>
          </a:xfrm>
          <a:prstGeom prst="rect">
            <a:avLst/>
          </a:prstGeom>
          <a:noFill/>
        </p:spPr>
        <p:txBody>
          <a:bodyPr wrap="square" rtlCol="0" anchor="b">
            <a:spAutoFit/>
          </a:bodyPr>
          <a:lstStyle/>
          <a:p>
            <a:r>
              <a:rPr lang="en-US" altLang="en-US" sz="650" dirty="0">
                <a:solidFill>
                  <a:schemeClr val="bg1"/>
                </a:solidFill>
                <a:cs typeface="Arial" panose="020B0604020202020204" pitchFamily="34" charset="0"/>
              </a:rPr>
              <a:t>Photos: Red gilled Nudibranch, </a:t>
            </a:r>
            <a:r>
              <a:rPr lang="en-US" altLang="en-US" sz="650" i="1" dirty="0" err="1">
                <a:solidFill>
                  <a:schemeClr val="bg1"/>
                </a:solidFill>
                <a:cs typeface="Arial" panose="020B0604020202020204" pitchFamily="34" charset="0"/>
              </a:rPr>
              <a:t>Flabellina</a:t>
            </a:r>
            <a:r>
              <a:rPr lang="en-US" altLang="en-US" sz="650" i="1" dirty="0">
                <a:solidFill>
                  <a:schemeClr val="bg1"/>
                </a:solidFill>
                <a:cs typeface="Arial" panose="020B0604020202020204" pitchFamily="34" charset="0"/>
              </a:rPr>
              <a:t> </a:t>
            </a:r>
            <a:r>
              <a:rPr lang="en-US" altLang="en-US" sz="650" i="1" dirty="0" err="1">
                <a:solidFill>
                  <a:schemeClr val="bg1"/>
                </a:solidFill>
                <a:cs typeface="Arial" panose="020B0604020202020204" pitchFamily="34" charset="0"/>
              </a:rPr>
              <a:t>verrucosathis</a:t>
            </a:r>
            <a:r>
              <a:rPr lang="en-US" altLang="en-US" sz="650" dirty="0">
                <a:solidFill>
                  <a:schemeClr val="bg1"/>
                </a:solidFill>
                <a:cs typeface="Arial" panose="020B0604020202020204" pitchFamily="34" charset="0"/>
              </a:rPr>
              <a:t> (left) and Emerald </a:t>
            </a:r>
            <a:r>
              <a:rPr lang="en-US" altLang="en-US" sz="650" dirty="0" err="1">
                <a:solidFill>
                  <a:schemeClr val="bg1"/>
                </a:solidFill>
                <a:cs typeface="Arial" panose="020B0604020202020204" pitchFamily="34" charset="0"/>
              </a:rPr>
              <a:t>elysia</a:t>
            </a:r>
            <a:r>
              <a:rPr lang="en-US" altLang="en-US" sz="650" dirty="0">
                <a:solidFill>
                  <a:schemeClr val="bg1"/>
                </a:solidFill>
                <a:cs typeface="Arial" panose="020B0604020202020204" pitchFamily="34" charset="0"/>
              </a:rPr>
              <a:t>, </a:t>
            </a:r>
            <a:r>
              <a:rPr lang="en-US" altLang="en-US" sz="650" i="1" dirty="0">
                <a:solidFill>
                  <a:schemeClr val="bg1"/>
                </a:solidFill>
                <a:cs typeface="Arial" panose="020B0604020202020204" pitchFamily="34" charset="0"/>
              </a:rPr>
              <a:t>Elysia </a:t>
            </a:r>
            <a:r>
              <a:rPr lang="en-US" altLang="en-US" sz="650" i="1" dirty="0" err="1">
                <a:solidFill>
                  <a:schemeClr val="bg1"/>
                </a:solidFill>
                <a:cs typeface="Arial" panose="020B0604020202020204" pitchFamily="34" charset="0"/>
              </a:rPr>
              <a:t>chlorotica</a:t>
            </a:r>
            <a:r>
              <a:rPr lang="en-US" altLang="en-US" sz="650" dirty="0">
                <a:solidFill>
                  <a:schemeClr val="bg1"/>
                </a:solidFill>
                <a:cs typeface="Arial" panose="020B0604020202020204" pitchFamily="34" charset="0"/>
              </a:rPr>
              <a:t> (right) – courtesy of Robert </a:t>
            </a:r>
            <a:r>
              <a:rPr lang="en-US" altLang="en-US" sz="650" dirty="0" err="1">
                <a:solidFill>
                  <a:schemeClr val="bg1"/>
                </a:solidFill>
                <a:cs typeface="Arial" panose="020B0604020202020204" pitchFamily="34" charset="0"/>
              </a:rPr>
              <a:t>Bachand</a:t>
            </a:r>
            <a:endParaRPr lang="en-US" altLang="en-US" sz="650" dirty="0">
              <a:solidFill>
                <a:schemeClr val="bg1"/>
              </a:solidFill>
              <a:cs typeface="Arial" panose="020B0604020202020204" pitchFamily="34" charset="0"/>
            </a:endParaRPr>
          </a:p>
        </p:txBody>
      </p:sp>
    </p:spTree>
    <p:extLst>
      <p:ext uri="{BB962C8B-B14F-4D97-AF65-F5344CB8AC3E}">
        <p14:creationId xmlns:p14="http://schemas.microsoft.com/office/powerpoint/2010/main" val="221341594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4">
            <a:extLst>
              <a:ext uri="{FF2B5EF4-FFF2-40B4-BE49-F238E27FC236}">
                <a16:creationId xmlns:a16="http://schemas.microsoft.com/office/drawing/2014/main" id="{ABC34347-E986-4D7F-B796-E3C2AB2771CA}"/>
              </a:ext>
            </a:extLst>
          </p:cNvPr>
          <p:cNvSpPr>
            <a:spLocks noGrp="1" noChangeArrowheads="1"/>
          </p:cNvSpPr>
          <p:nvPr>
            <p:ph type="title"/>
          </p:nvPr>
        </p:nvSpPr>
        <p:spPr>
          <a:xfrm>
            <a:off x="480060" y="4724401"/>
            <a:ext cx="8183880" cy="1981200"/>
          </a:xfrm>
        </p:spPr>
        <p:txBody>
          <a:bodyPr vert="horz" lIns="91440" tIns="45720" rIns="91440" bIns="45720" rtlCol="0" anchor="ctr">
            <a:noAutofit/>
          </a:bodyPr>
          <a:lstStyle/>
          <a:p>
            <a:pPr algn="l" eaLnBrk="1" hangingPunct="1">
              <a:lnSpc>
                <a:spcPct val="90000"/>
              </a:lnSpc>
            </a:pPr>
            <a:r>
              <a:rPr lang="en-US" altLang="en-US" sz="2800" kern="1200" dirty="0">
                <a:solidFill>
                  <a:schemeClr val="tx1">
                    <a:lumMod val="95000"/>
                  </a:schemeClr>
                </a:solidFill>
                <a:latin typeface="Bell MT" panose="02020503060305020303" pitchFamily="18" charset="0"/>
              </a:rPr>
              <a:t>The most commercially-important crustacean in Long Island Sound is the American lobster </a:t>
            </a:r>
            <a:br>
              <a:rPr lang="en-US" altLang="en-US" sz="2800" kern="1200" dirty="0">
                <a:solidFill>
                  <a:schemeClr val="tx1">
                    <a:lumMod val="95000"/>
                  </a:schemeClr>
                </a:solidFill>
                <a:latin typeface="Bell MT" panose="02020503060305020303" pitchFamily="18" charset="0"/>
              </a:rPr>
            </a:br>
            <a:br>
              <a:rPr lang="en-US" altLang="en-US" sz="2800" kern="1200" dirty="0">
                <a:solidFill>
                  <a:schemeClr val="tx1">
                    <a:lumMod val="95000"/>
                  </a:schemeClr>
                </a:solidFill>
                <a:latin typeface="Bell MT" panose="02020503060305020303" pitchFamily="18" charset="0"/>
              </a:rPr>
            </a:br>
            <a:r>
              <a:rPr lang="en-US" altLang="en-US" sz="2800" kern="1200" dirty="0">
                <a:solidFill>
                  <a:schemeClr val="tx1">
                    <a:lumMod val="95000"/>
                  </a:schemeClr>
                </a:solidFill>
                <a:latin typeface="Bell MT" panose="02020503060305020303" pitchFamily="18" charset="0"/>
              </a:rPr>
              <a:t>Crustaceans such as lobsters, shrimp and crabs, are arthropods; all arthropods have jointed appendages</a:t>
            </a:r>
            <a:br>
              <a:rPr lang="en-US" altLang="en-US" sz="2800" kern="1200" dirty="0">
                <a:solidFill>
                  <a:schemeClr val="tx1"/>
                </a:solidFill>
                <a:latin typeface="Bell MT" panose="02020503060305020303" pitchFamily="18" charset="0"/>
              </a:rPr>
            </a:br>
            <a:endParaRPr lang="en-US" altLang="en-US" sz="2800" kern="1200" dirty="0">
              <a:solidFill>
                <a:schemeClr val="tx1"/>
              </a:solidFill>
              <a:latin typeface="Bell MT" panose="02020503060305020303" pitchFamily="18" charset="0"/>
            </a:endParaRPr>
          </a:p>
        </p:txBody>
      </p:sp>
      <p:pic>
        <p:nvPicPr>
          <p:cNvPr id="4" name="Picture 3" descr="A closeup picture containing the arthropod American lobster, showing its front claws used for crushing and tearing prey&#10;&#10;">
            <a:extLst>
              <a:ext uri="{FF2B5EF4-FFF2-40B4-BE49-F238E27FC236}">
                <a16:creationId xmlns:a16="http://schemas.microsoft.com/office/drawing/2014/main" id="{15717723-2551-4EC6-A823-AE30D0527AF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252794" y="304800"/>
            <a:ext cx="6638411" cy="3919607"/>
          </a:xfrm>
          <a:prstGeom prst="rect">
            <a:avLst/>
          </a:prstGeom>
          <a:ln w="6350">
            <a:solidFill>
              <a:schemeClr val="tx1"/>
            </a:solidFill>
            <a:miter lim="800000"/>
          </a:ln>
        </p:spPr>
      </p:pic>
      <p:sp>
        <p:nvSpPr>
          <p:cNvPr id="5" name="TextBox 4">
            <a:extLst>
              <a:ext uri="{FF2B5EF4-FFF2-40B4-BE49-F238E27FC236}">
                <a16:creationId xmlns:a16="http://schemas.microsoft.com/office/drawing/2014/main" id="{E6E8D3AE-5EAA-354F-B991-CDB479D4F965}"/>
              </a:ext>
            </a:extLst>
          </p:cNvPr>
          <p:cNvSpPr txBox="1"/>
          <p:nvPr/>
        </p:nvSpPr>
        <p:spPr>
          <a:xfrm>
            <a:off x="4821869" y="3962400"/>
            <a:ext cx="3048000" cy="192360"/>
          </a:xfrm>
          <a:prstGeom prst="rect">
            <a:avLst/>
          </a:prstGeom>
          <a:noFill/>
        </p:spPr>
        <p:txBody>
          <a:bodyPr wrap="square" rtlCol="0" anchor="b">
            <a:spAutoFit/>
          </a:bodyPr>
          <a:lstStyle/>
          <a:p>
            <a:pPr algn="r"/>
            <a:r>
              <a:rPr lang="en-US" altLang="en-US" sz="650" dirty="0">
                <a:cs typeface="Arial" panose="020B0604020202020204" pitchFamily="34" charset="0"/>
              </a:rPr>
              <a:t>Photo: American lobster, </a:t>
            </a:r>
            <a:r>
              <a:rPr lang="en-US" altLang="en-US" sz="650" i="1" dirty="0">
                <a:cs typeface="Arial" panose="020B0604020202020204" pitchFamily="34" charset="0"/>
              </a:rPr>
              <a:t>Homarus americanus</a:t>
            </a:r>
            <a:r>
              <a:rPr lang="en-US" altLang="en-US" sz="650" dirty="0">
                <a:cs typeface="Arial" panose="020B0604020202020204" pitchFamily="34" charset="0"/>
              </a:rPr>
              <a:t>; courtesy of Robert </a:t>
            </a:r>
            <a:r>
              <a:rPr lang="en-US" altLang="en-US" sz="650" dirty="0" err="1">
                <a:cs typeface="Arial" panose="020B0604020202020204" pitchFamily="34" charset="0"/>
              </a:rPr>
              <a:t>Bachand</a:t>
            </a:r>
            <a:endParaRPr lang="en-US" altLang="en-US" sz="650" dirty="0">
              <a:cs typeface="Arial" panose="020B0604020202020204" pitchFamily="34" charset="0"/>
            </a:endParaRPr>
          </a:p>
        </p:txBody>
      </p:sp>
    </p:spTree>
  </p:cSld>
  <p:clrMapOvr>
    <a:overrideClrMapping bg1="dk1" tx1="lt1" bg2="dk2" tx2="lt2" accent1="accent1" accent2="accent2" accent3="accent3" accent4="accent4" accent5="accent5" accent6="accent6" hlink="hlink" folHlink="folHlink"/>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0792D4F-247E-46FE-85FC-881DEFA41D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72457"/>
            <a:ext cx="9141714" cy="2285543"/>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pic>
        <p:nvPicPr>
          <p:cNvPr id="6" name="Content Placeholder 5" descr="A picture of a lady crab hiding among red beard sponge">
            <a:extLst>
              <a:ext uri="{FF2B5EF4-FFF2-40B4-BE49-F238E27FC236}">
                <a16:creationId xmlns:a16="http://schemas.microsoft.com/office/drawing/2014/main" id="{0835929B-FFF6-43D4-8BF2-89CAD16EA5A5}"/>
              </a:ext>
            </a:extLst>
          </p:cNvPr>
          <p:cNvPicPr>
            <a:picLocks noGrp="1" noChangeAspect="1"/>
          </p:cNvPicPr>
          <p:nvPr>
            <p:ph sz="half" idx="2"/>
          </p:nvPr>
        </p:nvPicPr>
        <p:blipFill rotWithShape="1">
          <a:blip r:embed="rId3" cstate="screen">
            <a:extLst>
              <a:ext uri="{28A0092B-C50C-407E-A947-70E740481C1C}">
                <a14:useLocalDpi xmlns:a14="http://schemas.microsoft.com/office/drawing/2010/main"/>
              </a:ext>
            </a:extLst>
          </a:blip>
          <a:srcRect/>
          <a:stretch/>
        </p:blipFill>
        <p:spPr>
          <a:xfrm>
            <a:off x="3637547" y="481387"/>
            <a:ext cx="5120589" cy="3025616"/>
          </a:xfrm>
          <a:prstGeom prst="rect">
            <a:avLst/>
          </a:prstGeom>
          <a:ln w="6350">
            <a:solidFill>
              <a:schemeClr val="bg1"/>
            </a:solidFill>
          </a:ln>
        </p:spPr>
      </p:pic>
      <p:pic>
        <p:nvPicPr>
          <p:cNvPr id="4" name="Picture 3" descr="A picture containing a lady crab swimming through the water">
            <a:extLst>
              <a:ext uri="{FF2B5EF4-FFF2-40B4-BE49-F238E27FC236}">
                <a16:creationId xmlns:a16="http://schemas.microsoft.com/office/drawing/2014/main" id="{F83A853F-462F-43D7-95F5-EA1E02B544D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637546" y="3733800"/>
            <a:ext cx="5143317" cy="2217694"/>
          </a:xfrm>
          <a:prstGeom prst="rect">
            <a:avLst/>
          </a:prstGeom>
          <a:ln w="6350">
            <a:solidFill>
              <a:schemeClr val="bg1"/>
            </a:solidFill>
          </a:ln>
        </p:spPr>
      </p:pic>
      <p:sp>
        <p:nvSpPr>
          <p:cNvPr id="2" name="Title 1" descr="A picture containing a lady crab hiding in red beard sponge">
            <a:extLst>
              <a:ext uri="{FF2B5EF4-FFF2-40B4-BE49-F238E27FC236}">
                <a16:creationId xmlns:a16="http://schemas.microsoft.com/office/drawing/2014/main" id="{CDFBB8BC-5E4A-4238-BFD3-F69B8A92FC28}"/>
              </a:ext>
            </a:extLst>
          </p:cNvPr>
          <p:cNvSpPr>
            <a:spLocks noGrp="1"/>
          </p:cNvSpPr>
          <p:nvPr>
            <p:ph type="title"/>
          </p:nvPr>
        </p:nvSpPr>
        <p:spPr>
          <a:xfrm>
            <a:off x="354575" y="481388"/>
            <a:ext cx="3048000" cy="5843212"/>
          </a:xfrm>
        </p:spPr>
        <p:txBody>
          <a:bodyPr vert="horz" lIns="91440" tIns="45720" rIns="91440" bIns="45720" rtlCol="0" anchor="ctr">
            <a:noAutofit/>
          </a:bodyPr>
          <a:lstStyle/>
          <a:p>
            <a:pPr algn="l" eaLnBrk="1" hangingPunct="1">
              <a:lnSpc>
                <a:spcPct val="90000"/>
              </a:lnSpc>
              <a:spcAft>
                <a:spcPts val="1200"/>
              </a:spcAft>
            </a:pPr>
            <a:r>
              <a:rPr lang="en-US" sz="2800" kern="1200" dirty="0">
                <a:solidFill>
                  <a:schemeClr val="bg1">
                    <a:lumMod val="95000"/>
                  </a:schemeClr>
                </a:solidFill>
                <a:latin typeface="Bell MT" panose="02020503060305020303" pitchFamily="18" charset="0"/>
              </a:rPr>
              <a:t>A lady crab is identified by its purple spots and  sharp pincers</a:t>
            </a:r>
            <a:br>
              <a:rPr lang="en-US" sz="2800" kern="1200" dirty="0">
                <a:solidFill>
                  <a:schemeClr val="bg1">
                    <a:lumMod val="95000"/>
                  </a:schemeClr>
                </a:solidFill>
                <a:latin typeface="Bell MT" panose="02020503060305020303" pitchFamily="18" charset="0"/>
              </a:rPr>
            </a:br>
            <a:br>
              <a:rPr lang="en-US" sz="2800" kern="1200" dirty="0">
                <a:solidFill>
                  <a:schemeClr val="bg1">
                    <a:lumMod val="95000"/>
                  </a:schemeClr>
                </a:solidFill>
                <a:latin typeface="Bell MT" panose="02020503060305020303" pitchFamily="18" charset="0"/>
              </a:rPr>
            </a:br>
            <a:r>
              <a:rPr lang="en-US" sz="2800" kern="1200" dirty="0">
                <a:solidFill>
                  <a:schemeClr val="bg1">
                    <a:lumMod val="95000"/>
                  </a:schemeClr>
                </a:solidFill>
                <a:latin typeface="Bell MT" panose="02020503060305020303" pitchFamily="18" charset="0"/>
              </a:rPr>
              <a:t>Like the blue crab it is a swimming crab, using its back pair of paddle-shaped swimming legs to propel it through the water</a:t>
            </a:r>
            <a:br>
              <a:rPr lang="en-US" sz="2800" kern="1200" dirty="0">
                <a:solidFill>
                  <a:schemeClr val="bg1">
                    <a:lumMod val="95000"/>
                  </a:schemeClr>
                </a:solidFill>
                <a:latin typeface="Bell MT" panose="02020503060305020303" pitchFamily="18" charset="0"/>
              </a:rPr>
            </a:br>
            <a:br>
              <a:rPr lang="en-US" sz="2800" kern="1200" dirty="0">
                <a:solidFill>
                  <a:schemeClr val="bg1">
                    <a:lumMod val="95000"/>
                  </a:schemeClr>
                </a:solidFill>
                <a:latin typeface="Bell MT" panose="02020503060305020303" pitchFamily="18" charset="0"/>
              </a:rPr>
            </a:br>
            <a:r>
              <a:rPr lang="en-US" sz="2800" kern="1200" dirty="0">
                <a:solidFill>
                  <a:schemeClr val="bg1">
                    <a:lumMod val="95000"/>
                  </a:schemeClr>
                </a:solidFill>
                <a:latin typeface="Bell MT" panose="02020503060305020303" pitchFamily="18" charset="0"/>
              </a:rPr>
              <a:t>Red beard sponge offers a safe refuge</a:t>
            </a:r>
          </a:p>
        </p:txBody>
      </p:sp>
      <p:sp>
        <p:nvSpPr>
          <p:cNvPr id="7" name="TextBox 6">
            <a:extLst>
              <a:ext uri="{FF2B5EF4-FFF2-40B4-BE49-F238E27FC236}">
                <a16:creationId xmlns:a16="http://schemas.microsoft.com/office/drawing/2014/main" id="{E04F9DF2-3072-E147-A5CD-C42D25DDEDB4}"/>
              </a:ext>
            </a:extLst>
          </p:cNvPr>
          <p:cNvSpPr txBox="1"/>
          <p:nvPr/>
        </p:nvSpPr>
        <p:spPr>
          <a:xfrm>
            <a:off x="5257800" y="5575012"/>
            <a:ext cx="3505200" cy="292388"/>
          </a:xfrm>
          <a:prstGeom prst="rect">
            <a:avLst/>
          </a:prstGeom>
          <a:noFill/>
        </p:spPr>
        <p:txBody>
          <a:bodyPr wrap="square" rtlCol="0" anchor="b">
            <a:spAutoFit/>
          </a:bodyPr>
          <a:lstStyle/>
          <a:p>
            <a:pPr algn="r"/>
            <a:r>
              <a:rPr lang="en-US" altLang="en-US" sz="650" dirty="0">
                <a:solidFill>
                  <a:schemeClr val="bg1"/>
                </a:solidFill>
                <a:cs typeface="Arial" panose="020B0604020202020204" pitchFamily="34" charset="0"/>
              </a:rPr>
              <a:t>Photos: (top) Lady crab (Calico crab), </a:t>
            </a:r>
            <a:r>
              <a:rPr lang="en-US" altLang="en-US" sz="650" i="1" dirty="0" err="1">
                <a:solidFill>
                  <a:schemeClr val="bg1"/>
                </a:solidFill>
                <a:cs typeface="Arial" panose="020B0604020202020204" pitchFamily="34" charset="0"/>
              </a:rPr>
              <a:t>Ovalipes</a:t>
            </a:r>
            <a:r>
              <a:rPr lang="en-US" altLang="en-US" sz="650" i="1" dirty="0">
                <a:solidFill>
                  <a:schemeClr val="bg1"/>
                </a:solidFill>
                <a:cs typeface="Arial" panose="020B0604020202020204" pitchFamily="34" charset="0"/>
              </a:rPr>
              <a:t> ocellatus</a:t>
            </a:r>
            <a:r>
              <a:rPr lang="en-US" altLang="en-US" sz="650" dirty="0">
                <a:solidFill>
                  <a:schemeClr val="bg1"/>
                </a:solidFill>
                <a:cs typeface="Arial" panose="020B0604020202020204" pitchFamily="34" charset="0"/>
              </a:rPr>
              <a:t>, and red beard sponge, </a:t>
            </a:r>
            <a:r>
              <a:rPr lang="en-US" altLang="en-US" sz="650" i="1" dirty="0" err="1">
                <a:solidFill>
                  <a:schemeClr val="bg1"/>
                </a:solidFill>
                <a:cs typeface="Arial" panose="020B0604020202020204" pitchFamily="34" charset="0"/>
              </a:rPr>
              <a:t>Microciona</a:t>
            </a:r>
            <a:r>
              <a:rPr lang="en-US" altLang="en-US" sz="650" i="1" dirty="0">
                <a:solidFill>
                  <a:schemeClr val="bg1"/>
                </a:solidFill>
                <a:cs typeface="Arial" panose="020B0604020202020204" pitchFamily="34" charset="0"/>
              </a:rPr>
              <a:t> </a:t>
            </a:r>
            <a:r>
              <a:rPr lang="en-US" altLang="en-US" sz="650" i="1" dirty="0" err="1">
                <a:solidFill>
                  <a:schemeClr val="bg1"/>
                </a:solidFill>
                <a:cs typeface="Arial" panose="020B0604020202020204" pitchFamily="34" charset="0"/>
              </a:rPr>
              <a:t>prolifera</a:t>
            </a:r>
            <a:r>
              <a:rPr lang="en-US" altLang="en-US" sz="650" dirty="0">
                <a:solidFill>
                  <a:schemeClr val="bg1"/>
                </a:solidFill>
                <a:cs typeface="Arial" panose="020B0604020202020204" pitchFamily="34" charset="0"/>
              </a:rPr>
              <a:t>; (bottom) swimming through the water; courtesy of Robert </a:t>
            </a:r>
            <a:r>
              <a:rPr lang="en-US" altLang="en-US" sz="650" dirty="0" err="1">
                <a:solidFill>
                  <a:schemeClr val="bg1"/>
                </a:solidFill>
                <a:cs typeface="Arial" panose="020B0604020202020204" pitchFamily="34" charset="0"/>
              </a:rPr>
              <a:t>Bachand</a:t>
            </a:r>
            <a:endParaRPr lang="en-US" altLang="en-US" sz="650" dirty="0">
              <a:solidFill>
                <a:schemeClr val="bg1"/>
              </a:solidFill>
              <a:cs typeface="Arial" panose="020B0604020202020204" pitchFamily="34" charset="0"/>
            </a:endParaRPr>
          </a:p>
        </p:txBody>
      </p:sp>
    </p:spTree>
    <p:extLst>
      <p:ext uri="{BB962C8B-B14F-4D97-AF65-F5344CB8AC3E}">
        <p14:creationId xmlns:p14="http://schemas.microsoft.com/office/powerpoint/2010/main" val="300744239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a:extLst>
              <a:ext uri="{FF2B5EF4-FFF2-40B4-BE49-F238E27FC236}">
                <a16:creationId xmlns:a16="http://schemas.microsoft.com/office/drawing/2014/main" id="{4267CF4C-7C54-43F1-93FA-D26C18C91FE8}"/>
              </a:ext>
            </a:extLst>
          </p:cNvPr>
          <p:cNvSpPr>
            <a:spLocks noGrp="1" noChangeArrowheads="1"/>
          </p:cNvSpPr>
          <p:nvPr>
            <p:ph type="title"/>
          </p:nvPr>
        </p:nvSpPr>
        <p:spPr>
          <a:xfrm>
            <a:off x="346558" y="4572001"/>
            <a:ext cx="8450884" cy="1676400"/>
          </a:xfrm>
        </p:spPr>
        <p:txBody>
          <a:bodyPr vert="horz" lIns="91440" tIns="45720" rIns="91440" bIns="45720" rtlCol="0" anchor="ctr">
            <a:noAutofit/>
          </a:bodyPr>
          <a:lstStyle/>
          <a:p>
            <a:pPr algn="l" eaLnBrk="1" hangingPunct="1">
              <a:lnSpc>
                <a:spcPct val="90000"/>
              </a:lnSpc>
            </a:pPr>
            <a:r>
              <a:rPr lang="en-US" altLang="en-US" sz="2800" kern="1200" dirty="0">
                <a:solidFill>
                  <a:schemeClr val="tx1">
                    <a:lumMod val="95000"/>
                  </a:schemeClr>
                </a:solidFill>
                <a:latin typeface="Bell MT" panose="02020503060305020303" pitchFamily="18" charset="0"/>
              </a:rPr>
              <a:t>Spider crabs are well camouflaged; primarily scavengers, they cluster together in groups to molt (shed their outer shell or exoskeleton in order to grow larger ) and mate</a:t>
            </a:r>
          </a:p>
        </p:txBody>
      </p:sp>
      <p:pic>
        <p:nvPicPr>
          <p:cNvPr id="4" name="Picture 3" descr="A closeup picture containing a spider crab, showing its rough carapace shell and ten legs ">
            <a:extLst>
              <a:ext uri="{FF2B5EF4-FFF2-40B4-BE49-F238E27FC236}">
                <a16:creationId xmlns:a16="http://schemas.microsoft.com/office/drawing/2014/main" id="{CAA3F174-73B0-417A-9294-DD44D124A5D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29200" y="657726"/>
            <a:ext cx="3768242" cy="3512668"/>
          </a:xfrm>
          <a:prstGeom prst="rect">
            <a:avLst/>
          </a:prstGeom>
          <a:ln w="6350">
            <a:solidFill>
              <a:schemeClr val="tx1"/>
            </a:solidFill>
          </a:ln>
        </p:spPr>
      </p:pic>
      <p:pic>
        <p:nvPicPr>
          <p:cNvPr id="6" name="Picture 5" descr="A picture containing a spider crab walking along the bottom of Long Island Sound">
            <a:extLst>
              <a:ext uri="{FF2B5EF4-FFF2-40B4-BE49-F238E27FC236}">
                <a16:creationId xmlns:a16="http://schemas.microsoft.com/office/drawing/2014/main" id="{A1A561E7-24C7-4B06-A3FB-6DE5ADF49DB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46557" y="657726"/>
            <a:ext cx="4499762" cy="3509467"/>
          </a:xfrm>
          <a:prstGeom prst="rect">
            <a:avLst/>
          </a:prstGeom>
          <a:solidFill>
            <a:schemeClr val="tx1"/>
          </a:solidFill>
          <a:ln w="6350">
            <a:solidFill>
              <a:schemeClr val="tx1"/>
            </a:solidFill>
          </a:ln>
        </p:spPr>
      </p:pic>
      <p:sp>
        <p:nvSpPr>
          <p:cNvPr id="5" name="TextBox 4">
            <a:extLst>
              <a:ext uri="{FF2B5EF4-FFF2-40B4-BE49-F238E27FC236}">
                <a16:creationId xmlns:a16="http://schemas.microsoft.com/office/drawing/2014/main" id="{A634F14C-E000-7B4F-8F47-9E06409A6EA7}"/>
              </a:ext>
            </a:extLst>
          </p:cNvPr>
          <p:cNvSpPr txBox="1"/>
          <p:nvPr/>
        </p:nvSpPr>
        <p:spPr>
          <a:xfrm>
            <a:off x="346557" y="3741250"/>
            <a:ext cx="3352800" cy="392415"/>
          </a:xfrm>
          <a:prstGeom prst="rect">
            <a:avLst/>
          </a:prstGeom>
          <a:noFill/>
        </p:spPr>
        <p:txBody>
          <a:bodyPr wrap="square" rtlCol="0" anchor="b">
            <a:spAutoFit/>
          </a:bodyPr>
          <a:lstStyle/>
          <a:p>
            <a:r>
              <a:rPr lang="en-US" altLang="en-US" sz="650" dirty="0">
                <a:cs typeface="Arial" panose="020B0604020202020204" pitchFamily="34" charset="0"/>
              </a:rPr>
              <a:t>Photos: (left) Spider crab, </a:t>
            </a:r>
            <a:r>
              <a:rPr lang="en-US" altLang="en-US" sz="650" i="1" dirty="0" err="1">
                <a:cs typeface="Arial" panose="020B0604020202020204" pitchFamily="34" charset="0"/>
              </a:rPr>
              <a:t>Libinia</a:t>
            </a:r>
            <a:r>
              <a:rPr lang="en-US" altLang="en-US" sz="650" i="1" dirty="0">
                <a:cs typeface="Arial" panose="020B0604020202020204" pitchFamily="34" charset="0"/>
              </a:rPr>
              <a:t> sp.; </a:t>
            </a:r>
            <a:r>
              <a:rPr lang="en-US" altLang="en-US" sz="650" dirty="0">
                <a:cs typeface="Arial" panose="020B0604020202020204" pitchFamily="34" charset="0"/>
              </a:rPr>
              <a:t>courtesy of Ivar Babb and </a:t>
            </a:r>
            <a:r>
              <a:rPr lang="en-US" altLang="en-US" sz="650" dirty="0" err="1">
                <a:cs typeface="Arial" panose="020B0604020202020204" pitchFamily="34" charset="0"/>
              </a:rPr>
              <a:t>LISMaRC</a:t>
            </a:r>
            <a:r>
              <a:rPr lang="en-US" altLang="en-US" sz="650" dirty="0">
                <a:cs typeface="Arial" panose="020B0604020202020204" pitchFamily="34" charset="0"/>
              </a:rPr>
              <a:t> Science Team (UConn/U New Haven/USGS), Long Island Sound Study, CT-DEEP; and (right) Long-nosed spider crab, </a:t>
            </a:r>
            <a:r>
              <a:rPr lang="en-US" altLang="en-US" sz="650" i="1" dirty="0" err="1">
                <a:cs typeface="Arial" panose="020B0604020202020204" pitchFamily="34" charset="0"/>
              </a:rPr>
              <a:t>Libinia</a:t>
            </a:r>
            <a:r>
              <a:rPr lang="en-US" altLang="en-US" sz="650" i="1" dirty="0">
                <a:cs typeface="Arial" panose="020B0604020202020204" pitchFamily="34" charset="0"/>
              </a:rPr>
              <a:t> </a:t>
            </a:r>
            <a:r>
              <a:rPr lang="en-US" altLang="en-US" sz="650" i="1" dirty="0" err="1">
                <a:cs typeface="Arial" panose="020B0604020202020204" pitchFamily="34" charset="0"/>
              </a:rPr>
              <a:t>dubia</a:t>
            </a:r>
            <a:r>
              <a:rPr lang="en-US" altLang="en-US" sz="650" dirty="0">
                <a:cs typeface="Arial" panose="020B0604020202020204" pitchFamily="34" charset="0"/>
              </a:rPr>
              <a:t>; courtesy of Robert </a:t>
            </a:r>
            <a:r>
              <a:rPr lang="en-US" altLang="en-US" sz="650" dirty="0" err="1">
                <a:cs typeface="Arial" panose="020B0604020202020204" pitchFamily="34" charset="0"/>
              </a:rPr>
              <a:t>Bachand</a:t>
            </a:r>
            <a:endParaRPr lang="en-US" altLang="en-US" sz="650" dirty="0">
              <a:cs typeface="Arial" panose="020B0604020202020204" pitchFamily="34" charset="0"/>
            </a:endParaRPr>
          </a:p>
        </p:txBody>
      </p:sp>
    </p:spTree>
  </p:cSld>
  <p:clrMapOvr>
    <a:overrideClrMapping bg1="dk1" tx1="lt1" bg2="dk2" tx2="lt2" accent1="accent1" accent2="accent2" accent3="accent3" accent4="accent4" accent5="accent5" accent6="accent6" hlink="hlink" folHlink="folHlink"/>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5">
            <a:extLst>
              <a:ext uri="{FF2B5EF4-FFF2-40B4-BE49-F238E27FC236}">
                <a16:creationId xmlns:a16="http://schemas.microsoft.com/office/drawing/2014/main" id="{DB8E43B4-803F-42F6-965A-B72B9ABB2143}"/>
              </a:ext>
            </a:extLst>
          </p:cNvPr>
          <p:cNvSpPr>
            <a:spLocks noGrp="1" noChangeArrowheads="1"/>
          </p:cNvSpPr>
          <p:nvPr>
            <p:ph type="title"/>
          </p:nvPr>
        </p:nvSpPr>
        <p:spPr>
          <a:xfrm>
            <a:off x="838200" y="274638"/>
            <a:ext cx="7598298" cy="1401763"/>
          </a:xfrm>
        </p:spPr>
        <p:txBody>
          <a:bodyPr/>
          <a:lstStyle/>
          <a:p>
            <a:pPr algn="l" eaLnBrk="1" hangingPunct="1"/>
            <a:r>
              <a:rPr lang="en-US" altLang="en-US" sz="2800" dirty="0">
                <a:solidFill>
                  <a:schemeClr val="bg1">
                    <a:lumMod val="95000"/>
                  </a:schemeClr>
                </a:solidFill>
                <a:latin typeface="Bell MT" panose="02020503060305020303" pitchFamily="18" charset="0"/>
              </a:rPr>
              <a:t>Atlantic rock crabs are the favorite food of lobsters; they feed on worms, </a:t>
            </a:r>
            <a:r>
              <a:rPr lang="en-US" altLang="en-US" sz="2800" dirty="0" err="1">
                <a:solidFill>
                  <a:schemeClr val="bg1">
                    <a:lumMod val="95000"/>
                  </a:schemeClr>
                </a:solidFill>
                <a:latin typeface="Bell MT" panose="02020503060305020303" pitchFamily="18" charset="0"/>
              </a:rPr>
              <a:t>molluscs</a:t>
            </a:r>
            <a:r>
              <a:rPr lang="en-US" altLang="en-US" sz="2800" dirty="0">
                <a:solidFill>
                  <a:schemeClr val="bg1">
                    <a:lumMod val="95000"/>
                  </a:schemeClr>
                </a:solidFill>
                <a:latin typeface="Bell MT" panose="02020503060305020303" pitchFamily="18" charset="0"/>
              </a:rPr>
              <a:t> and other invertebrates</a:t>
            </a:r>
          </a:p>
        </p:txBody>
      </p:sp>
      <p:pic>
        <p:nvPicPr>
          <p:cNvPr id="4" name="Picture 3" descr="A closeup picture containing an arthropod crustacean called the Atlantic rock crab, showing its large front claws and pincers&#10;">
            <a:extLst>
              <a:ext uri="{FF2B5EF4-FFF2-40B4-BE49-F238E27FC236}">
                <a16:creationId xmlns:a16="http://schemas.microsoft.com/office/drawing/2014/main" id="{F50959BF-AFF4-4066-952C-853D3F38493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8200" y="1676400"/>
            <a:ext cx="7598298" cy="4847783"/>
          </a:xfrm>
          <a:prstGeom prst="rect">
            <a:avLst/>
          </a:prstGeom>
          <a:ln w="6350">
            <a:solidFill>
              <a:schemeClr val="bg1"/>
            </a:solidFill>
          </a:ln>
        </p:spPr>
      </p:pic>
      <p:sp>
        <p:nvSpPr>
          <p:cNvPr id="5" name="TextBox 4">
            <a:extLst>
              <a:ext uri="{FF2B5EF4-FFF2-40B4-BE49-F238E27FC236}">
                <a16:creationId xmlns:a16="http://schemas.microsoft.com/office/drawing/2014/main" id="{16FCD8CB-00C7-5A4E-B212-49B1FC0E5703}"/>
              </a:ext>
            </a:extLst>
          </p:cNvPr>
          <p:cNvSpPr txBox="1"/>
          <p:nvPr/>
        </p:nvSpPr>
        <p:spPr>
          <a:xfrm>
            <a:off x="5083698" y="6150856"/>
            <a:ext cx="3352800" cy="292388"/>
          </a:xfrm>
          <a:prstGeom prst="rect">
            <a:avLst/>
          </a:prstGeom>
          <a:noFill/>
        </p:spPr>
        <p:txBody>
          <a:bodyPr wrap="square" rtlCol="0" anchor="b">
            <a:spAutoFit/>
          </a:bodyPr>
          <a:lstStyle/>
          <a:p>
            <a:pPr algn="r"/>
            <a:r>
              <a:rPr lang="en-US" altLang="en-US" sz="650" dirty="0">
                <a:solidFill>
                  <a:schemeClr val="bg1"/>
                </a:solidFill>
                <a:cs typeface="Arial" panose="020B0604020202020204" pitchFamily="34" charset="0"/>
              </a:rPr>
              <a:t>Photo: Atlantic rock crab, </a:t>
            </a:r>
            <a:br>
              <a:rPr lang="en-US" altLang="en-US" sz="650" dirty="0">
                <a:solidFill>
                  <a:schemeClr val="bg1"/>
                </a:solidFill>
                <a:cs typeface="Arial" panose="020B0604020202020204" pitchFamily="34" charset="0"/>
              </a:rPr>
            </a:br>
            <a:r>
              <a:rPr lang="en-US" altLang="en-US" sz="650" i="1" dirty="0">
                <a:solidFill>
                  <a:schemeClr val="bg1"/>
                </a:solidFill>
                <a:cs typeface="Arial" panose="020B0604020202020204" pitchFamily="34" charset="0"/>
              </a:rPr>
              <a:t>Cancer </a:t>
            </a:r>
            <a:r>
              <a:rPr lang="en-US" altLang="en-US" sz="650" i="1" dirty="0" err="1">
                <a:solidFill>
                  <a:schemeClr val="bg1"/>
                </a:solidFill>
                <a:cs typeface="Arial" panose="020B0604020202020204" pitchFamily="34" charset="0"/>
              </a:rPr>
              <a:t>irroratus</a:t>
            </a:r>
            <a:r>
              <a:rPr lang="en-US" altLang="en-US" sz="650" dirty="0">
                <a:solidFill>
                  <a:schemeClr val="bg1"/>
                </a:solidFill>
                <a:cs typeface="Arial" panose="020B0604020202020204" pitchFamily="34" charset="0"/>
              </a:rPr>
              <a:t>; courtesy of Robert </a:t>
            </a:r>
            <a:r>
              <a:rPr lang="en-US" altLang="en-US" sz="650" dirty="0" err="1">
                <a:solidFill>
                  <a:schemeClr val="bg1"/>
                </a:solidFill>
                <a:cs typeface="Arial" panose="020B0604020202020204" pitchFamily="34" charset="0"/>
              </a:rPr>
              <a:t>Bachand</a:t>
            </a:r>
            <a:endParaRPr lang="en-US" altLang="en-US" sz="650" dirty="0">
              <a:solidFill>
                <a:schemeClr val="bg1"/>
              </a:solidFill>
              <a:cs typeface="Arial" panose="020B0604020202020204" pitchFamily="34" charset="0"/>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5">
            <a:extLst>
              <a:ext uri="{FF2B5EF4-FFF2-40B4-BE49-F238E27FC236}">
                <a16:creationId xmlns:a16="http://schemas.microsoft.com/office/drawing/2014/main" id="{D89B8E17-DBB7-470D-87A6-38645CA3D68E}"/>
              </a:ext>
            </a:extLst>
          </p:cNvPr>
          <p:cNvSpPr>
            <a:spLocks noGrp="1" noChangeArrowheads="1"/>
          </p:cNvSpPr>
          <p:nvPr>
            <p:ph type="title"/>
          </p:nvPr>
        </p:nvSpPr>
        <p:spPr>
          <a:xfrm>
            <a:off x="381000" y="274638"/>
            <a:ext cx="8458200" cy="1554163"/>
          </a:xfrm>
        </p:spPr>
        <p:txBody>
          <a:bodyPr/>
          <a:lstStyle/>
          <a:p>
            <a:pPr algn="l" eaLnBrk="1" hangingPunct="1"/>
            <a:r>
              <a:rPr lang="en-US" altLang="en-US" sz="2800" dirty="0">
                <a:solidFill>
                  <a:schemeClr val="bg1">
                    <a:lumMod val="95000"/>
                  </a:schemeClr>
                </a:solidFill>
                <a:latin typeface="Bell MT" panose="02020503060305020303" pitchFamily="18" charset="0"/>
              </a:rPr>
              <a:t>Named for the translucent areas on either side of its “pointed snout”, a </a:t>
            </a:r>
            <a:r>
              <a:rPr lang="en-US" altLang="en-US" sz="2800" dirty="0" err="1">
                <a:solidFill>
                  <a:schemeClr val="bg1">
                    <a:lumMod val="95000"/>
                  </a:schemeClr>
                </a:solidFill>
                <a:latin typeface="Bell MT" panose="02020503060305020303" pitchFamily="18" charset="0"/>
              </a:rPr>
              <a:t>clearnose</a:t>
            </a:r>
            <a:r>
              <a:rPr lang="en-US" altLang="en-US" sz="2800" dirty="0">
                <a:solidFill>
                  <a:schemeClr val="bg1">
                    <a:lumMod val="95000"/>
                  </a:schemeClr>
                </a:solidFill>
                <a:latin typeface="Bell MT" panose="02020503060305020303" pitchFamily="18" charset="0"/>
              </a:rPr>
              <a:t> skate feeds along the bottom (benthos) of the Sound; relatives of sharks and rays, skates possess skeletons entirely made of cartilage</a:t>
            </a:r>
          </a:p>
        </p:txBody>
      </p:sp>
      <p:pic>
        <p:nvPicPr>
          <p:cNvPr id="4" name="Picture 3" descr="A close-up of a clearnose skate resting on a sandy bottom; skates are related to sharks&#10;&#10;">
            <a:extLst>
              <a:ext uri="{FF2B5EF4-FFF2-40B4-BE49-F238E27FC236}">
                <a16:creationId xmlns:a16="http://schemas.microsoft.com/office/drawing/2014/main" id="{5A9425BF-2067-44E9-809E-E9E2B7F2694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14400" y="2151056"/>
            <a:ext cx="7543800" cy="4462272"/>
          </a:xfrm>
          <a:prstGeom prst="rect">
            <a:avLst/>
          </a:prstGeom>
          <a:ln w="6350">
            <a:solidFill>
              <a:schemeClr val="bg1"/>
            </a:solidFill>
          </a:ln>
        </p:spPr>
      </p:pic>
      <p:sp>
        <p:nvSpPr>
          <p:cNvPr id="5" name="TextBox 4">
            <a:extLst>
              <a:ext uri="{FF2B5EF4-FFF2-40B4-BE49-F238E27FC236}">
                <a16:creationId xmlns:a16="http://schemas.microsoft.com/office/drawing/2014/main" id="{B675DAB8-7F86-7D42-A8E5-FEAC638B3B3B}"/>
              </a:ext>
            </a:extLst>
          </p:cNvPr>
          <p:cNvSpPr txBox="1"/>
          <p:nvPr/>
        </p:nvSpPr>
        <p:spPr>
          <a:xfrm>
            <a:off x="5083698" y="6360840"/>
            <a:ext cx="3352800" cy="192360"/>
          </a:xfrm>
          <a:prstGeom prst="rect">
            <a:avLst/>
          </a:prstGeom>
          <a:noFill/>
        </p:spPr>
        <p:txBody>
          <a:bodyPr wrap="square" rtlCol="0" anchor="b">
            <a:spAutoFit/>
          </a:bodyPr>
          <a:lstStyle/>
          <a:p>
            <a:pPr algn="r"/>
            <a:r>
              <a:rPr lang="en-US" altLang="en-US" sz="650" dirty="0">
                <a:solidFill>
                  <a:schemeClr val="bg1"/>
                </a:solidFill>
                <a:cs typeface="Arial" panose="020B0604020202020204" pitchFamily="34" charset="0"/>
              </a:rPr>
              <a:t>Photo: </a:t>
            </a:r>
            <a:r>
              <a:rPr lang="en-US" altLang="en-US" sz="650" dirty="0" err="1">
                <a:solidFill>
                  <a:schemeClr val="bg1"/>
                </a:solidFill>
                <a:cs typeface="Arial" panose="020B0604020202020204" pitchFamily="34" charset="0"/>
              </a:rPr>
              <a:t>Clearnose</a:t>
            </a:r>
            <a:r>
              <a:rPr lang="en-US" altLang="en-US" sz="650" dirty="0">
                <a:solidFill>
                  <a:schemeClr val="bg1"/>
                </a:solidFill>
                <a:cs typeface="Arial" panose="020B0604020202020204" pitchFamily="34" charset="0"/>
              </a:rPr>
              <a:t> skate, </a:t>
            </a:r>
            <a:r>
              <a:rPr lang="en-US" altLang="en-US" sz="650" i="1" dirty="0">
                <a:solidFill>
                  <a:schemeClr val="bg1"/>
                </a:solidFill>
                <a:cs typeface="Arial" panose="020B0604020202020204" pitchFamily="34" charset="0"/>
              </a:rPr>
              <a:t>Raja </a:t>
            </a:r>
            <a:r>
              <a:rPr lang="en-US" altLang="en-US" sz="650" i="1" dirty="0" err="1">
                <a:solidFill>
                  <a:schemeClr val="bg1"/>
                </a:solidFill>
                <a:cs typeface="Arial" panose="020B0604020202020204" pitchFamily="34" charset="0"/>
              </a:rPr>
              <a:t>eganteria</a:t>
            </a:r>
            <a:r>
              <a:rPr lang="en-US" altLang="en-US" sz="650" dirty="0">
                <a:solidFill>
                  <a:schemeClr val="bg1"/>
                </a:solidFill>
                <a:cs typeface="Arial" panose="020B0604020202020204" pitchFamily="34" charset="0"/>
              </a:rPr>
              <a:t>; courtesy of Robert </a:t>
            </a:r>
            <a:r>
              <a:rPr lang="en-US" altLang="en-US" sz="650" dirty="0" err="1">
                <a:solidFill>
                  <a:schemeClr val="bg1"/>
                </a:solidFill>
                <a:cs typeface="Arial" panose="020B0604020202020204" pitchFamily="34" charset="0"/>
              </a:rPr>
              <a:t>Bachand</a:t>
            </a:r>
            <a:endParaRPr lang="en-US" altLang="en-US" sz="650" dirty="0">
              <a:solidFill>
                <a:schemeClr val="bg1"/>
              </a:solidFill>
              <a:cs typeface="Arial" panose="020B0604020202020204" pitchFamily="34" charset="0"/>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9" name="Rectangle 5">
            <a:extLst>
              <a:ext uri="{FF2B5EF4-FFF2-40B4-BE49-F238E27FC236}">
                <a16:creationId xmlns:a16="http://schemas.microsoft.com/office/drawing/2014/main" id="{3211169B-F605-46EB-8DD3-38B7D4A81B8E}"/>
              </a:ext>
            </a:extLst>
          </p:cNvPr>
          <p:cNvSpPr>
            <a:spLocks noGrp="1" noChangeArrowheads="1"/>
          </p:cNvSpPr>
          <p:nvPr>
            <p:ph type="title"/>
          </p:nvPr>
        </p:nvSpPr>
        <p:spPr>
          <a:xfrm>
            <a:off x="534971" y="4648200"/>
            <a:ext cx="8074057" cy="1664469"/>
          </a:xfrm>
        </p:spPr>
        <p:txBody>
          <a:bodyPr vert="horz" lIns="91440" tIns="45720" rIns="91440" bIns="45720" rtlCol="0" anchor="b">
            <a:noAutofit/>
          </a:bodyPr>
          <a:lstStyle/>
          <a:p>
            <a:pPr algn="l" eaLnBrk="1" hangingPunct="1">
              <a:lnSpc>
                <a:spcPct val="90000"/>
              </a:lnSpc>
            </a:pPr>
            <a:r>
              <a:rPr lang="en-US" altLang="en-US" sz="2800" kern="1200" dirty="0">
                <a:solidFill>
                  <a:schemeClr val="tx1">
                    <a:lumMod val="95000"/>
                  </a:schemeClr>
                </a:solidFill>
                <a:latin typeface="Bell MT" panose="02020503060305020303" pitchFamily="18" charset="0"/>
              </a:rPr>
              <a:t>Striped sea robins (left) and northern sea robins (right) migrate from deeper offshore waters to Long Island Sound in the spring to spawn and feed, returning to the deeper waters in the fall</a:t>
            </a:r>
          </a:p>
        </p:txBody>
      </p:sp>
      <p:pic>
        <p:nvPicPr>
          <p:cNvPr id="3" name="Picture 2" descr="An underwater picture of a striped sea robin fish swimming near a boulder">
            <a:extLst>
              <a:ext uri="{FF2B5EF4-FFF2-40B4-BE49-F238E27FC236}">
                <a16:creationId xmlns:a16="http://schemas.microsoft.com/office/drawing/2014/main" id="{6F65B239-D897-42FD-8266-309CA091F4C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26253" y="321733"/>
            <a:ext cx="2324205" cy="3984262"/>
          </a:xfrm>
          <a:prstGeom prst="rect">
            <a:avLst/>
          </a:prstGeom>
          <a:ln>
            <a:solidFill>
              <a:schemeClr val="tx1"/>
            </a:solidFill>
          </a:ln>
        </p:spPr>
      </p:pic>
      <p:cxnSp>
        <p:nvCxnSpPr>
          <p:cNvPr id="86021" name="Straight Connector 72">
            <a:extLst>
              <a:ext uri="{FF2B5EF4-FFF2-40B4-BE49-F238E27FC236}">
                <a16:creationId xmlns:a16="http://schemas.microsoft.com/office/drawing/2014/main" id="{3D83F26F-C55B-4A92-9AFF-4894D14E27C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72000" y="1253414"/>
            <a:ext cx="0" cy="2120900"/>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4" name="Picture 3" descr="A picture containing of two northern sea robin fish resting on the rocky and shelly bottom of Long Island Sound  ">
            <a:extLst>
              <a:ext uri="{FF2B5EF4-FFF2-40B4-BE49-F238E27FC236}">
                <a16:creationId xmlns:a16="http://schemas.microsoft.com/office/drawing/2014/main" id="{58F62410-A2B3-42B4-8122-1E5FDC67685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472227" y="321735"/>
            <a:ext cx="2766829" cy="3984259"/>
          </a:xfrm>
          <a:prstGeom prst="rect">
            <a:avLst/>
          </a:prstGeom>
          <a:ln>
            <a:solidFill>
              <a:schemeClr val="tx1"/>
            </a:solidFill>
          </a:ln>
        </p:spPr>
      </p:pic>
      <p:sp>
        <p:nvSpPr>
          <p:cNvPr id="6" name="TextBox 5">
            <a:extLst>
              <a:ext uri="{FF2B5EF4-FFF2-40B4-BE49-F238E27FC236}">
                <a16:creationId xmlns:a16="http://schemas.microsoft.com/office/drawing/2014/main" id="{BF4D70F9-5CAF-7A42-8801-D77501E5D31F}"/>
              </a:ext>
            </a:extLst>
          </p:cNvPr>
          <p:cNvSpPr txBox="1"/>
          <p:nvPr/>
        </p:nvSpPr>
        <p:spPr>
          <a:xfrm>
            <a:off x="5481370" y="3771888"/>
            <a:ext cx="2536377" cy="492443"/>
          </a:xfrm>
          <a:prstGeom prst="rect">
            <a:avLst/>
          </a:prstGeom>
          <a:noFill/>
        </p:spPr>
        <p:txBody>
          <a:bodyPr wrap="square" rtlCol="0" anchor="b">
            <a:spAutoFit/>
          </a:bodyPr>
          <a:lstStyle/>
          <a:p>
            <a:r>
              <a:rPr lang="en-US" altLang="en-US" sz="650" dirty="0">
                <a:cs typeface="Arial" panose="020B0604020202020204" pitchFamily="34" charset="0"/>
              </a:rPr>
              <a:t>Photos: (left) Striped sea robin, </a:t>
            </a:r>
            <a:r>
              <a:rPr lang="en-US" altLang="en-US" sz="650" i="1" dirty="0" err="1">
                <a:cs typeface="Arial" panose="020B0604020202020204" pitchFamily="34" charset="0"/>
              </a:rPr>
              <a:t>Prionotus</a:t>
            </a:r>
            <a:r>
              <a:rPr lang="en-US" altLang="en-US" sz="650" i="1" dirty="0">
                <a:cs typeface="Arial" panose="020B0604020202020204" pitchFamily="34" charset="0"/>
              </a:rPr>
              <a:t> </a:t>
            </a:r>
            <a:r>
              <a:rPr lang="en-US" altLang="en-US" sz="650" i="1" dirty="0" err="1">
                <a:cs typeface="Arial" panose="020B0604020202020204" pitchFamily="34" charset="0"/>
              </a:rPr>
              <a:t>evolans</a:t>
            </a:r>
            <a:r>
              <a:rPr lang="en-US" altLang="en-US" sz="650" dirty="0">
                <a:cs typeface="Arial" panose="020B0604020202020204" pitchFamily="34" charset="0"/>
              </a:rPr>
              <a:t>, and (right) northern sea robins, </a:t>
            </a:r>
            <a:r>
              <a:rPr lang="en-US" altLang="en-US" sz="650" i="1" dirty="0" err="1">
                <a:cs typeface="Arial" panose="020B0604020202020204" pitchFamily="34" charset="0"/>
              </a:rPr>
              <a:t>Prionotus</a:t>
            </a:r>
            <a:r>
              <a:rPr lang="en-US" altLang="en-US" sz="650" i="1" dirty="0">
                <a:cs typeface="Arial" panose="020B0604020202020204" pitchFamily="34" charset="0"/>
              </a:rPr>
              <a:t> </a:t>
            </a:r>
            <a:r>
              <a:rPr lang="en-US" altLang="en-US" sz="650" i="1" dirty="0" err="1">
                <a:cs typeface="Arial" panose="020B0604020202020204" pitchFamily="34" charset="0"/>
              </a:rPr>
              <a:t>carolinus</a:t>
            </a:r>
            <a:r>
              <a:rPr lang="en-US" altLang="en-US" sz="650" dirty="0">
                <a:cs typeface="Arial" panose="020B0604020202020204" pitchFamily="34" charset="0"/>
              </a:rPr>
              <a:t>; courtesy of Ivar Babb and </a:t>
            </a:r>
            <a:r>
              <a:rPr lang="en-US" altLang="en-US" sz="650" dirty="0" err="1">
                <a:cs typeface="Arial" panose="020B0604020202020204" pitchFamily="34" charset="0"/>
              </a:rPr>
              <a:t>LISMaRC</a:t>
            </a:r>
            <a:r>
              <a:rPr lang="en-US" altLang="en-US" sz="650" dirty="0">
                <a:cs typeface="Arial" panose="020B0604020202020204" pitchFamily="34" charset="0"/>
              </a:rPr>
              <a:t> Science Team (UConn/U New Haven/USGS), Long Island Sound Study, CT-DEEP</a:t>
            </a:r>
          </a:p>
        </p:txBody>
      </p:sp>
    </p:spTree>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Default Design">
  <a:themeElements>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FFFFFF"/>
      </a:hlink>
      <a:folHlink>
        <a:srgbClr val="99CC00"/>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FFFFFF"/>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3033</TotalTime>
  <Words>14686</Words>
  <Application>Microsoft Macintosh PowerPoint</Application>
  <PresentationFormat>On-screen Show (4:3)</PresentationFormat>
  <Paragraphs>704</Paragraphs>
  <Slides>120</Slides>
  <Notes>120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120</vt:i4>
      </vt:variant>
    </vt:vector>
  </HeadingPairs>
  <TitlesOfParts>
    <vt:vector size="131" baseType="lpstr">
      <vt:lpstr>Arial</vt:lpstr>
      <vt:lpstr>Arial Nova</vt:lpstr>
      <vt:lpstr>Bell MT</vt:lpstr>
      <vt:lpstr>Bodoni MT</vt:lpstr>
      <vt:lpstr>Calibri</vt:lpstr>
      <vt:lpstr>Helvetica Neue</vt:lpstr>
      <vt:lpstr>Times New Roman</vt:lpstr>
      <vt:lpstr>Tw Cen MT</vt:lpstr>
      <vt:lpstr>Verdana</vt:lpstr>
      <vt:lpstr>Wingdings</vt:lpstr>
      <vt:lpstr>Default Design</vt:lpstr>
      <vt:lpstr>Living Treasures:</vt:lpstr>
      <vt:lpstr>Long Island Sound is bordered on the south by Long Island, New York and on the north and west by the coasts of Connecticut and Westchester County, New York </vt:lpstr>
      <vt:lpstr>Long Island Sound is the nation’s second largest estuary – a special place where fresh water from rivers and streams and salt water from the ocean meet and mix</vt:lpstr>
      <vt:lpstr>PowerPoint Presentation</vt:lpstr>
      <vt:lpstr>Habitat: It’s Where You Live</vt:lpstr>
      <vt:lpstr>PowerPoint Presentation</vt:lpstr>
      <vt:lpstr>Salt Marshes: Nature’s Nurseries</vt:lpstr>
      <vt:lpstr>A salt marsh serves many important roles in the Sound’s ecosystem — nursery, filter, sponge, and nutrient source</vt:lpstr>
      <vt:lpstr>Mosquito ditches crisscross the marsh; they were originally hand-dug to combat diseases carried by mosquitoes, which breed in pools of standing water</vt:lpstr>
      <vt:lpstr>PowerPoint Presentation</vt:lpstr>
      <vt:lpstr>The high marsh is flooded only during storms or unusually high tides; saltmeadow cordgrass and spikegrass (inset) dominate this part of the marsh</vt:lpstr>
      <vt:lpstr>Salt pannes are small, “desert-like” depressions in the marsh, where soil salinity can reach levels that are almost twice that of full-strength sea water </vt:lpstr>
      <vt:lpstr>Glasswort, a succulent plant, grows in the salt pannes and along the edges of the saltmarsh, looking like a field of tiny, spineless cacti; some species turn reddish in the fall</vt:lpstr>
      <vt:lpstr>Sea lavender, with its delicate purple flowers and wiry stems, grows in salt pannes and the low marsh</vt:lpstr>
      <vt:lpstr>Ribbed mussels grow along the edges of tidal creeks in salt marshes, providing food for terrestrial mammals and other organisms </vt:lpstr>
      <vt:lpstr>Fiddler crabs burrow into the sand, mud and peat at edges of saltmarshes; male crabs have one greatly enlarged right or left pincer for combat and mating rituals; the claws of females are about equal in size</vt:lpstr>
      <vt:lpstr>The longwrist hermit crab, carrying an empty snail shell on its back for protection, moves about in the shallows of the marsh and tidal flats  As it outgrows its shell, it needs to find a new, larger one</vt:lpstr>
      <vt:lpstr>Green crabs inhabit the Sound’s marshes, rocky areas and tidal flats; voracious eaters of bivalve shellfish, they also eat seaweed and worms and other crabs</vt:lpstr>
      <vt:lpstr>Tidal creeks and mosquito ditches winding through the salt marsh shelter small fish from most larger predators, while blue crabs forage for prey in these creeks   </vt:lpstr>
      <vt:lpstr>Striped killifish and other minnows rely on camouflage coloration and swimming in schools to confuse their predators</vt:lpstr>
      <vt:lpstr>Atlantic silversides, named for the silvery metallic stripe along their bodies, are an important source of food for predators like striped bass and bluefish </vt:lpstr>
      <vt:lpstr>The uplands are a transition zone from marsh to forest, and are home to many shrubs and broad-leaved plants</vt:lpstr>
      <vt:lpstr>Common reed or Phragmites often grows in dense stands at the upland edge of disturbed marshes; the thick stems can reach 15 feet tall</vt:lpstr>
      <vt:lpstr>Sumac is a shrub that grows in the upland zone, providing food and shelter for birds</vt:lpstr>
      <vt:lpstr>Two sparrow species of special concern, the seaside sparrow (left) and the saltmarsh sharp-tailed sparrow (right), rely on larger patches of salt marsh in Long Island Sound as key habitat; they build their nests in the marsh grasses</vt:lpstr>
      <vt:lpstr>Great egrets (left) and snowy egrets (right) are commonly found wading in the shallows of salt marshes and tidal channels to spear fish; most are colonial nesters</vt:lpstr>
      <vt:lpstr>The great blue heron (left) and green heron (center) feed on fish while the glossy ibis (right) feeds on aquatic invertebrates</vt:lpstr>
      <vt:lpstr>Clapper rails live in salt marshes; they use the marsh  vegetation as refuges, especially at high tide; these birds feed on fiddler and other crabs, fish and plant matter</vt:lpstr>
      <vt:lpstr>Diamondback terrapins live in the Sound’s salt marshes and tidal creeks, eating a mixture of fish, snails, crabs and worms; once hunted for their meat, they are now protected in both Connecticut and New York</vt:lpstr>
      <vt:lpstr>Tidal Flats: Low Energy Calm</vt:lpstr>
      <vt:lpstr>Water currents near tidal flats are quieter, allowing mud or sand to settle out; the fine sands, silts, and clay particles trap a lot of organic debris, which is then broken down by bacteria and fungi</vt:lpstr>
      <vt:lpstr>PowerPoint Presentation</vt:lpstr>
      <vt:lpstr>Segmented bristled worms work the sand and mud, helping to bring oxygen down into the sediment  Food for other animals, bloodworms (top) and clam worms  (bottom) are good fish bait, especially for winter flounder</vt:lpstr>
      <vt:lpstr>A moon snail is a gastropod mollusc that uses its file-like mouth part to drill holes in bivalve molluscs for food; it constructs gelatinous sand grain egg cases, which sometimes can be found on the beach resembling fragile sand “collars”</vt:lpstr>
      <vt:lpstr>Mud snails feed on detritus (decaying material) and algae on the surface of tidal flats </vt:lpstr>
      <vt:lpstr>A hard clam feeds by drawing water in through one of its two siphons, straining plankton from the water, and discharging the water and its wastes through the other siphon </vt:lpstr>
      <vt:lpstr>Often, the only signs that bivalve molluscs are present in tidal flats are their siphons extending from holes in the sand or mud as they filter microscopic plankton from the water</vt:lpstr>
      <vt:lpstr>Softshell clams, also known as steamers or long-necks, live in deep burrows in the flats and shallows; when disturbed, they shoot up a spurt of water</vt:lpstr>
      <vt:lpstr>Razor clams burrow in the mud or sand straight up and down; they are fast and deep “diggers”</vt:lpstr>
      <vt:lpstr>Small, translucent sand shrimp burrow in the soft bottom sediments and are important food for other animals</vt:lpstr>
      <vt:lpstr>Eelgrass Beds:  Sheltering Stabilizers</vt:lpstr>
      <vt:lpstr>Eelgrass grows in shallow waters where sunlight can reach deep enough to support the plant’s growth; the roots help stabilize soft bottom sediments from being eroded by tidal currents  Many eelgrass beds in the Sound have disappeared due to disease, predation, or poor water quality</vt:lpstr>
      <vt:lpstr>Eelgrass beds provide young fish and bay scallops with shelter from predators  Juvenile bay scallops attach to the eelgrass blades during their first few weeks, which may help them avoid predation from crabs </vt:lpstr>
      <vt:lpstr>Translucent grass shrimp are common shallow-water inhabitants, finding shelter among aquatic vegetation such as eelgrass; they are preyed upon by many organisms</vt:lpstr>
      <vt:lpstr>Mute swans dine heavily on eelgrass and the green seaweed, sea lettuce; their long necks enable them to reach down and pull the eelgrass out by its roots, destroying the beds</vt:lpstr>
      <vt:lpstr>Canada geese also feed on aquatic vegetation and seaweed; they often concentrate in large flocks, and their wastes can cause local water quality problems</vt:lpstr>
      <vt:lpstr>Sandy Beaches: Ever-Changing</vt:lpstr>
      <vt:lpstr>Sandy beaches are high-energy habitats that  constantly change throughout the year, reflecting the effects of tides, winds, storms, and currents</vt:lpstr>
      <vt:lpstr>Red sand comprised of garnet (left) and slipper shells (right) deposited on sandy beaches by wind and waves</vt:lpstr>
      <vt:lpstr>Beach sands may appear devoid of life, but many tiny animals live beneath and between grains of sand, or in the wrack line, the line of decaying seaweed and eelgrass that washes up along the high tide mark</vt:lpstr>
      <vt:lpstr>Dune grass and plants help keep the sand in place; while the plants can withstand the harsh environment of a sandy beach, their root systems are fragile and easily damaged if walked on by humans</vt:lpstr>
      <vt:lpstr>  The upper side of each beach grass blade has 10-12 parallel ridges, alternating with grooves, that run from the base to the tip; this ribbed structure causes the leaves to roll up tightly when water is scarce and to unroll when water is available</vt:lpstr>
      <vt:lpstr>Beach pea grows on the dunes, helping to stabilize the sand while providing a splash of color throughout the summer; its dark brown seed pods (peas) are eaten by birds and mice</vt:lpstr>
      <vt:lpstr>Rough cocklebur and northern seaside goldenrod are hardy plants that can call sandy or rocky beaches “home”  - they help anchor beach sand in place</vt:lpstr>
      <vt:lpstr>Other plants commonly found on sandy dunes and upper beaches are the American sea rocket (left) and saltwort (right); the seeds of the sea rocket float and are easily dispersed along the beach by water</vt:lpstr>
      <vt:lpstr>Salt-spray rose, with its pink or white flowers and prickly stems, is common to the upper reaches of the beach; high in Vitamin C, the colorful fruit or rose hips can be used in tea or jelly</vt:lpstr>
      <vt:lpstr>Bayberry bushes, with their waxy blue berries and sweet-smelling leaves, grow in the sandy soil of the upper beach among the dune grasses</vt:lpstr>
      <vt:lpstr>The carnivorous channeled whelk (left) is one of the largest snails inhabiting the Sound; each disk of its parchment egg case (right) contains several fully formed baby whelks  Retracting its soft body into the shell, the snail uses the smaller dark oval-shaped shell or operculum (arrow) to protect itself from predators and to retain moisture</vt:lpstr>
      <vt:lpstr>Horseshoe crabs are one of the most primitive arthropods; they have lived unchanged in form for more than 360 million years  Although they are arthropods, they are not true crabs, being more closely related to spiders and scorpions than they are to blue crabs and rock crabs</vt:lpstr>
      <vt:lpstr>The front appendages of the burrowing mantis shrimp are similar to those of the praying mantis insect; barbs on these legs are used to quickly spear and crush prey </vt:lpstr>
      <vt:lpstr>Sanderlings (above) and piping plovers (right) skitter up and down the beach at the water’s edge, seeking small molluscs and crustaceans as the waves wash in and out</vt:lpstr>
      <vt:lpstr>PowerPoint Presentation</vt:lpstr>
      <vt:lpstr>American oystercatchers, recognized by their bright red bills, prefer sandy shelly beaches without predators for nesting</vt:lpstr>
      <vt:lpstr>Common terns nest on rocky islands and barrier beaches, diving into open water for sand lances and other small fish, crustaceans and insects; they nest in colonies on sand, gravel or cobble near low-growing vegetation which provides cover for their chicks </vt:lpstr>
      <vt:lpstr>Rocky Intertidal: High Energy Action</vt:lpstr>
      <vt:lpstr>Intense wave action among the rocks, exposure to drying air during daily low tides, freezing winter and extreme summer temperatures, freshwater rainfall and predation create harsh conditions for organisms living in the rocky intertidal zone</vt:lpstr>
      <vt:lpstr>Zonation is  evident in the rocky intertidal zone - lighter bands of barnacles higher on the rocks give way to darker bands of periwinkle snails, blue mussels, and various seaweeds lower on the rocks</vt:lpstr>
      <vt:lpstr>PowerPoint Presentation</vt:lpstr>
      <vt:lpstr>Green sea lettuce grows abundantly in nutrient-rich waters, and is grazed upon by snails, crabs, some fish, and waterfowl</vt:lpstr>
      <vt:lpstr>Deadman’s fingers, or green fleece, is a spongy, thick green alga (seaweed) that grows in the subtidal zone</vt:lpstr>
      <vt:lpstr>Irish moss is a red alga that grows in dense clumps at the low tide line; it serves as food and habitat for many other species</vt:lpstr>
      <vt:lpstr>Periwinkles are snails that live in huge numbers in the rocky intertidal area, scraping algae off the rocks with their radula (tongue-like organ)</vt:lpstr>
      <vt:lpstr>Blue mussels grow in large clumps in the intertidal zone, attaching to the rocks and each other with strong, elastic threads called byssus or byssal threads</vt:lpstr>
      <vt:lpstr>Barnacles feed during high tide by waving feathery appendages through the water, sweeping plankton into their mouths; as the tide recedes, the valves at the top close tightly</vt:lpstr>
      <vt:lpstr>The Asian shore crab is a species endemic to Japan and Asia; introduced to Long Island in the early 1990s, it  is the most dominant crab in the intertidal zone, easily found between and under rocks at low tide  </vt:lpstr>
      <vt:lpstr>Several tunicate species or sea squirts inhabit the Sound; some are solitary organisms and others are colonial—made up of many individuals</vt:lpstr>
      <vt:lpstr>Clusters of sea grapes are commonly found on pilings, floats, and docks; solitary tunicates, they have two siphons used to filter water and food and excrete wastes</vt:lpstr>
      <vt:lpstr>Numerous gull species (‘seagulls”) live year-round or visit Long Island Sound, including the ring-billed gull (left) and herring gull (right) which nest in large colonies on islands from early May through July </vt:lpstr>
      <vt:lpstr>Double-crested cormorants live here year-round; they are more numerous in summer when they breed on rocky islands  </vt:lpstr>
      <vt:lpstr>Submerged Bottom: Mud to Boulders</vt:lpstr>
      <vt:lpstr>The seafloor in Long Island Sound is as diverse as the habitats along the shore, varying from mud and silt, to sand, to cobble and boulders</vt:lpstr>
      <vt:lpstr>Boulders, deposited by receding glaciers, provide structure and shelter for organisms living on or near the bottom of Long Island Sound</vt:lpstr>
      <vt:lpstr>Brown kelp, a seaweed, grows in subtidal beds or “forests,” attaching to hard surfaces on the bottom with a holdfast; kelp holdfasts and blades provide food and shelter for many benthic and pelagic species   Kelp is farmed in  Long Island  Sound on longlines as a “sea vegetable”  </vt:lpstr>
      <vt:lpstr>PowerPoint Presentation</vt:lpstr>
      <vt:lpstr>Benthic rocky communities support attached organisms such as this frilled anemone, which, in turn, provide food and shelter for other organisms; anemones, with their stinging cells,  are cnidarians</vt:lpstr>
      <vt:lpstr>Lined anemones attach to hard surfaces such as rocks, shells or pilings; the tentacles capture and direct food particles to the mouth in the center </vt:lpstr>
      <vt:lpstr>Corals are living colonies of individual cnidarians set within calcium carbonate shells; this northern star coral is found on rocky reefs in the Sound</vt:lpstr>
      <vt:lpstr>Echinoderms are spiny-skinned animals with five-part symmetry, like sea stars and sea urchins  Sea stars feed on shellfish, other invertebrates, and even fish, dead or alive</vt:lpstr>
      <vt:lpstr>PowerPoint Presentation</vt:lpstr>
      <vt:lpstr>Sea urchins, armored with spines, have five hard pointed teeth at the center of their underside which they use to scrape algae and detritus off rocks and other  substrates</vt:lpstr>
      <vt:lpstr>Sea cucumbers are also echinoderms; the hairy or common sea cucumber lives on submerged bottom and feeds using ten finger-like tentacles around its mouth to filter plankton from the water column</vt:lpstr>
      <vt:lpstr>Eastern oysters are an important commercial shellfish – bivalve molluscs  They are farmed on the bottom of the Sound on leased grounds, a practice known as aquaculture</vt:lpstr>
      <vt:lpstr>PowerPoint Presentation</vt:lpstr>
      <vt:lpstr>The most commercially-important crustacean in Long Island Sound is the American lobster   Crustaceans such as lobsters, shrimp and crabs, are arthropods; all arthropods have jointed appendages </vt:lpstr>
      <vt:lpstr>A lady crab is identified by its purple spots and  sharp pincers  Like the blue crab it is a swimming crab, using its back pair of paddle-shaped swimming legs to propel it through the water  Red beard sponge offers a safe refuge</vt:lpstr>
      <vt:lpstr>Spider crabs are well camouflaged; primarily scavengers, they cluster together in groups to molt (shed their outer shell or exoskeleton in order to grow larger ) and mate</vt:lpstr>
      <vt:lpstr>Atlantic rock crabs are the favorite food of lobsters; they feed on worms, molluscs and other invertebrates</vt:lpstr>
      <vt:lpstr>Named for the translucent areas on either side of its “pointed snout”, a clearnose skate feeds along the bottom (benthos) of the Sound; relatives of sharks and rays, skates possess skeletons entirely made of cartilage</vt:lpstr>
      <vt:lpstr>Striped sea robins (left) and northern sea robins (right) migrate from deeper offshore waters to Long Island Sound in the spring to spawn and feed, returning to the deeper waters in the fall</vt:lpstr>
      <vt:lpstr>Sea ravens and their relatives, sculpins, have large spiny heads and wide mouths; sea ravens possess fleshy tabs on their heads and ragged dorsal fins; they inhabit rocky or hard bottoms where they eat both invertebrates and finfish </vt:lpstr>
      <vt:lpstr>Winter flounder are year-round residents of Long Island Sound; “right-eyed” flatfish, they swim along the bottom feeding on soft-bodied animals in the sediments</vt:lpstr>
      <vt:lpstr>Windowpane, or sand dabs, are also year-round flatfish residents of the Sound; “left-eyed” flatfish, they have larger mouths than winter flounder, and will leave the bottom to ingest swimming prey </vt:lpstr>
      <vt:lpstr>PowerPoint Presentation</vt:lpstr>
      <vt:lpstr>A black sea bass (left) and a scup or porgy (right) feed and shelter among the boulders; scup migrate to the Sound from their wintering grounds in Delaware Bay and Chesapeake Bay</vt:lpstr>
      <vt:lpstr>Cunner also like to hang around rocks and boulders; the warming climate has enabled this finfish species to expand its range north into Long Island Sound </vt:lpstr>
      <vt:lpstr>Open Water: Drifters and Swimmers</vt:lpstr>
      <vt:lpstr>The water column, or pelagic zone, of Long Island Sound is home to finfish and other interesting organisms, such as squid, jellyfish, and marine mammals</vt:lpstr>
      <vt:lpstr>Drifting microalgae or phytoplankton form the base of the food web in estuaries; here are a variety of microscopic marine diatoms common to Long Island Sound waters</vt:lpstr>
      <vt:lpstr>Zooplankton are drifting or weakly swimming organisms, ranging in size from this tiny (2-3mm) copepod to large jellyfish  Most animals in the Sound, such as fish, crabs and clams, begin life as part of the zooplankton community</vt:lpstr>
      <vt:lpstr>PowerPoint Presentation</vt:lpstr>
      <vt:lpstr>Comb jellies are planktonic animals, propelled through the water by cilia comprising the luminescent bands running along their bodies; unlike true jellyfish, they have no stinging cells</vt:lpstr>
      <vt:lpstr>Semi-transparent Atlantic sea nettles (left) are jellyfish with long thin tentacles and frilly mouth-arms  Lion’s mane jellyfish (right), with reddish-purple stripes radiating from the center of the umbrella, are common in the Sound during the summer and early fall</vt:lpstr>
      <vt:lpstr>Commonly found in the Sound’s waters during late spring, the moon jelly is one of the larger members of the zooplankton community, with a nearly flat, pale pink, orange, or milky-white bell, and a fringe of short tentacles</vt:lpstr>
      <vt:lpstr>Striped bass are anadromous fish, spending their adult lives at sea and returning to fresh rivers to spawn; while they do not spawn in Long Island Sound tributaries, they are popular sport fish migrating into the Sound in the summer to feed on squid and finfish</vt:lpstr>
      <vt:lpstr>American eels are catadromous, meaning they  have the reverse migration pattern of anadromous fish </vt:lpstr>
      <vt:lpstr>The only true marine mammals that inhabit the Sound regularly are harbor seals (above) and gray seals; migrating from northern pupping grounds to winter in the Sound, they haul out to rest on rocky outcrops</vt:lpstr>
      <vt:lpstr>Osprey or fish hawks are a common sight around Long Island Sound, especially in eastern regions  They arrive in March to nest, mostly on man-made platforms which keep their nests out of the reach of predators </vt:lpstr>
      <vt:lpstr>PowerPoint Presentation</vt:lpstr>
      <vt:lpstr>PowerPoint Presentation</vt:lpstr>
      <vt:lpstr>Contacts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Living Treasures:</dc:title>
  <dc:creator>Balcom, Nancy</dc:creator>
  <cp:lastModifiedBy>Steven Habersang</cp:lastModifiedBy>
  <cp:revision>271</cp:revision>
  <dcterms:created xsi:type="dcterms:W3CDTF">2021-01-14T20:58:39Z</dcterms:created>
  <dcterms:modified xsi:type="dcterms:W3CDTF">2021-09-03T12:20:41Z</dcterms:modified>
</cp:coreProperties>
</file>