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handoutMasterIdLst>
    <p:handoutMasterId r:id="rId123"/>
  </p:handoutMasterIdLst>
  <p:sldIdLst>
    <p:sldId id="469" r:id="rId2"/>
    <p:sldId id="328" r:id="rId3"/>
    <p:sldId id="257" r:id="rId4"/>
    <p:sldId id="408" r:id="rId5"/>
    <p:sldId id="258" r:id="rId6"/>
    <p:sldId id="409" r:id="rId7"/>
    <p:sldId id="259" r:id="rId8"/>
    <p:sldId id="261" r:id="rId9"/>
    <p:sldId id="367" r:id="rId10"/>
    <p:sldId id="289" r:id="rId11"/>
    <p:sldId id="290" r:id="rId12"/>
    <p:sldId id="265" r:id="rId13"/>
    <p:sldId id="264" r:id="rId14"/>
    <p:sldId id="263" r:id="rId15"/>
    <p:sldId id="358" r:id="rId16"/>
    <p:sldId id="435" r:id="rId17"/>
    <p:sldId id="279" r:id="rId18"/>
    <p:sldId id="278" r:id="rId19"/>
    <p:sldId id="281" r:id="rId20"/>
    <p:sldId id="293" r:id="rId21"/>
    <p:sldId id="453" r:id="rId22"/>
    <p:sldId id="260" r:id="rId23"/>
    <p:sldId id="291" r:id="rId24"/>
    <p:sldId id="269" r:id="rId25"/>
    <p:sldId id="320" r:id="rId26"/>
    <p:sldId id="413" r:id="rId27"/>
    <p:sldId id="452" r:id="rId28"/>
    <p:sldId id="414" r:id="rId29"/>
    <p:sldId id="357" r:id="rId30"/>
    <p:sldId id="306" r:id="rId31"/>
    <p:sldId id="395" r:id="rId32"/>
    <p:sldId id="425" r:id="rId33"/>
    <p:sldId id="313" r:id="rId34"/>
    <p:sldId id="307" r:id="rId35"/>
    <p:sldId id="314" r:id="rId36"/>
    <p:sldId id="308" r:id="rId37"/>
    <p:sldId id="373" r:id="rId38"/>
    <p:sldId id="385" r:id="rId39"/>
    <p:sldId id="315" r:id="rId40"/>
    <p:sldId id="311" r:id="rId41"/>
    <p:sldId id="316" r:id="rId42"/>
    <p:sldId id="317" r:id="rId43"/>
    <p:sldId id="319" r:id="rId44"/>
    <p:sldId id="338" r:id="rId45"/>
    <p:sldId id="292" r:id="rId46"/>
    <p:sldId id="398" r:id="rId47"/>
    <p:sldId id="271" r:id="rId48"/>
    <p:sldId id="302" r:id="rId49"/>
    <p:sldId id="434" r:id="rId50"/>
    <p:sldId id="352" r:id="rId51"/>
    <p:sldId id="372" r:id="rId52"/>
    <p:sldId id="304" r:id="rId53"/>
    <p:sldId id="272" r:id="rId54"/>
    <p:sldId id="273" r:id="rId55"/>
    <p:sldId id="451" r:id="rId56"/>
    <p:sldId id="270" r:id="rId57"/>
    <p:sldId id="268" r:id="rId58"/>
    <p:sldId id="309" r:id="rId59"/>
    <p:sldId id="360" r:id="rId60"/>
    <p:sldId id="312" r:id="rId61"/>
    <p:sldId id="353" r:id="rId62"/>
    <p:sldId id="454" r:id="rId63"/>
    <p:sldId id="457" r:id="rId64"/>
    <p:sldId id="354" r:id="rId65"/>
    <p:sldId id="294" r:id="rId66"/>
    <p:sldId id="396" r:id="rId67"/>
    <p:sldId id="368" r:id="rId68"/>
    <p:sldId id="432" r:id="rId69"/>
    <p:sldId id="393" r:id="rId70"/>
    <p:sldId id="336" r:id="rId71"/>
    <p:sldId id="297" r:id="rId72"/>
    <p:sldId id="298" r:id="rId73"/>
    <p:sldId id="362" r:id="rId74"/>
    <p:sldId id="295" r:id="rId75"/>
    <p:sldId id="300" r:id="rId76"/>
    <p:sldId id="337" r:id="rId77"/>
    <p:sldId id="339" r:id="rId78"/>
    <p:sldId id="363" r:id="rId79"/>
    <p:sldId id="458" r:id="rId80"/>
    <p:sldId id="375" r:id="rId81"/>
    <p:sldId id="390" r:id="rId82"/>
    <p:sldId id="445" r:id="rId83"/>
    <p:sldId id="329" r:id="rId84"/>
    <p:sldId id="442" r:id="rId85"/>
    <p:sldId id="348" r:id="rId86"/>
    <p:sldId id="301" r:id="rId87"/>
    <p:sldId id="349" r:id="rId88"/>
    <p:sldId id="380" r:id="rId89"/>
    <p:sldId id="459" r:id="rId90"/>
    <p:sldId id="350" r:id="rId91"/>
    <p:sldId id="416" r:id="rId92"/>
    <p:sldId id="361" r:id="rId93"/>
    <p:sldId id="420" r:id="rId94"/>
    <p:sldId id="381" r:id="rId95"/>
    <p:sldId id="419" r:id="rId96"/>
    <p:sldId id="378" r:id="rId97"/>
    <p:sldId id="344" r:id="rId98"/>
    <p:sldId id="330" r:id="rId99"/>
    <p:sldId id="340" r:id="rId100"/>
    <p:sldId id="351" r:id="rId101"/>
    <p:sldId id="332" r:id="rId102"/>
    <p:sldId id="331" r:id="rId103"/>
    <p:sldId id="467" r:id="rId104"/>
    <p:sldId id="441" r:id="rId105"/>
    <p:sldId id="462" r:id="rId106"/>
    <p:sldId id="460" r:id="rId107"/>
    <p:sldId id="397" r:id="rId108"/>
    <p:sldId id="345" r:id="rId109"/>
    <p:sldId id="346" r:id="rId110"/>
    <p:sldId id="430" r:id="rId111"/>
    <p:sldId id="322" r:id="rId112"/>
    <p:sldId id="421" r:id="rId113"/>
    <p:sldId id="323" r:id="rId114"/>
    <p:sldId id="387" r:id="rId115"/>
    <p:sldId id="407" r:id="rId116"/>
    <p:sldId id="391" r:id="rId117"/>
    <p:sldId id="355" r:id="rId118"/>
    <p:sldId id="321" r:id="rId119"/>
    <p:sldId id="406" r:id="rId120"/>
    <p:sldId id="365" r:id="rId121"/>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0AC338B8-E1A3-9744-8A31-CD089E3B6B18}">
          <p14:sldIdLst>
            <p14:sldId id="469"/>
            <p14:sldId id="328"/>
          </p14:sldIdLst>
        </p14:section>
        <p14:section name="Untitled Section" id="{87174416-0758-B543-945B-B7F31F135B53}">
          <p14:sldIdLst>
            <p14:sldId id="257"/>
            <p14:sldId id="408"/>
            <p14:sldId id="258"/>
            <p14:sldId id="409"/>
            <p14:sldId id="259"/>
            <p14:sldId id="261"/>
            <p14:sldId id="367"/>
            <p14:sldId id="289"/>
            <p14:sldId id="290"/>
            <p14:sldId id="265"/>
            <p14:sldId id="264"/>
            <p14:sldId id="263"/>
            <p14:sldId id="358"/>
            <p14:sldId id="435"/>
            <p14:sldId id="279"/>
            <p14:sldId id="278"/>
            <p14:sldId id="281"/>
            <p14:sldId id="293"/>
            <p14:sldId id="453"/>
            <p14:sldId id="260"/>
            <p14:sldId id="291"/>
            <p14:sldId id="269"/>
            <p14:sldId id="320"/>
            <p14:sldId id="413"/>
            <p14:sldId id="452"/>
            <p14:sldId id="414"/>
            <p14:sldId id="357"/>
            <p14:sldId id="306"/>
            <p14:sldId id="395"/>
            <p14:sldId id="425"/>
            <p14:sldId id="313"/>
            <p14:sldId id="307"/>
            <p14:sldId id="314"/>
            <p14:sldId id="308"/>
            <p14:sldId id="373"/>
            <p14:sldId id="385"/>
            <p14:sldId id="315"/>
            <p14:sldId id="311"/>
            <p14:sldId id="316"/>
            <p14:sldId id="317"/>
            <p14:sldId id="319"/>
            <p14:sldId id="338"/>
            <p14:sldId id="292"/>
            <p14:sldId id="398"/>
            <p14:sldId id="271"/>
            <p14:sldId id="302"/>
            <p14:sldId id="434"/>
            <p14:sldId id="352"/>
            <p14:sldId id="372"/>
            <p14:sldId id="304"/>
            <p14:sldId id="272"/>
            <p14:sldId id="273"/>
            <p14:sldId id="451"/>
            <p14:sldId id="270"/>
            <p14:sldId id="268"/>
            <p14:sldId id="309"/>
            <p14:sldId id="360"/>
            <p14:sldId id="312"/>
            <p14:sldId id="353"/>
            <p14:sldId id="454"/>
            <p14:sldId id="457"/>
            <p14:sldId id="354"/>
            <p14:sldId id="294"/>
            <p14:sldId id="396"/>
            <p14:sldId id="368"/>
            <p14:sldId id="432"/>
            <p14:sldId id="393"/>
            <p14:sldId id="336"/>
            <p14:sldId id="297"/>
            <p14:sldId id="298"/>
            <p14:sldId id="362"/>
            <p14:sldId id="295"/>
            <p14:sldId id="300"/>
            <p14:sldId id="337"/>
            <p14:sldId id="339"/>
            <p14:sldId id="363"/>
            <p14:sldId id="458"/>
            <p14:sldId id="375"/>
            <p14:sldId id="390"/>
            <p14:sldId id="445"/>
            <p14:sldId id="329"/>
            <p14:sldId id="442"/>
            <p14:sldId id="348"/>
            <p14:sldId id="301"/>
            <p14:sldId id="349"/>
            <p14:sldId id="380"/>
            <p14:sldId id="459"/>
            <p14:sldId id="350"/>
            <p14:sldId id="416"/>
            <p14:sldId id="361"/>
            <p14:sldId id="420"/>
            <p14:sldId id="381"/>
            <p14:sldId id="419"/>
            <p14:sldId id="378"/>
            <p14:sldId id="344"/>
            <p14:sldId id="330"/>
            <p14:sldId id="340"/>
            <p14:sldId id="351"/>
            <p14:sldId id="332"/>
            <p14:sldId id="331"/>
            <p14:sldId id="467"/>
            <p14:sldId id="441"/>
            <p14:sldId id="462"/>
            <p14:sldId id="460"/>
            <p14:sldId id="397"/>
            <p14:sldId id="345"/>
            <p14:sldId id="346"/>
            <p14:sldId id="430"/>
            <p14:sldId id="322"/>
            <p14:sldId id="421"/>
            <p14:sldId id="323"/>
            <p14:sldId id="387"/>
            <p14:sldId id="407"/>
            <p14:sldId id="391"/>
            <p14:sldId id="355"/>
            <p14:sldId id="321"/>
            <p14:sldId id="406"/>
            <p14:sldId id="36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3366CC"/>
    <a:srgbClr val="0099FF"/>
    <a:srgbClr val="000000"/>
    <a:srgbClr val="33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82" autoAdjust="0"/>
    <p:restoredTop sz="93758" autoAdjust="0"/>
  </p:normalViewPr>
  <p:slideViewPr>
    <p:cSldViewPr>
      <p:cViewPr varScale="1">
        <p:scale>
          <a:sx n="36" d="100"/>
          <a:sy n="36" d="100"/>
        </p:scale>
        <p:origin x="1096" y="4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p:scale>
          <a:sx n="200" d="100"/>
          <a:sy n="200" d="100"/>
        </p:scale>
        <p:origin x="-540" y="-350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0498" name="Rectangle 2">
            <a:extLst>
              <a:ext uri="{FF2B5EF4-FFF2-40B4-BE49-F238E27FC236}">
                <a16:creationId xmlns:a16="http://schemas.microsoft.com/office/drawing/2014/main" id="{E72EA04E-58FD-4055-B8AF-30B697F8F849}"/>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490499" name="Rectangle 3">
            <a:extLst>
              <a:ext uri="{FF2B5EF4-FFF2-40B4-BE49-F238E27FC236}">
                <a16:creationId xmlns:a16="http://schemas.microsoft.com/office/drawing/2014/main" id="{2CB3A439-7B09-4232-8044-51F1EA3F1CE9}"/>
              </a:ext>
            </a:extLst>
          </p:cNvPr>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490500" name="Rectangle 4">
            <a:extLst>
              <a:ext uri="{FF2B5EF4-FFF2-40B4-BE49-F238E27FC236}">
                <a16:creationId xmlns:a16="http://schemas.microsoft.com/office/drawing/2014/main" id="{583CA862-FD4C-46D8-BC3E-138BA880E5C5}"/>
              </a:ext>
            </a:extLst>
          </p:cNvPr>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490501" name="Rectangle 5">
            <a:extLst>
              <a:ext uri="{FF2B5EF4-FFF2-40B4-BE49-F238E27FC236}">
                <a16:creationId xmlns:a16="http://schemas.microsoft.com/office/drawing/2014/main" id="{EEAC8C7F-530A-499A-B7B7-9724ED0DC8F6}"/>
              </a:ext>
            </a:extLst>
          </p:cNvPr>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E83750F-374D-4863-861A-2092931B5265}"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BFCA76C-7721-408B-9AE3-B9DCC8BEE391}"/>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6147" name="Rectangle 3">
            <a:extLst>
              <a:ext uri="{FF2B5EF4-FFF2-40B4-BE49-F238E27FC236}">
                <a16:creationId xmlns:a16="http://schemas.microsoft.com/office/drawing/2014/main" id="{62140D04-D3B8-4E21-8BF5-C3F116C1CBAC}"/>
              </a:ext>
            </a:extLst>
          </p:cNvPr>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124932" name="Rectangle 4">
            <a:extLst>
              <a:ext uri="{FF2B5EF4-FFF2-40B4-BE49-F238E27FC236}">
                <a16:creationId xmlns:a16="http://schemas.microsoft.com/office/drawing/2014/main" id="{B85EAFBC-8C7E-45B2-A6B7-174D80B5029D}"/>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277946C0-023A-4BA0-AA56-3961C91F3C45}"/>
              </a:ext>
            </a:extLst>
          </p:cNvPr>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4C10AAB8-0144-47A1-A771-4E505AFF3315}"/>
              </a:ext>
            </a:extLst>
          </p:cNvPr>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6151" name="Rectangle 7">
            <a:extLst>
              <a:ext uri="{FF2B5EF4-FFF2-40B4-BE49-F238E27FC236}">
                <a16:creationId xmlns:a16="http://schemas.microsoft.com/office/drawing/2014/main" id="{6FAAFF50-8C1C-4FBB-BAF5-E2D951338C04}"/>
              </a:ext>
            </a:extLst>
          </p:cNvPr>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3E8300F-68FA-43EE-A1BA-BE6590B6625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allaboutbirds.org/guide/Sanderling/id"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5D32C9DC-DE48-4F97-9B38-18504344D3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7C64068-E604-43F3-B578-EBD67B9BDCA6}" type="slidenum">
              <a:rPr lang="en-US" altLang="en-US"/>
              <a:pPr eaLnBrk="1" hangingPunct="1"/>
              <a:t>1</a:t>
            </a:fld>
            <a:endParaRPr lang="en-US" altLang="en-US"/>
          </a:p>
        </p:txBody>
      </p:sp>
      <p:sp>
        <p:nvSpPr>
          <p:cNvPr id="125955" name="Rectangle 2">
            <a:extLst>
              <a:ext uri="{FF2B5EF4-FFF2-40B4-BE49-F238E27FC236}">
                <a16:creationId xmlns:a16="http://schemas.microsoft.com/office/drawing/2014/main" id="{CA584C01-3C18-4A5E-9477-40009CF9F820}"/>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572D01CE-5675-46B2-BA78-E12B79BE06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mn-ea"/>
                <a:cs typeface="+mn-cs"/>
              </a:rPr>
              <a:t>Nota a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usuarios</a:t>
            </a:r>
            <a:r>
              <a:rPr lang="en-US" sz="1200" kern="1200" dirty="0">
                <a:solidFill>
                  <a:schemeClr val="tx1"/>
                </a:solidFill>
                <a:effectLst/>
                <a:latin typeface="Arial" charset="0"/>
                <a:ea typeface="+mn-ea"/>
                <a:cs typeface="+mn-cs"/>
              </a:rPr>
              <a:t>: </a:t>
            </a:r>
          </a:p>
          <a:p>
            <a:r>
              <a:rPr lang="es-ES" sz="1200" kern="1200" dirty="0">
                <a:solidFill>
                  <a:schemeClr val="tx1"/>
                </a:solidFill>
                <a:effectLst/>
                <a:latin typeface="Arial" charset="0"/>
                <a:ea typeface="+mn-ea"/>
                <a:cs typeface="+mn-cs"/>
              </a:rPr>
              <a:t>Esta presentación PowerPoint abarca los hábitats asociados con 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y algunas de las plantas y animales que los habitan. Está basada en la publicación de la Beca Marítima de Connecticut (Connecticut Sea </a:t>
            </a:r>
            <a:r>
              <a:rPr lang="es-ES" sz="1200" kern="1200" dirty="0" err="1">
                <a:solidFill>
                  <a:schemeClr val="tx1"/>
                </a:solidFill>
                <a:effectLst/>
                <a:latin typeface="Arial" charset="0"/>
                <a:ea typeface="+mn-ea"/>
                <a:cs typeface="+mn-cs"/>
              </a:rPr>
              <a:t>Grant</a:t>
            </a:r>
            <a:r>
              <a:rPr lang="es-ES" sz="1200" kern="1200" dirty="0">
                <a:solidFill>
                  <a:schemeClr val="tx1"/>
                </a:solidFill>
                <a:effectLst/>
                <a:latin typeface="Arial" charset="0"/>
                <a:ea typeface="+mn-ea"/>
                <a:cs typeface="+mn-cs"/>
              </a:rPr>
              <a:t>) </a:t>
            </a:r>
            <a:r>
              <a:rPr lang="es-ES" sz="1200" i="1" kern="1200" dirty="0">
                <a:solidFill>
                  <a:schemeClr val="tx1"/>
                </a:solidFill>
                <a:effectLst/>
                <a:latin typeface="Arial" charset="0"/>
                <a:ea typeface="+mn-ea"/>
                <a:cs typeface="+mn-cs"/>
              </a:rPr>
              <a:t>Living </a:t>
            </a:r>
            <a:r>
              <a:rPr lang="es-ES" sz="1200" i="1" kern="1200" dirty="0" err="1">
                <a:solidFill>
                  <a:schemeClr val="tx1"/>
                </a:solidFill>
                <a:effectLst/>
                <a:latin typeface="Arial" charset="0"/>
                <a:ea typeface="+mn-ea"/>
                <a:cs typeface="+mn-cs"/>
              </a:rPr>
              <a:t>Treasures</a:t>
            </a:r>
            <a:r>
              <a:rPr lang="es-ES" sz="1200" i="1" kern="1200" dirty="0">
                <a:solidFill>
                  <a:schemeClr val="tx1"/>
                </a:solidFill>
                <a:effectLst/>
                <a:latin typeface="Arial" charset="0"/>
                <a:ea typeface="+mn-ea"/>
                <a:cs typeface="+mn-cs"/>
              </a:rPr>
              <a:t>: </a:t>
            </a:r>
            <a:r>
              <a:rPr lang="es-ES" sz="1200" i="1" kern="1200" dirty="0" err="1">
                <a:solidFill>
                  <a:schemeClr val="tx1"/>
                </a:solidFill>
                <a:effectLst/>
                <a:latin typeface="Arial" charset="0"/>
                <a:ea typeface="+mn-ea"/>
                <a:cs typeface="+mn-cs"/>
              </a:rPr>
              <a:t>The</a:t>
            </a:r>
            <a:r>
              <a:rPr lang="es-ES" sz="1200" i="1" kern="1200" dirty="0">
                <a:solidFill>
                  <a:schemeClr val="tx1"/>
                </a:solidFill>
                <a:effectLst/>
                <a:latin typeface="Arial" charset="0"/>
                <a:ea typeface="+mn-ea"/>
                <a:cs typeface="+mn-cs"/>
              </a:rPr>
              <a:t> </a:t>
            </a:r>
            <a:r>
              <a:rPr lang="es-ES" sz="1200" i="1" kern="1200" dirty="0" err="1">
                <a:solidFill>
                  <a:schemeClr val="tx1"/>
                </a:solidFill>
                <a:effectLst/>
                <a:latin typeface="Arial" charset="0"/>
                <a:ea typeface="+mn-ea"/>
                <a:cs typeface="+mn-cs"/>
              </a:rPr>
              <a:t>Plants</a:t>
            </a:r>
            <a:r>
              <a:rPr lang="es-ES" sz="1200" i="1" kern="1200" dirty="0">
                <a:solidFill>
                  <a:schemeClr val="tx1"/>
                </a:solidFill>
                <a:effectLst/>
                <a:latin typeface="Arial" charset="0"/>
                <a:ea typeface="+mn-ea"/>
                <a:cs typeface="+mn-cs"/>
              </a:rPr>
              <a:t> and </a:t>
            </a:r>
            <a:r>
              <a:rPr lang="es-ES" sz="1200" i="1" kern="1200" dirty="0" err="1">
                <a:solidFill>
                  <a:schemeClr val="tx1"/>
                </a:solidFill>
                <a:effectLst/>
                <a:latin typeface="Arial" charset="0"/>
                <a:ea typeface="+mn-ea"/>
                <a:cs typeface="+mn-cs"/>
              </a:rPr>
              <a:t>Animals</a:t>
            </a:r>
            <a:r>
              <a:rPr lang="es-ES" sz="1200" i="1" kern="1200" dirty="0">
                <a:solidFill>
                  <a:schemeClr val="tx1"/>
                </a:solidFill>
                <a:effectLst/>
                <a:latin typeface="Arial" charset="0"/>
                <a:ea typeface="+mn-ea"/>
                <a:cs typeface="+mn-cs"/>
              </a:rPr>
              <a:t> of Long Island </a:t>
            </a:r>
            <a:r>
              <a:rPr lang="es-ES" sz="1200" i="1"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de Lisa </a:t>
            </a:r>
            <a:r>
              <a:rPr lang="es-ES" sz="1200" kern="1200" dirty="0" err="1">
                <a:solidFill>
                  <a:schemeClr val="tx1"/>
                </a:solidFill>
                <a:effectLst/>
                <a:latin typeface="Arial" charset="0"/>
                <a:ea typeface="+mn-ea"/>
                <a:cs typeface="+mn-cs"/>
              </a:rPr>
              <a:t>Wahle</a:t>
            </a:r>
            <a:r>
              <a:rPr lang="es-ES" sz="1200" kern="1200" dirty="0">
                <a:solidFill>
                  <a:schemeClr val="tx1"/>
                </a:solidFill>
                <a:effectLst/>
                <a:latin typeface="Arial" charset="0"/>
                <a:ea typeface="+mn-ea"/>
                <a:cs typeface="+mn-cs"/>
              </a:rPr>
              <a:t> y Nancy </a:t>
            </a:r>
            <a:r>
              <a:rPr lang="es-ES" sz="1200" kern="1200" dirty="0" err="1">
                <a:solidFill>
                  <a:schemeClr val="tx1"/>
                </a:solidFill>
                <a:effectLst/>
                <a:latin typeface="Arial" charset="0"/>
                <a:ea typeface="+mn-ea"/>
                <a:cs typeface="+mn-cs"/>
              </a:rPr>
              <a:t>Balcom</a:t>
            </a:r>
            <a:r>
              <a:rPr lang="es-ES" sz="1200" kern="1200" dirty="0">
                <a:solidFill>
                  <a:schemeClr val="tx1"/>
                </a:solidFill>
                <a:effectLst/>
                <a:latin typeface="Arial" charset="0"/>
                <a:ea typeface="+mn-ea"/>
                <a:cs typeface="+mn-cs"/>
              </a:rPr>
              <a:t> (CT-20-06. Actualizada en 2020), también disponible en español (</a:t>
            </a:r>
            <a:r>
              <a:rPr lang="es-ES" sz="1200" i="1" kern="1200" dirty="0">
                <a:solidFill>
                  <a:schemeClr val="tx1"/>
                </a:solidFill>
                <a:effectLst/>
                <a:latin typeface="Arial" charset="0"/>
                <a:ea typeface="+mn-ea"/>
                <a:cs typeface="+mn-cs"/>
              </a:rPr>
              <a:t>Tesoros Vivientes: Las plantas y animales del Long Island </a:t>
            </a:r>
            <a:r>
              <a:rPr lang="es-ES" sz="1200" i="1"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CT-20-07).</a:t>
            </a:r>
            <a:endParaRPr lang="en-US" sz="1200" kern="1200" dirty="0">
              <a:solidFill>
                <a:schemeClr val="tx1"/>
              </a:solidFill>
              <a:effectLst/>
              <a:latin typeface="Arial" charset="0"/>
              <a:ea typeface="+mn-ea"/>
              <a:cs typeface="+mn-cs"/>
            </a:endParaRPr>
          </a:p>
          <a:p>
            <a:r>
              <a:rPr lang="es-ES" sz="1200" kern="1200" dirty="0">
                <a:solidFill>
                  <a:schemeClr val="tx1"/>
                </a:solidFill>
                <a:effectLst/>
                <a:latin typeface="Arial" charset="0"/>
                <a:ea typeface="+mn-ea"/>
                <a:cs typeface="+mn-cs"/>
              </a:rPr>
              <a:t>En la página de notas para cada diapositiva se puede encontrar la autoría de las fotografías así como también información adicional</a:t>
            </a:r>
            <a:endParaRPr lang="en-US" sz="1200" kern="1200" dirty="0">
              <a:solidFill>
                <a:schemeClr val="tx1"/>
              </a:solidFill>
              <a:effectLst/>
              <a:latin typeface="Arial" charset="0"/>
              <a:ea typeface="+mn-ea"/>
              <a:cs typeface="+mn-cs"/>
            </a:endParaRPr>
          </a:p>
          <a:p>
            <a:r>
              <a:rPr lang="es-ES" sz="1200" kern="1200" dirty="0">
                <a:solidFill>
                  <a:schemeClr val="tx1"/>
                </a:solidFill>
                <a:effectLst/>
                <a:latin typeface="Arial" charset="0"/>
                <a:ea typeface="+mn-ea"/>
                <a:cs typeface="+mn-cs"/>
              </a:rPr>
              <a:t>Muchas personas compartieron generosamente sus imágenes digitales con la Beca Marítima de Connecticut para ser usadas en esta presentación. Se concede permiso a los educadores formales e informales para </a:t>
            </a:r>
            <a:r>
              <a:rPr lang="es-ES" sz="1200" b="1" i="1" kern="1200" dirty="0">
                <a:solidFill>
                  <a:schemeClr val="tx1"/>
                </a:solidFill>
                <a:effectLst/>
                <a:latin typeface="Arial" charset="0"/>
                <a:ea typeface="+mn-ea"/>
                <a:cs typeface="+mn-cs"/>
              </a:rPr>
              <a:t>usar las imágenes con propósitos educativos exclusivamente.</a:t>
            </a:r>
            <a:r>
              <a:rPr lang="es-ES" sz="1200" b="1" kern="1200" dirty="0">
                <a:solidFill>
                  <a:schemeClr val="tx1"/>
                </a:solidFill>
                <a:effectLst/>
                <a:latin typeface="Arial" charset="0"/>
                <a:ea typeface="+mn-ea"/>
                <a:cs typeface="+mn-cs"/>
              </a:rPr>
              <a:t> E</a:t>
            </a:r>
            <a:r>
              <a:rPr lang="es-ES" sz="1200" kern="1200" dirty="0">
                <a:solidFill>
                  <a:schemeClr val="tx1"/>
                </a:solidFill>
                <a:effectLst/>
                <a:latin typeface="Arial" charset="0"/>
                <a:ea typeface="+mn-ea"/>
                <a:cs typeface="+mn-cs"/>
              </a:rPr>
              <a:t>stas fotografías </a:t>
            </a:r>
            <a:r>
              <a:rPr lang="es-ES" sz="1200" b="1" i="1" kern="1200" dirty="0">
                <a:solidFill>
                  <a:schemeClr val="tx1"/>
                </a:solidFill>
                <a:effectLst/>
                <a:latin typeface="Arial" charset="0"/>
                <a:ea typeface="+mn-ea"/>
                <a:cs typeface="+mn-cs"/>
              </a:rPr>
              <a:t>no pueden ser reproducidas con fines comerciales sin autorización</a:t>
            </a:r>
            <a:r>
              <a:rPr lang="es-ES" sz="1200" b="1" kern="1200" dirty="0">
                <a:solidFill>
                  <a:schemeClr val="tx1"/>
                </a:solidFill>
                <a:effectLst/>
                <a:latin typeface="Arial" charset="0"/>
                <a:ea typeface="+mn-ea"/>
                <a:cs typeface="+mn-cs"/>
              </a:rPr>
              <a:t>. </a:t>
            </a:r>
            <a:r>
              <a:rPr lang="es-ES" sz="1200" kern="1200" dirty="0">
                <a:solidFill>
                  <a:schemeClr val="tx1"/>
                </a:solidFill>
                <a:effectLst/>
                <a:latin typeface="Arial" charset="0"/>
                <a:ea typeface="+mn-ea"/>
                <a:cs typeface="+mn-cs"/>
              </a:rPr>
              <a:t>Los créditos de las fotos deben ser indicados tal como figuran en la página de notas para cada diapositiva.</a:t>
            </a:r>
            <a:endParaRPr lang="en-US" sz="1200" kern="1200" dirty="0">
              <a:solidFill>
                <a:schemeClr val="tx1"/>
              </a:solidFill>
              <a:effectLst/>
              <a:latin typeface="Arial" charset="0"/>
              <a:ea typeface="+mn-ea"/>
              <a:cs typeface="+mn-cs"/>
            </a:endParaRPr>
          </a:p>
          <a:p>
            <a:r>
              <a:rPr lang="en-US" sz="1200" kern="1200" dirty="0" err="1">
                <a:solidFill>
                  <a:schemeClr val="tx1"/>
                </a:solidFill>
                <a:effectLst/>
                <a:latin typeface="Arial" charset="0"/>
                <a:ea typeface="+mn-ea"/>
                <a:cs typeface="+mn-cs"/>
              </a:rPr>
              <a:t>Fotografía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Copps</a:t>
            </a:r>
            <a:r>
              <a:rPr lang="en-US" sz="1200" kern="1200" dirty="0">
                <a:solidFill>
                  <a:schemeClr val="tx1"/>
                </a:solidFill>
                <a:effectLst/>
                <a:latin typeface="Arial" charset="0"/>
                <a:ea typeface="+mn-ea"/>
                <a:cs typeface="+mn-cs"/>
              </a:rPr>
              <a:t> Island, Norwalk; 2003 Connecticut Coastal Oblique Photos; </a:t>
            </a:r>
            <a:r>
              <a:rPr lang="en-US" sz="1200" kern="1200" dirty="0" err="1">
                <a:solidFill>
                  <a:schemeClr val="tx1"/>
                </a:solidFill>
                <a:effectLst/>
                <a:latin typeface="Arial" charset="0"/>
                <a:ea typeface="+mn-ea"/>
                <a:cs typeface="+mn-cs"/>
              </a:rPr>
              <a:t>www.lisrc.uconn.edu</a:t>
            </a:r>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67552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D273C226-5850-43C3-B77B-4F64AD0981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A5A41C-114B-41E9-9EA2-2647595266A5}" type="slidenum">
              <a:rPr lang="en-US" altLang="en-US"/>
              <a:pPr eaLnBrk="1" hangingPunct="1"/>
              <a:t>10</a:t>
            </a:fld>
            <a:endParaRPr lang="en-US" altLang="en-US"/>
          </a:p>
        </p:txBody>
      </p:sp>
      <p:sp>
        <p:nvSpPr>
          <p:cNvPr id="135171" name="Rectangle 2">
            <a:extLst>
              <a:ext uri="{FF2B5EF4-FFF2-40B4-BE49-F238E27FC236}">
                <a16:creationId xmlns:a16="http://schemas.microsoft.com/office/drawing/2014/main" id="{9641181F-2A59-488C-928C-4961B6F223D1}"/>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5BF61C8D-09DB-4525-B343-EA2D5608A3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Los largos </a:t>
            </a:r>
            <a:r>
              <a:rPr lang="en-US" altLang="en-US" dirty="0" err="1">
                <a:latin typeface="Bell MT" panose="02020503060305020303" pitchFamily="18" charset="0"/>
              </a:rPr>
              <a:t>espartillos</a:t>
            </a:r>
            <a:r>
              <a:rPr lang="en-US" altLang="en-US" dirty="0">
                <a:latin typeface="Bell MT" panose="02020503060305020303" pitchFamily="18" charset="0"/>
              </a:rPr>
              <a:t> de </a:t>
            </a:r>
            <a:r>
              <a:rPr lang="en-US" altLang="en-US" dirty="0" err="1">
                <a:latin typeface="Bell MT" panose="02020503060305020303" pitchFamily="18" charset="0"/>
              </a:rPr>
              <a:t>marisma</a:t>
            </a:r>
            <a:r>
              <a:rPr lang="en-US" altLang="en-US" dirty="0">
                <a:latin typeface="Bell MT" panose="02020503060305020303" pitchFamily="18" charset="0"/>
              </a:rPr>
              <a:t> </a:t>
            </a:r>
            <a:r>
              <a:rPr lang="en-US" altLang="en-US" dirty="0" err="1">
                <a:latin typeface="Bell MT" panose="02020503060305020303" pitchFamily="18" charset="0"/>
              </a:rPr>
              <a:t>crecen</a:t>
            </a:r>
            <a:r>
              <a:rPr lang="en-US" altLang="en-US" dirty="0">
                <a:latin typeface="Bell MT" panose="02020503060305020303" pitchFamily="18" charset="0"/>
              </a:rPr>
              <a:t> al </a:t>
            </a:r>
            <a:r>
              <a:rPr lang="en-US" altLang="en-US" dirty="0" err="1">
                <a:latin typeface="Bell MT" panose="02020503060305020303" pitchFamily="18" charset="0"/>
              </a:rPr>
              <a:t>borde</a:t>
            </a:r>
            <a:r>
              <a:rPr lang="en-US" altLang="en-US" dirty="0">
                <a:latin typeface="Bell MT" panose="02020503060305020303" pitchFamily="18" charset="0"/>
              </a:rPr>
              <a:t> del </a:t>
            </a:r>
            <a:r>
              <a:rPr lang="en-US" altLang="en-US" dirty="0" err="1">
                <a:latin typeface="Bell MT" panose="02020503060305020303" pitchFamily="18" charset="0"/>
              </a:rPr>
              <a:t>agua</a:t>
            </a:r>
            <a:r>
              <a:rPr lang="en-US" altLang="en-US" dirty="0">
                <a:latin typeface="Bell MT" panose="02020503060305020303" pitchFamily="18" charset="0"/>
              </a:rPr>
              <a:t> </a:t>
            </a:r>
            <a:r>
              <a:rPr lang="en-US" altLang="en-US" dirty="0" err="1">
                <a:latin typeface="Bell MT" panose="02020503060305020303" pitchFamily="18" charset="0"/>
              </a:rPr>
              <a:t>donde</a:t>
            </a:r>
            <a:r>
              <a:rPr lang="en-US" altLang="en-US" dirty="0">
                <a:latin typeface="Bell MT" panose="02020503060305020303" pitchFamily="18" charset="0"/>
              </a:rPr>
              <a:t> </a:t>
            </a:r>
            <a:r>
              <a:rPr lang="en-US" altLang="en-US" dirty="0" err="1">
                <a:latin typeface="Bell MT" panose="02020503060305020303" pitchFamily="18" charset="0"/>
              </a:rPr>
              <a:t>pocas</a:t>
            </a:r>
            <a:r>
              <a:rPr lang="en-US" altLang="en-US" dirty="0">
                <a:latin typeface="Bell MT" panose="02020503060305020303" pitchFamily="18" charset="0"/>
              </a:rPr>
              <a:t> </a:t>
            </a:r>
            <a:r>
              <a:rPr lang="en-US" altLang="en-US" dirty="0" err="1">
                <a:latin typeface="Bell MT" panose="02020503060305020303" pitchFamily="18" charset="0"/>
              </a:rPr>
              <a:t>plantas</a:t>
            </a:r>
            <a:r>
              <a:rPr lang="en-US" altLang="en-US" dirty="0">
                <a:latin typeface="Bell MT" panose="02020503060305020303" pitchFamily="18" charset="0"/>
              </a:rPr>
              <a:t> </a:t>
            </a:r>
            <a:r>
              <a:rPr lang="en-US" altLang="en-US" dirty="0" err="1">
                <a:latin typeface="Bell MT" panose="02020503060305020303" pitchFamily="18" charset="0"/>
              </a:rPr>
              <a:t>pueden</a:t>
            </a:r>
            <a:r>
              <a:rPr lang="en-US" altLang="en-US" dirty="0">
                <a:latin typeface="Bell MT" panose="02020503060305020303" pitchFamily="18" charset="0"/>
              </a:rPr>
              <a:t> </a:t>
            </a:r>
            <a:r>
              <a:rPr lang="en-US" altLang="en-US" dirty="0" err="1">
                <a:latin typeface="Bell MT" panose="02020503060305020303" pitchFamily="18" charset="0"/>
              </a:rPr>
              <a:t>tolerar</a:t>
            </a:r>
            <a:r>
              <a:rPr lang="en-US" altLang="en-US" dirty="0">
                <a:latin typeface="Bell MT" panose="02020503060305020303" pitchFamily="18" charset="0"/>
              </a:rPr>
              <a:t> la </a:t>
            </a:r>
            <a:r>
              <a:rPr lang="en-US" altLang="en-US" dirty="0" err="1">
                <a:latin typeface="Bell MT" panose="02020503060305020303" pitchFamily="18" charset="0"/>
              </a:rPr>
              <a:t>salinidad</a:t>
            </a:r>
            <a:r>
              <a:rPr lang="en-US" altLang="en-US" dirty="0">
                <a:latin typeface="Bell MT" panose="02020503060305020303" pitchFamily="18" charset="0"/>
              </a:rPr>
              <a:t> </a:t>
            </a:r>
          </a:p>
          <a:p>
            <a:pPr marL="0" indent="0" eaLnBrk="1" hangingPunct="1">
              <a:spcBef>
                <a:spcPts val="0"/>
              </a:spcBef>
              <a:spcAft>
                <a:spcPts val="600"/>
              </a:spcAft>
              <a:buFontTx/>
              <a:buNone/>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Espartillo</a:t>
            </a:r>
            <a:r>
              <a:rPr lang="en-US" altLang="en-US" dirty="0">
                <a:latin typeface="Bell MT" panose="02020503060305020303" pitchFamily="18" charset="0"/>
              </a:rPr>
              <a:t> de </a:t>
            </a:r>
            <a:r>
              <a:rPr lang="en-US" altLang="en-US" dirty="0" err="1">
                <a:latin typeface="Bell MT" panose="02020503060305020303" pitchFamily="18" charset="0"/>
              </a:rPr>
              <a:t>marisma</a:t>
            </a:r>
            <a:r>
              <a:rPr lang="en-US" altLang="en-US" dirty="0">
                <a:latin typeface="Bell MT" panose="02020503060305020303" pitchFamily="18" charset="0"/>
              </a:rPr>
              <a:t>, </a:t>
            </a:r>
            <a:r>
              <a:rPr lang="en-US" altLang="en-US" i="1" dirty="0">
                <a:latin typeface="Bell MT" panose="02020503060305020303" pitchFamily="18" charset="0"/>
              </a:rPr>
              <a:t>Spartina alterniflora, </a:t>
            </a:r>
            <a:r>
              <a:rPr lang="en-US" altLang="en-US" i="0" dirty="0">
                <a:latin typeface="Bell MT" panose="02020503060305020303" pitchFamily="18" charset="0"/>
              </a:rPr>
              <a:t>e </a:t>
            </a:r>
            <a:r>
              <a:rPr lang="en-US" altLang="en-US" i="0" dirty="0" err="1">
                <a:latin typeface="Bell MT" panose="02020503060305020303" pitchFamily="18" charset="0"/>
              </a:rPr>
              <a:t>inflorescencia</a:t>
            </a:r>
            <a:r>
              <a:rPr lang="en-US" altLang="en-US" i="0" dirty="0">
                <a:latin typeface="Bell MT" panose="02020503060305020303" pitchFamily="18" charset="0"/>
              </a:rPr>
              <a:t>. </a:t>
            </a:r>
            <a:r>
              <a:rPr lang="en-US" altLang="en-US" i="0" dirty="0" err="1">
                <a:latin typeface="Bell MT" panose="02020503060305020303" pitchFamily="18" charset="0"/>
              </a:rPr>
              <a:t>C</a:t>
            </a:r>
            <a:r>
              <a:rPr lang="en-US" altLang="en-US" dirty="0" err="1">
                <a:latin typeface="Bell MT" panose="02020503060305020303" pitchFamily="18" charset="0"/>
              </a:rPr>
              <a:t>ortesía</a:t>
            </a:r>
            <a:r>
              <a:rPr lang="en-US" altLang="en-US" dirty="0">
                <a:latin typeface="Bell MT" panose="02020503060305020303" pitchFamily="18" charset="0"/>
              </a:rPr>
              <a:t> de Nancy Balcom</a:t>
            </a:r>
          </a:p>
          <a:p>
            <a:pPr eaLnBrk="1" hangingPunct="1">
              <a:buFontTx/>
              <a:buChar char="•"/>
            </a:pPr>
            <a:endParaRPr lang="en-US" altLang="en-US" dirty="0">
              <a:latin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6E2C39D0-515C-4F88-A91A-5BB6EB3808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B2D9F6-0179-4CEE-B398-4A1C20230AFA}" type="slidenum">
              <a:rPr lang="en-US" altLang="en-US"/>
              <a:pPr eaLnBrk="1" hangingPunct="1"/>
              <a:t>100</a:t>
            </a:fld>
            <a:endParaRPr lang="en-US" altLang="en-US"/>
          </a:p>
        </p:txBody>
      </p:sp>
      <p:sp>
        <p:nvSpPr>
          <p:cNvPr id="221187" name="Rectangle 2">
            <a:extLst>
              <a:ext uri="{FF2B5EF4-FFF2-40B4-BE49-F238E27FC236}">
                <a16:creationId xmlns:a16="http://schemas.microsoft.com/office/drawing/2014/main" id="{7337505B-88E9-4396-B797-598A2CF08DB5}"/>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D0502219-535F-4B0E-ABA6-5359883A31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Cuervo </a:t>
            </a:r>
            <a:r>
              <a:rPr lang="en-US" altLang="en-US" dirty="0" err="1">
                <a:latin typeface="Bell MT" panose="02020503060305020303" pitchFamily="18" charset="0"/>
              </a:rPr>
              <a:t>marino</a:t>
            </a:r>
            <a:r>
              <a:rPr lang="en-US" altLang="en-US" dirty="0">
                <a:latin typeface="Bell MT" panose="02020503060305020303" pitchFamily="18" charset="0"/>
              </a:rPr>
              <a:t>, </a:t>
            </a:r>
            <a:r>
              <a:rPr lang="en-US" altLang="en-US" i="1" dirty="0" err="1">
                <a:latin typeface="Bell MT" panose="02020503060305020303" pitchFamily="18" charset="0"/>
              </a:rPr>
              <a:t>Hemitripterus</a:t>
            </a:r>
            <a:r>
              <a:rPr lang="en-US" altLang="en-US" i="1" dirty="0">
                <a:latin typeface="Bell MT" panose="02020503060305020303" pitchFamily="18" charset="0"/>
              </a:rPr>
              <a:t> </a:t>
            </a:r>
            <a:r>
              <a:rPr lang="en-US" altLang="en-US" i="1" dirty="0" err="1">
                <a:latin typeface="Bell MT" panose="02020503060305020303" pitchFamily="18" charset="0"/>
              </a:rPr>
              <a:t>americanus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DeGoursey</a:t>
            </a:r>
            <a:endParaRPr lang="en-US" altLang="en-US" dirty="0">
              <a:latin typeface="Bell MT" panose="02020503060305020303"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E1C56447-B425-4D9D-8ED8-FECFFABE95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1ECD957-C819-411E-953A-B64EFB19AAE1}" type="slidenum">
              <a:rPr lang="en-US" altLang="en-US"/>
              <a:pPr eaLnBrk="1" hangingPunct="1"/>
              <a:t>101</a:t>
            </a:fld>
            <a:endParaRPr lang="en-US" altLang="en-US"/>
          </a:p>
        </p:txBody>
      </p:sp>
      <p:sp>
        <p:nvSpPr>
          <p:cNvPr id="218115" name="Rectangle 2">
            <a:extLst>
              <a:ext uri="{FF2B5EF4-FFF2-40B4-BE49-F238E27FC236}">
                <a16:creationId xmlns:a16="http://schemas.microsoft.com/office/drawing/2014/main" id="{E649CEA2-BF82-4DDA-BAED-E2EA16384BD3}"/>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2DBDDB28-18D5-4829-89EC-44567761C5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El </a:t>
            </a:r>
            <a:r>
              <a:rPr lang="en-US" sz="1200" kern="1200" dirty="0" err="1">
                <a:solidFill>
                  <a:schemeClr val="tx1"/>
                </a:solidFill>
                <a:effectLst/>
                <a:latin typeface="Arial" charset="0"/>
                <a:ea typeface="+mn-ea"/>
                <a:cs typeface="+mn-cs"/>
              </a:rPr>
              <a:t>lenguado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blanco</a:t>
            </a:r>
            <a:r>
              <a:rPr lang="en-US" sz="1200" kern="1200" dirty="0">
                <a:solidFill>
                  <a:schemeClr val="tx1"/>
                </a:solidFill>
                <a:effectLst/>
                <a:latin typeface="Arial" charset="0"/>
                <a:ea typeface="+mn-ea"/>
                <a:cs typeface="+mn-cs"/>
              </a:rPr>
              <a:t> se </a:t>
            </a:r>
            <a:r>
              <a:rPr lang="en-US" sz="1200" kern="1200" dirty="0" err="1">
                <a:solidFill>
                  <a:schemeClr val="tx1"/>
                </a:solidFill>
                <a:effectLst/>
                <a:latin typeface="Arial" charset="0"/>
                <a:ea typeface="+mn-ea"/>
                <a:cs typeface="+mn-cs"/>
              </a:rPr>
              <a:t>desplaza</a:t>
            </a:r>
            <a:r>
              <a:rPr lang="en-US" sz="1200" kern="1200" dirty="0">
                <a:solidFill>
                  <a:schemeClr val="tx1"/>
                </a:solidFill>
                <a:effectLst/>
                <a:latin typeface="Arial" charset="0"/>
                <a:ea typeface="+mn-ea"/>
                <a:cs typeface="+mn-cs"/>
              </a:rPr>
              <a:t> entre las </a:t>
            </a:r>
            <a:r>
              <a:rPr lang="en-US" sz="1200" kern="1200" dirty="0" err="1">
                <a:solidFill>
                  <a:schemeClr val="tx1"/>
                </a:solidFill>
                <a:effectLst/>
                <a:latin typeface="Arial" charset="0"/>
                <a:ea typeface="+mn-ea"/>
                <a:cs typeface="+mn-cs"/>
              </a:rPr>
              <a:t>aguas</a:t>
            </a:r>
            <a:r>
              <a:rPr lang="en-US" sz="1200" kern="1200" dirty="0">
                <a:solidFill>
                  <a:schemeClr val="tx1"/>
                </a:solidFill>
                <a:effectLst/>
                <a:latin typeface="Arial" charset="0"/>
                <a:ea typeface="+mn-ea"/>
                <a:cs typeface="+mn-cs"/>
              </a:rPr>
              <a:t> de la </a:t>
            </a:r>
            <a:r>
              <a:rPr lang="en-US" sz="1200" kern="1200" dirty="0" err="1">
                <a:solidFill>
                  <a:schemeClr val="tx1"/>
                </a:solidFill>
                <a:effectLst/>
                <a:latin typeface="Arial" charset="0"/>
                <a:ea typeface="+mn-ea"/>
                <a:cs typeface="+mn-cs"/>
              </a:rPr>
              <a:t>orilla</a:t>
            </a:r>
            <a:r>
              <a:rPr lang="en-US" sz="1200" kern="1200" dirty="0">
                <a:solidFill>
                  <a:schemeClr val="tx1"/>
                </a:solidFill>
                <a:effectLst/>
                <a:latin typeface="Arial" charset="0"/>
                <a:ea typeface="+mn-ea"/>
                <a:cs typeface="+mn-cs"/>
              </a:rPr>
              <a:t> y las </a:t>
            </a:r>
            <a:r>
              <a:rPr lang="en-US" sz="1200" kern="1200" dirty="0" err="1">
                <a:solidFill>
                  <a:schemeClr val="tx1"/>
                </a:solidFill>
                <a:effectLst/>
                <a:latin typeface="Arial" charset="0"/>
                <a:ea typeface="+mn-ea"/>
                <a:cs typeface="+mn-cs"/>
              </a:rPr>
              <a:t>aguas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más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profundas</a:t>
            </a:r>
            <a:r>
              <a:rPr lang="en-US" sz="1200" kern="1200" dirty="0">
                <a:solidFill>
                  <a:schemeClr val="tx1"/>
                </a:solidFill>
                <a:effectLst/>
                <a:latin typeface="Arial" charset="0"/>
                <a:ea typeface="+mn-ea"/>
                <a:cs typeface="+mn-cs"/>
              </a:rPr>
              <a:t> del Sound </a:t>
            </a:r>
            <a:r>
              <a:rPr lang="en-US" sz="1200" kern="1200" dirty="0" err="1">
                <a:solidFill>
                  <a:schemeClr val="tx1"/>
                </a:solidFill>
                <a:effectLst/>
                <a:latin typeface="Arial" charset="0"/>
                <a:ea typeface="+mn-ea"/>
                <a:cs typeface="+mn-cs"/>
              </a:rPr>
              <a:t>según</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temporada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invierno</a:t>
            </a:r>
            <a:r>
              <a:rPr lang="en-US" sz="1200" kern="1200" dirty="0">
                <a:solidFill>
                  <a:schemeClr val="tx1"/>
                </a:solidFill>
                <a:effectLst/>
                <a:latin typeface="Arial" charset="0"/>
                <a:ea typeface="+mn-ea"/>
                <a:cs typeface="+mn-cs"/>
              </a:rPr>
              <a:t> y a </a:t>
            </a:r>
            <a:r>
              <a:rPr lang="en-US" sz="1200" kern="1200" dirty="0" err="1">
                <a:solidFill>
                  <a:schemeClr val="tx1"/>
                </a:solidFill>
                <a:effectLst/>
                <a:latin typeface="Arial" charset="0"/>
                <a:ea typeface="+mn-ea"/>
                <a:cs typeface="+mn-cs"/>
              </a:rPr>
              <a:t>principios</a:t>
            </a:r>
            <a:r>
              <a:rPr lang="en-US" sz="1200" kern="1200" dirty="0">
                <a:solidFill>
                  <a:schemeClr val="tx1"/>
                </a:solidFill>
                <a:effectLst/>
                <a:latin typeface="Arial" charset="0"/>
                <a:ea typeface="+mn-ea"/>
                <a:cs typeface="+mn-cs"/>
              </a:rPr>
              <a:t> de la primavera se dirige a las </a:t>
            </a:r>
            <a:r>
              <a:rPr lang="en-US" sz="1200" kern="1200" dirty="0" err="1">
                <a:solidFill>
                  <a:schemeClr val="tx1"/>
                </a:solidFill>
                <a:effectLst/>
                <a:latin typeface="Arial" charset="0"/>
                <a:ea typeface="+mn-ea"/>
                <a:cs typeface="+mn-cs"/>
              </a:rPr>
              <a:t>aguas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llanas</a:t>
            </a:r>
            <a:r>
              <a:rPr lang="en-US" sz="1200" kern="1200" dirty="0">
                <a:solidFill>
                  <a:schemeClr val="tx1"/>
                </a:solidFill>
                <a:effectLst/>
                <a:latin typeface="Arial" charset="0"/>
                <a:ea typeface="+mn-ea"/>
                <a:cs typeface="+mn-cs"/>
              </a:rPr>
              <a:t> de la costa para </a:t>
            </a:r>
            <a:r>
              <a:rPr lang="en-US" sz="1200" kern="1200" dirty="0" err="1">
                <a:solidFill>
                  <a:schemeClr val="tx1"/>
                </a:solidFill>
                <a:effectLst/>
                <a:latin typeface="Arial" charset="0"/>
                <a:ea typeface="+mn-ea"/>
                <a:cs typeface="+mn-cs"/>
              </a:rPr>
              <a:t>desovar</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regresa</a:t>
            </a:r>
            <a:r>
              <a:rPr lang="en-US" sz="1200" kern="1200" dirty="0">
                <a:solidFill>
                  <a:schemeClr val="tx1"/>
                </a:solidFill>
                <a:effectLst/>
                <a:latin typeface="Arial" charset="0"/>
                <a:ea typeface="+mn-ea"/>
                <a:cs typeface="+mn-cs"/>
              </a:rPr>
              <a:t> a las </a:t>
            </a:r>
            <a:r>
              <a:rPr lang="en-US" sz="1200" kern="1200" dirty="0" err="1">
                <a:solidFill>
                  <a:schemeClr val="tx1"/>
                </a:solidFill>
                <a:effectLst/>
                <a:latin typeface="Arial" charset="0"/>
                <a:ea typeface="+mn-ea"/>
                <a:cs typeface="+mn-cs"/>
              </a:rPr>
              <a:t>aguas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más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frescas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profundas</a:t>
            </a:r>
            <a:r>
              <a:rPr lang="en-US" sz="1200" kern="1200" dirty="0">
                <a:solidFill>
                  <a:schemeClr val="tx1"/>
                </a:solidFill>
                <a:effectLst/>
                <a:latin typeface="Arial" charset="0"/>
                <a:ea typeface="+mn-ea"/>
                <a:cs typeface="+mn-cs"/>
              </a:rPr>
              <a:t> del Sound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el </a:t>
            </a:r>
            <a:r>
              <a:rPr lang="en-US" sz="1200" kern="1200" dirty="0" err="1">
                <a:solidFill>
                  <a:schemeClr val="tx1"/>
                </a:solidFill>
                <a:effectLst/>
                <a:latin typeface="Arial" charset="0"/>
                <a:ea typeface="+mn-ea"/>
                <a:cs typeface="+mn-cs"/>
              </a:rPr>
              <a:t>verano</a:t>
            </a:r>
            <a:r>
              <a:rPr lang="en-US" sz="1200" kern="1200" dirty="0">
                <a:solidFill>
                  <a:schemeClr val="tx1"/>
                </a:solidFill>
                <a:effectLst/>
                <a:latin typeface="Arial" charset="0"/>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Un </a:t>
            </a:r>
            <a:r>
              <a:rPr lang="en-US" sz="1200" kern="1200" dirty="0" err="1">
                <a:solidFill>
                  <a:schemeClr val="tx1"/>
                </a:solidFill>
                <a:effectLst/>
                <a:latin typeface="Arial" charset="0"/>
                <a:ea typeface="+mn-ea"/>
                <a:cs typeface="+mn-cs"/>
              </a:rPr>
              <a:t>clima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cambiante</a:t>
            </a:r>
            <a:r>
              <a:rPr lang="en-US" sz="1200" kern="1200" dirty="0">
                <a:solidFill>
                  <a:schemeClr val="tx1"/>
                </a:solidFill>
                <a:effectLst/>
                <a:latin typeface="Arial" charset="0"/>
                <a:ea typeface="+mn-ea"/>
                <a:cs typeface="+mn-cs"/>
              </a:rPr>
              <a:t> con </a:t>
            </a:r>
            <a:r>
              <a:rPr lang="en-US" sz="1200" kern="1200" dirty="0" err="1">
                <a:solidFill>
                  <a:schemeClr val="tx1"/>
                </a:solidFill>
                <a:effectLst/>
                <a:latin typeface="Arial" charset="0"/>
                <a:ea typeface="+mn-ea"/>
                <a:cs typeface="+mn-cs"/>
              </a:rPr>
              <a:t>aguas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más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cálidas</a:t>
            </a:r>
            <a:r>
              <a:rPr lang="en-US" sz="1200" kern="1200" dirty="0">
                <a:solidFill>
                  <a:schemeClr val="tx1"/>
                </a:solidFill>
                <a:effectLst/>
                <a:latin typeface="Arial" charset="0"/>
                <a:ea typeface="+mn-ea"/>
                <a:cs typeface="+mn-cs"/>
              </a:rPr>
              <a:t> ha </a:t>
            </a:r>
            <a:r>
              <a:rPr lang="en-US" sz="1200" kern="1200" dirty="0" err="1">
                <a:solidFill>
                  <a:schemeClr val="tx1"/>
                </a:solidFill>
                <a:effectLst/>
                <a:latin typeface="Arial" charset="0"/>
                <a:ea typeface="+mn-ea"/>
                <a:cs typeface="+mn-cs"/>
              </a:rPr>
              <a:t>hecho</a:t>
            </a:r>
            <a:r>
              <a:rPr lang="en-US" sz="1200" kern="1200" dirty="0">
                <a:solidFill>
                  <a:schemeClr val="tx1"/>
                </a:solidFill>
                <a:effectLst/>
                <a:latin typeface="Arial" charset="0"/>
                <a:ea typeface="+mn-ea"/>
                <a:cs typeface="+mn-cs"/>
              </a:rPr>
              <a:t> al Sound </a:t>
            </a:r>
            <a:r>
              <a:rPr lang="en-US" sz="1200" kern="1200" dirty="0" err="1">
                <a:solidFill>
                  <a:schemeClr val="tx1"/>
                </a:solidFill>
                <a:effectLst/>
                <a:latin typeface="Arial" charset="0"/>
                <a:ea typeface="+mn-ea"/>
                <a:cs typeface="+mn-cs"/>
              </a:rPr>
              <a:t>menos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propicio</a:t>
            </a:r>
            <a:r>
              <a:rPr lang="en-US" sz="1200" kern="1200" dirty="0">
                <a:solidFill>
                  <a:schemeClr val="tx1"/>
                </a:solidFill>
                <a:effectLst/>
                <a:latin typeface="Arial" charset="0"/>
                <a:ea typeface="+mn-ea"/>
                <a:cs typeface="+mn-cs"/>
              </a:rPr>
              <a:t> para el </a:t>
            </a:r>
            <a:r>
              <a:rPr lang="en-US" sz="1200" kern="1200" dirty="0" err="1">
                <a:solidFill>
                  <a:schemeClr val="tx1"/>
                </a:solidFill>
                <a:effectLst/>
                <a:latin typeface="Arial" charset="0"/>
                <a:ea typeface="+mn-ea"/>
                <a:cs typeface="+mn-cs"/>
              </a:rPr>
              <a:t>lenguado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blanco</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necesita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aguas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más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frescas</a:t>
            </a:r>
            <a:r>
              <a:rPr lang="en-US" sz="1200" kern="1200" dirty="0">
                <a:solidFill>
                  <a:schemeClr val="tx1"/>
                </a:solidFill>
                <a:effectLst/>
                <a:latin typeface="Arial" charset="0"/>
                <a:ea typeface="+mn-ea"/>
                <a:cs typeface="+mn-cs"/>
              </a:rPr>
              <a:t> </a:t>
            </a: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Cuando un lenguado blanco es muy joven, su ojo izquierdo migra a la parte derecha de su cabeza. Este pez plano de "ojo a la derecha" pasa el resto de su vida nadando a lo largo del fondo con su costado derecho y sus dos ojos hacia arriba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Lenguado</a:t>
            </a:r>
            <a:r>
              <a:rPr lang="en-US" altLang="en-US" dirty="0">
                <a:latin typeface="Bell MT" panose="02020503060305020303" pitchFamily="18" charset="0"/>
              </a:rPr>
              <a:t> </a:t>
            </a:r>
            <a:r>
              <a:rPr lang="en-US" altLang="en-US" dirty="0" err="1">
                <a:latin typeface="Bell MT" panose="02020503060305020303" pitchFamily="18" charset="0"/>
              </a:rPr>
              <a:t>blanco</a:t>
            </a:r>
            <a:r>
              <a:rPr lang="en-US" altLang="en-US" dirty="0">
                <a:latin typeface="Bell MT" panose="02020503060305020303" pitchFamily="18" charset="0"/>
              </a:rPr>
              <a:t>, </a:t>
            </a:r>
            <a:r>
              <a:rPr lang="en-US" altLang="en-US" i="1" dirty="0" err="1">
                <a:latin typeface="Bell MT" panose="02020503060305020303" pitchFamily="18" charset="0"/>
              </a:rPr>
              <a:t>Pleuronectes</a:t>
            </a:r>
            <a:r>
              <a:rPr lang="en-US" altLang="en-US" i="1" dirty="0">
                <a:latin typeface="Bell MT" panose="02020503060305020303" pitchFamily="18" charset="0"/>
              </a:rPr>
              <a:t> </a:t>
            </a:r>
            <a:r>
              <a:rPr lang="en-US" altLang="en-US" i="1" dirty="0" err="1">
                <a:latin typeface="Bell MT" panose="02020503060305020303" pitchFamily="18" charset="0"/>
              </a:rPr>
              <a:t>americanus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3571FCF6-63AD-4307-90F1-33EF7D49DE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6FFE7A-01A7-43AD-AC2B-30823B64E753}" type="slidenum">
              <a:rPr lang="en-US" altLang="en-US"/>
              <a:pPr eaLnBrk="1" hangingPunct="1"/>
              <a:t>102</a:t>
            </a:fld>
            <a:endParaRPr lang="en-US" altLang="en-US"/>
          </a:p>
        </p:txBody>
      </p:sp>
      <p:sp>
        <p:nvSpPr>
          <p:cNvPr id="219139" name="Rectangle 2">
            <a:extLst>
              <a:ext uri="{FF2B5EF4-FFF2-40B4-BE49-F238E27FC236}">
                <a16:creationId xmlns:a16="http://schemas.microsoft.com/office/drawing/2014/main" id="{03278BAA-E6C7-489D-8CBA-BE451EA877CD}"/>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A6C56F5D-20D9-4FC6-93E7-E1039B1844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rodaballo es otra especie de pez plano, pero tiene "ojos a la izquierda", lo que significa que nada con su lado derecho hacia abajo y su costado izquierdo y sus dos ojos hacia arriba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Rodaballo</a:t>
            </a:r>
            <a:r>
              <a:rPr lang="en-US" altLang="en-US" dirty="0">
                <a:latin typeface="Bell MT" panose="02020503060305020303" pitchFamily="18" charset="0"/>
              </a:rPr>
              <a:t>, </a:t>
            </a:r>
            <a:r>
              <a:rPr lang="en-US" altLang="en-US" i="1" dirty="0" err="1">
                <a:latin typeface="Bell MT" panose="02020503060305020303" pitchFamily="18" charset="0"/>
              </a:rPr>
              <a:t>Scophthalmus</a:t>
            </a:r>
            <a:r>
              <a:rPr lang="en-US" altLang="en-US" i="1" dirty="0">
                <a:latin typeface="Bell MT" panose="02020503060305020303" pitchFamily="18" charset="0"/>
              </a:rPr>
              <a:t> </a:t>
            </a:r>
            <a:r>
              <a:rPr lang="en-US" altLang="en-US" i="1" dirty="0" err="1">
                <a:latin typeface="Bell MT" panose="02020503060305020303" pitchFamily="18" charset="0"/>
              </a:rPr>
              <a:t>aquosus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Peter Auster Robert </a:t>
            </a:r>
            <a:r>
              <a:rPr lang="en-US" altLang="en-US" dirty="0" err="1">
                <a:latin typeface="Bell MT" panose="02020503060305020303" pitchFamily="18" charset="0"/>
              </a:rPr>
              <a:t>DeGoursey</a:t>
            </a:r>
            <a:endParaRPr lang="en-US" altLang="en-US" dirty="0">
              <a:latin typeface="Bell MT" panose="02020503060305020303"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Bell MT" panose="02020503060305020303" pitchFamily="18" charset="0"/>
              </a:rPr>
              <a:t>Fotografía</a:t>
            </a:r>
            <a:r>
              <a:rPr lang="en-US" dirty="0">
                <a:latin typeface="Bell MT" panose="02020503060305020303" pitchFamily="18" charset="0"/>
              </a:rPr>
              <a:t>: </a:t>
            </a:r>
            <a:r>
              <a:rPr lang="en-US" dirty="0" err="1">
                <a:latin typeface="Bell MT" panose="02020503060305020303" pitchFamily="18" charset="0"/>
              </a:rPr>
              <a:t>Lenguado</a:t>
            </a:r>
            <a:r>
              <a:rPr lang="en-US" dirty="0">
                <a:latin typeface="Bell MT" panose="02020503060305020303" pitchFamily="18" charset="0"/>
              </a:rPr>
              <a:t> de </a:t>
            </a:r>
            <a:r>
              <a:rPr lang="en-US" dirty="0" err="1">
                <a:latin typeface="Bell MT" panose="02020503060305020303" pitchFamily="18" charset="0"/>
              </a:rPr>
              <a:t>verano</a:t>
            </a:r>
            <a:r>
              <a:rPr lang="en-US" dirty="0">
                <a:latin typeface="Bell MT" panose="02020503060305020303" pitchFamily="18" charset="0"/>
              </a:rPr>
              <a:t>, </a:t>
            </a:r>
            <a:r>
              <a:rPr lang="en-US" i="1" dirty="0" err="1">
                <a:latin typeface="Bell MT" panose="02020503060305020303" pitchFamily="18" charset="0"/>
              </a:rPr>
              <a:t>Paralichthys</a:t>
            </a:r>
            <a:r>
              <a:rPr lang="en-US" i="1" dirty="0">
                <a:latin typeface="Bell MT" panose="02020503060305020303" pitchFamily="18" charset="0"/>
              </a:rPr>
              <a:t> </a:t>
            </a:r>
            <a:r>
              <a:rPr lang="en-US" i="1" dirty="0" err="1">
                <a:latin typeface="Bell MT" panose="02020503060305020303" pitchFamily="18" charset="0"/>
              </a:rPr>
              <a:t>dentatus</a:t>
            </a:r>
            <a:r>
              <a:rPr lang="en-US" i="0" dirty="0">
                <a:latin typeface="Bell MT" panose="02020503060305020303" pitchFamily="18" charset="0"/>
              </a:rPr>
              <a:t>. </a:t>
            </a:r>
            <a:r>
              <a:rPr lang="en-US" i="0" dirty="0" err="1">
                <a:latin typeface="Bell MT" panose="02020503060305020303" pitchFamily="18" charset="0"/>
              </a:rPr>
              <a:t>Cortesía</a:t>
            </a:r>
            <a:r>
              <a:rPr lang="en-US" i="0" dirty="0">
                <a:latin typeface="Bell MT" panose="02020503060305020303" pitchFamily="18" charset="0"/>
              </a:rPr>
              <a:t> de Robert </a:t>
            </a:r>
            <a:r>
              <a:rPr lang="en-US" i="0" dirty="0" err="1">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103</a:t>
            </a:fld>
            <a:endParaRPr lang="en-US" altLang="en-US"/>
          </a:p>
        </p:txBody>
      </p:sp>
    </p:spTree>
    <p:extLst>
      <p:ext uri="{BB962C8B-B14F-4D97-AF65-F5344CB8AC3E}">
        <p14:creationId xmlns:p14="http://schemas.microsoft.com/office/powerpoint/2010/main" val="20015659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sargo del norte se alimenta tanto de invertebrados como de peces pequeños. Es popular con los pescadores deportivos por su vigorosa resistencia y también es criado comercialmente </a:t>
            </a:r>
            <a:endParaRPr lang="en-US" sz="1200" kern="1200" dirty="0">
              <a:solidFill>
                <a:schemeClr val="tx1"/>
              </a:solidFill>
              <a:effectLst/>
              <a:latin typeface="Arial" charset="0"/>
              <a:ea typeface="+mn-ea"/>
              <a:cs typeface="+mn-cs"/>
            </a:endParaRPr>
          </a:p>
          <a:p>
            <a:pPr marL="228600" indent="-228600">
              <a:spcBef>
                <a:spcPts val="0"/>
              </a:spcBef>
              <a:spcAft>
                <a:spcPts val="600"/>
              </a:spcAft>
              <a:defRPr/>
            </a:pPr>
            <a:r>
              <a:rPr lang="en-US" altLang="en-US" dirty="0" err="1">
                <a:latin typeface="Bell MT" panose="02020503060305020303" pitchFamily="18" charset="0"/>
              </a:rPr>
              <a:t>Fotografía</a:t>
            </a:r>
            <a:r>
              <a:rPr lang="en-US" altLang="en-US" dirty="0">
                <a:latin typeface="Bell MT" panose="02020503060305020303" pitchFamily="18" charset="0"/>
              </a:rPr>
              <a:t>:</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izquierda</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Lubina</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negra</a:t>
            </a:r>
            <a:r>
              <a:rPr lang="en-US" sz="1200"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Centropristis</a:t>
            </a:r>
            <a:r>
              <a:rPr lang="en-US" sz="1200" i="1" dirty="0">
                <a:solidFill>
                  <a:srgbClr val="201F1E"/>
                </a:solidFill>
                <a:effectLst/>
                <a:latin typeface="Bell MT" panose="02020503060305020303" pitchFamily="18" charset="0"/>
                <a:ea typeface="Calibri" panose="020F0502020204030204" pitchFamily="34" charset="0"/>
              </a:rPr>
              <a:t> striata, </a:t>
            </a:r>
            <a:r>
              <a:rPr lang="en-US" sz="1200" dirty="0">
                <a:solidFill>
                  <a:srgbClr val="201F1E"/>
                </a:solidFill>
                <a:effectLst/>
                <a:latin typeface="Bell MT" panose="02020503060305020303" pitchFamily="18" charset="0"/>
                <a:ea typeface="Calibri" panose="020F0502020204030204" pitchFamily="34" charset="0"/>
              </a:rPr>
              <a:t>y  (</a:t>
            </a:r>
            <a:r>
              <a:rPr lang="en-US" sz="1200" dirty="0" err="1">
                <a:solidFill>
                  <a:srgbClr val="201F1E"/>
                </a:solidFill>
                <a:effectLst/>
                <a:latin typeface="Bell MT" panose="02020503060305020303" pitchFamily="18" charset="0"/>
                <a:ea typeface="Calibri" panose="020F0502020204030204" pitchFamily="34" charset="0"/>
              </a:rPr>
              <a:t>derecha</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Sargo</a:t>
            </a:r>
            <a:r>
              <a:rPr lang="en-US" sz="1200" dirty="0">
                <a:solidFill>
                  <a:srgbClr val="201F1E"/>
                </a:solidFill>
                <a:effectLst/>
                <a:latin typeface="Bell MT" panose="02020503060305020303" pitchFamily="18" charset="0"/>
                <a:ea typeface="Calibri" panose="020F0502020204030204" pitchFamily="34" charset="0"/>
              </a:rPr>
              <a:t> del </a:t>
            </a:r>
            <a:r>
              <a:rPr lang="en-US" sz="1200" dirty="0" err="1">
                <a:solidFill>
                  <a:srgbClr val="201F1E"/>
                </a:solidFill>
                <a:effectLst/>
                <a:latin typeface="Bell MT" panose="02020503060305020303" pitchFamily="18" charset="0"/>
                <a:ea typeface="Calibri" panose="020F0502020204030204" pitchFamily="34" charset="0"/>
              </a:rPr>
              <a:t>norte</a:t>
            </a:r>
            <a:r>
              <a:rPr lang="en-US" sz="1200" dirty="0">
                <a:solidFill>
                  <a:srgbClr val="201F1E"/>
                </a:solidFill>
                <a:effectLst/>
                <a:latin typeface="Bell MT" panose="02020503060305020303" pitchFamily="18" charset="0"/>
                <a:ea typeface="Calibri" panose="020F0502020204030204" pitchFamily="34" charset="0"/>
              </a:rPr>
              <a:t>, </a:t>
            </a:r>
            <a:r>
              <a:rPr lang="en-US" i="1" dirty="0" err="1">
                <a:solidFill>
                  <a:srgbClr val="201F1E"/>
                </a:solidFill>
                <a:latin typeface="Bell MT" panose="02020503060305020303" pitchFamily="18" charset="0"/>
                <a:ea typeface="Calibri" panose="020F0502020204030204" pitchFamily="34" charset="0"/>
              </a:rPr>
              <a:t>S</a:t>
            </a:r>
            <a:r>
              <a:rPr lang="en-US" sz="1200" i="1" dirty="0" err="1">
                <a:solidFill>
                  <a:srgbClr val="201F1E"/>
                </a:solidFill>
                <a:effectLst/>
                <a:latin typeface="Bell MT" panose="02020503060305020303" pitchFamily="18" charset="0"/>
                <a:ea typeface="Calibri" panose="020F0502020204030204" pitchFamily="34" charset="0"/>
              </a:rPr>
              <a:t>tenotomus</a:t>
            </a:r>
            <a:r>
              <a:rPr lang="en-US" sz="1200" i="1"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chrysops</a:t>
            </a:r>
            <a:r>
              <a:rPr lang="en-US" sz="1200" i="1"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Cortesía</a:t>
            </a:r>
            <a:r>
              <a:rPr lang="en-US" sz="1200" dirty="0">
                <a:solidFill>
                  <a:srgbClr val="201F1E"/>
                </a:solidFill>
                <a:effectLst/>
                <a:latin typeface="Bell MT" panose="02020503060305020303" pitchFamily="18" charset="0"/>
                <a:ea typeface="Calibri" panose="020F0502020204030204" pitchFamily="34" charset="0"/>
              </a:rPr>
              <a:t> de Ivar Babb y </a:t>
            </a:r>
            <a:r>
              <a:rPr lang="en-US" sz="1200" dirty="0" err="1">
                <a:solidFill>
                  <a:srgbClr val="201F1E"/>
                </a:solidFill>
                <a:effectLst/>
                <a:latin typeface="Bell MT" panose="02020503060305020303" pitchFamily="18" charset="0"/>
                <a:ea typeface="Calibri" panose="020F0502020204030204" pitchFamily="34" charset="0"/>
              </a:rPr>
              <a:t>LISMaRC</a:t>
            </a:r>
            <a:r>
              <a:rPr lang="en-US" sz="1200" dirty="0">
                <a:solidFill>
                  <a:srgbClr val="201F1E"/>
                </a:solidFill>
                <a:effectLst/>
                <a:latin typeface="Bell MT" panose="02020503060305020303" pitchFamily="18" charset="0"/>
                <a:ea typeface="Calibri" panose="020F0502020204030204" pitchFamily="34" charset="0"/>
              </a:rPr>
              <a:t> Science Team (UConn/U New Haven/USGS), Long Island Sound Study, CT-DEEP</a:t>
            </a:r>
          </a:p>
          <a:p>
            <a:pPr marR="0" lvl="0" algn="l" defTabSz="914400" rtl="0" eaLnBrk="0" fontAlgn="base" latinLnBrk="0" hangingPunct="0">
              <a:lnSpc>
                <a:spcPct val="100000"/>
              </a:lnSpc>
              <a:spcBef>
                <a:spcPct val="30000"/>
              </a:spcBef>
              <a:spcAft>
                <a:spcPct val="0"/>
              </a:spcAft>
              <a:buClrTx/>
              <a:buSzTx/>
              <a:tabLst/>
              <a:defRPr/>
            </a:pP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104</a:t>
            </a:fld>
            <a:endParaRPr lang="en-US" altLang="en-US"/>
          </a:p>
        </p:txBody>
      </p:sp>
    </p:spTree>
    <p:extLst>
      <p:ext uri="{BB962C8B-B14F-4D97-AF65-F5344CB8AC3E}">
        <p14:creationId xmlns:p14="http://schemas.microsoft.com/office/powerpoint/2010/main" val="35798200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Bell MT" panose="02020503060305020303" pitchFamily="18" charset="0"/>
              </a:rPr>
              <a:t>Fotografía</a:t>
            </a:r>
            <a:r>
              <a:rPr lang="en-US" dirty="0">
                <a:latin typeface="Bell MT" panose="02020503060305020303" pitchFamily="18" charset="0"/>
              </a:rPr>
              <a:t>: </a:t>
            </a:r>
            <a:r>
              <a:rPr lang="en-US" dirty="0" err="1">
                <a:latin typeface="Bell MT" panose="02020503060305020303" pitchFamily="18" charset="0"/>
              </a:rPr>
              <a:t>Perca</a:t>
            </a:r>
            <a:r>
              <a:rPr lang="en-US" dirty="0">
                <a:latin typeface="Bell MT" panose="02020503060305020303" pitchFamily="18" charset="0"/>
              </a:rPr>
              <a:t>, </a:t>
            </a:r>
            <a:r>
              <a:rPr lang="en-US" i="1" dirty="0" err="1">
                <a:latin typeface="Bell MT" panose="02020503060305020303" pitchFamily="18" charset="0"/>
              </a:rPr>
              <a:t>Tautogolabrus</a:t>
            </a:r>
            <a:r>
              <a:rPr lang="en-US" i="1" dirty="0">
                <a:latin typeface="Bell MT" panose="02020503060305020303" pitchFamily="18" charset="0"/>
              </a:rPr>
              <a:t> </a:t>
            </a:r>
            <a:r>
              <a:rPr lang="en-US" i="1" dirty="0" err="1">
                <a:latin typeface="Bell MT" panose="02020503060305020303" pitchFamily="18" charset="0"/>
              </a:rPr>
              <a:t>adspersus</a:t>
            </a:r>
            <a:r>
              <a:rPr lang="en-US" dirty="0">
                <a:latin typeface="Bell MT" panose="02020503060305020303" pitchFamily="18" charset="0"/>
              </a:rPr>
              <a:t>, </a:t>
            </a:r>
            <a:r>
              <a:rPr lang="en-US" dirty="0" err="1">
                <a:latin typeface="Bell MT" panose="02020503060305020303" pitchFamily="18" charset="0"/>
              </a:rPr>
              <a:t>cortesía</a:t>
            </a:r>
            <a:r>
              <a:rPr lang="en-US" dirty="0">
                <a:latin typeface="Bell MT" panose="02020503060305020303" pitchFamily="18" charset="0"/>
              </a:rPr>
              <a:t> de Robert </a:t>
            </a:r>
            <a:r>
              <a:rPr lang="en-US" dirty="0" err="1">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105</a:t>
            </a:fld>
            <a:endParaRPr lang="en-US" altLang="en-US"/>
          </a:p>
        </p:txBody>
      </p:sp>
    </p:spTree>
    <p:extLst>
      <p:ext uri="{BB962C8B-B14F-4D97-AF65-F5344CB8AC3E}">
        <p14:creationId xmlns:p14="http://schemas.microsoft.com/office/powerpoint/2010/main" val="7069924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D47E269A-026E-430F-8286-AF95359D82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DEF39A-5A5D-44BF-8157-1E87C62B1868}" type="slidenum">
              <a:rPr lang="en-US" altLang="en-US"/>
              <a:pPr eaLnBrk="1" hangingPunct="1"/>
              <a:t>106</a:t>
            </a:fld>
            <a:endParaRPr lang="en-US" altLang="en-US"/>
          </a:p>
        </p:txBody>
      </p:sp>
      <p:sp>
        <p:nvSpPr>
          <p:cNvPr id="201731" name="Rectangle 2">
            <a:extLst>
              <a:ext uri="{FF2B5EF4-FFF2-40B4-BE49-F238E27FC236}">
                <a16:creationId xmlns:a16="http://schemas.microsoft.com/office/drawing/2014/main" id="{BD6FFD2B-8559-4556-8054-09EFB1889083}"/>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CC890F6B-18BF-42F2-A97D-DD2D302FA5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a:t>
            </a:r>
            <a:r>
              <a:rPr lang="en-US" dirty="0">
                <a:solidFill>
                  <a:srgbClr val="201F1E"/>
                </a:solidFill>
                <a:effectLst/>
                <a:latin typeface="Bell MT" panose="02020503060305020303" pitchFamily="18" charset="0"/>
                <a:ea typeface="Calibri" panose="020F0502020204030204" pitchFamily="34" charset="0"/>
              </a:rPr>
              <a:t>Nancy Balcom</a:t>
            </a:r>
            <a:endParaRPr lang="en-US" dirty="0">
              <a:effectLst/>
              <a:latin typeface="Bell MT" panose="02020503060305020303" pitchFamily="18" charset="0"/>
              <a:ea typeface="Calibri" panose="020F050202020403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0069579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D6B9E90E-2FCA-4CCF-91D3-118B5D302A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BB9B5A-71BA-407C-AB94-F39F9F3B5039}" type="slidenum">
              <a:rPr lang="en-US" altLang="en-US"/>
              <a:pPr eaLnBrk="1" hangingPunct="1"/>
              <a:t>107</a:t>
            </a:fld>
            <a:endParaRPr lang="en-US" altLang="en-US"/>
          </a:p>
        </p:txBody>
      </p:sp>
      <p:sp>
        <p:nvSpPr>
          <p:cNvPr id="223235" name="Rectangle 2">
            <a:extLst>
              <a:ext uri="{FF2B5EF4-FFF2-40B4-BE49-F238E27FC236}">
                <a16:creationId xmlns:a16="http://schemas.microsoft.com/office/drawing/2014/main" id="{24EB735A-31EB-4BC9-AC6F-EDA36D709628}"/>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6D9AE6EB-1A13-4697-B073-85D760A517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Aguas</a:t>
            </a:r>
            <a:r>
              <a:rPr lang="en-US" altLang="en-US" dirty="0">
                <a:latin typeface="Bell MT" panose="02020503060305020303" pitchFamily="18" charset="0"/>
              </a:rPr>
              <a:t> </a:t>
            </a:r>
            <a:r>
              <a:rPr lang="en-US" altLang="en-US" dirty="0" err="1">
                <a:latin typeface="Bell MT" panose="02020503060305020303" pitchFamily="18" charset="0"/>
              </a:rPr>
              <a:t>abiertas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28AB4983-BF5F-4037-AE56-7D2CE00D22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CB7ACA-BC82-4E18-9E5C-76C5EAF0F023}" type="slidenum">
              <a:rPr lang="en-US" altLang="en-US"/>
              <a:pPr eaLnBrk="1" hangingPunct="1"/>
              <a:t>108</a:t>
            </a:fld>
            <a:endParaRPr lang="en-US" altLang="en-US"/>
          </a:p>
        </p:txBody>
      </p:sp>
      <p:sp>
        <p:nvSpPr>
          <p:cNvPr id="224259" name="Rectangle 2">
            <a:extLst>
              <a:ext uri="{FF2B5EF4-FFF2-40B4-BE49-F238E27FC236}">
                <a16:creationId xmlns:a16="http://schemas.microsoft.com/office/drawing/2014/main" id="{216795E7-3660-4E3D-AD1A-D079D35C6F45}"/>
              </a:ext>
            </a:extLst>
          </p:cNvPr>
          <p:cNvSpPr>
            <a:spLocks noGrp="1" noRot="1" noChangeAspect="1" noChangeArrowheads="1" noTextEdit="1"/>
          </p:cNvSpPr>
          <p:nvPr>
            <p:ph type="sldImg"/>
          </p:nvPr>
        </p:nvSpPr>
        <p:spPr>
          <a:ln/>
        </p:spPr>
      </p:sp>
      <p:sp>
        <p:nvSpPr>
          <p:cNvPr id="224260" name="Rectangle 3">
            <a:extLst>
              <a:ext uri="{FF2B5EF4-FFF2-40B4-BE49-F238E27FC236}">
                <a16:creationId xmlns:a16="http://schemas.microsoft.com/office/drawing/2014/main" id="{CDA79F57-2967-475E-BE68-E2E0880085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fitoplancton microscópico está habitualmente compuesto de algas unicelulares que flotan libremente. Puede estar compuesto también de colonias de algas multicelulares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fitoplancton, como las diatomeas, convierte la luz del sol en materia orgánica viviente a través del proceso de fotosíntesis, produciendo oxígeno. También sirve como importante  fuente de comida para los herbívoros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diatomeas tienen conchas hechas de sílice y son llamadas, a veces, “criaturas en casas de cristal”</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No siempre lo que abunda es bueno. Los científicos han determinado que las cantidades en exceso del nutriente nitrógeno que entra en las aguas del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desde las plantas de tratamiento de aguas residuales y  por la escorrentía de la tierra conducen a florecimientos de algas a finales del verano en el oeste del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Cuando las algas mueren, el proceso de descomposición consume grandes cantidades de oxígeno haciendo que los niveles de oxígeno caigan a niveles que son peligrosamente bajos o letales para otros organismos que viven en el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Estudio del 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Study</a:t>
            </a:r>
            <a:r>
              <a:rPr lang="es-ES" sz="1200" kern="1200" dirty="0">
                <a:solidFill>
                  <a:schemeClr val="tx1"/>
                </a:solidFill>
                <a:effectLst/>
                <a:latin typeface="Arial" charset="0"/>
                <a:ea typeface="+mn-ea"/>
                <a:cs typeface="+mn-cs"/>
              </a:rPr>
              <a:t> está encarando este problema al requerir que muchas plantas de tratamiento de aguas residuales implementen tratamientos terciarios que remuevan el exceso de nutrientes del afluente tratado antes de su vertido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Diatomea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Connecticut Sea Grant</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66D3E30A-834A-4C0C-AE41-FD2886A38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AEF75EB-DBBD-4ABC-B8DA-2DCC6C292791}" type="slidenum">
              <a:rPr lang="en-US" altLang="en-US"/>
              <a:pPr eaLnBrk="1" hangingPunct="1"/>
              <a:t>109</a:t>
            </a:fld>
            <a:endParaRPr lang="en-US" altLang="en-US"/>
          </a:p>
        </p:txBody>
      </p:sp>
      <p:sp>
        <p:nvSpPr>
          <p:cNvPr id="225283" name="Rectangle 2">
            <a:extLst>
              <a:ext uri="{FF2B5EF4-FFF2-40B4-BE49-F238E27FC236}">
                <a16:creationId xmlns:a16="http://schemas.microsoft.com/office/drawing/2014/main" id="{E540197D-708C-4038-916F-5A9EDB19766F}"/>
              </a:ext>
            </a:extLst>
          </p:cNvPr>
          <p:cNvSpPr>
            <a:spLocks noGrp="1" noRot="1" noChangeAspect="1" noChangeArrowheads="1" noTextEdit="1"/>
          </p:cNvSpPr>
          <p:nvPr>
            <p:ph type="sldImg"/>
          </p:nvPr>
        </p:nvSpPr>
        <p:spPr>
          <a:ln/>
        </p:spPr>
      </p:sp>
      <p:sp>
        <p:nvSpPr>
          <p:cNvPr id="225284" name="Rectangle 3">
            <a:extLst>
              <a:ext uri="{FF2B5EF4-FFF2-40B4-BE49-F238E27FC236}">
                <a16:creationId xmlns:a16="http://schemas.microsoft.com/office/drawing/2014/main" id="{BC6E7B07-97DC-4263-8EBD-4B7241F584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copépodos, anfípodos y otros crustáceos similares a los camarones pasan la totalidad de su vida como zooplancton, mientras que las formas larvales o inmaduras de los percebes, cangrejos, gusanos, moluscos y peces de aleta son miembros temporales de la comunidad del zooplancton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Copépodo</a:t>
            </a:r>
            <a:r>
              <a:rPr lang="en-US" altLang="en-US" dirty="0">
                <a:latin typeface="Bell MT" panose="02020503060305020303" pitchFamily="18" charset="0"/>
              </a:rPr>
              <a:t>, </a:t>
            </a:r>
            <a:r>
              <a:rPr lang="en-US" altLang="en-US" i="1" dirty="0" err="1">
                <a:latin typeface="Bell MT" panose="02020503060305020303" pitchFamily="18" charset="0"/>
              </a:rPr>
              <a:t>Acartia</a:t>
            </a:r>
            <a:r>
              <a:rPr lang="en-US" altLang="en-US" i="1" dirty="0">
                <a:latin typeface="Bell MT" panose="02020503060305020303" pitchFamily="18" charset="0"/>
              </a:rPr>
              <a:t> </a:t>
            </a:r>
            <a:r>
              <a:rPr lang="en-US" altLang="en-US" i="1" dirty="0" err="1">
                <a:latin typeface="Bell MT" panose="02020503060305020303" pitchFamily="18" charset="0"/>
              </a:rPr>
              <a:t>hudsonica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Amy N. Smith y Barbara Costas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F687F0D1-D469-49B5-86A6-2EB54F1425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5D7E41-EC40-4B7D-8AD0-1AF35012FB3B}" type="slidenum">
              <a:rPr lang="en-US" altLang="en-US"/>
              <a:pPr eaLnBrk="1" hangingPunct="1"/>
              <a:t>11</a:t>
            </a:fld>
            <a:endParaRPr lang="en-US" altLang="en-US"/>
          </a:p>
        </p:txBody>
      </p:sp>
      <p:sp>
        <p:nvSpPr>
          <p:cNvPr id="136195" name="Rectangle 2">
            <a:extLst>
              <a:ext uri="{FF2B5EF4-FFF2-40B4-BE49-F238E27FC236}">
                <a16:creationId xmlns:a16="http://schemas.microsoft.com/office/drawing/2014/main" id="{D697D60E-53F4-4FBC-AFA1-9B8656BF6702}"/>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C863581B-B312-48C0-8781-BD03BCF8E5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s-ES" sz="1200" kern="1200" dirty="0">
                <a:solidFill>
                  <a:schemeClr val="tx1"/>
                </a:solidFill>
                <a:effectLst/>
                <a:latin typeface="Arial" charset="0"/>
                <a:ea typeface="+mn-ea"/>
                <a:cs typeface="+mn-cs"/>
              </a:rPr>
              <a:t>Con una altura superior de apenas unas pocas pulgadas que la marisma baja, la marisma alta está dominada por espartillo de la marisma salada y pasto espinoso. El espartillo de la marisma salada (también llamado heno de marisma salada) tiene la apariencia de un "lamido de vaca" </a:t>
            </a:r>
            <a:endParaRPr lang="en-US" sz="1200" kern="1200" dirty="0">
              <a:solidFill>
                <a:schemeClr val="tx1"/>
              </a:solidFill>
              <a:effectLst/>
              <a:latin typeface="Arial" charset="0"/>
              <a:ea typeface="+mn-ea"/>
              <a:cs typeface="+mn-cs"/>
            </a:endParaRPr>
          </a:p>
          <a:p>
            <a:pPr lvl="0"/>
            <a:r>
              <a:rPr lang="es-ES" sz="1200" kern="1200" dirty="0">
                <a:solidFill>
                  <a:schemeClr val="tx1"/>
                </a:solidFill>
                <a:effectLst/>
                <a:latin typeface="Arial" charset="0"/>
                <a:ea typeface="+mn-ea"/>
                <a:cs typeface="+mn-cs"/>
              </a:rPr>
              <a:t>La marisma alta se inunda completamente durante las mareas vivas, mareas extremadamente altas o bajas que ocurren dos veces al mes durante la luna llena y nueva</a:t>
            </a:r>
            <a:endParaRPr lang="en-US" sz="1200" kern="1200" dirty="0">
              <a:solidFill>
                <a:schemeClr val="tx1"/>
              </a:solidFill>
              <a:effectLst/>
              <a:latin typeface="Arial" charset="0"/>
              <a:ea typeface="+mn-ea"/>
              <a:cs typeface="+mn-cs"/>
            </a:endParaRPr>
          </a:p>
          <a:p>
            <a:pPr lvl="0"/>
            <a:r>
              <a:rPr lang="es-ES" sz="1200" kern="1200" dirty="0">
                <a:solidFill>
                  <a:schemeClr val="tx1"/>
                </a:solidFill>
                <a:effectLst/>
                <a:latin typeface="Arial" charset="0"/>
                <a:ea typeface="+mn-ea"/>
                <a:cs typeface="+mn-cs"/>
              </a:rPr>
              <a:t>Al principio de la época colonial, el espartillo de la marisma salada era cultivado extensamente y usado como heno para alimentar el ganado. También era utilizado para aislar las casas e incluso para cubrir los tejados. Todavía hoy se recoge y se usa como abono</a:t>
            </a:r>
            <a:endParaRPr lang="en-US" sz="1200" kern="1200" dirty="0">
              <a:solidFill>
                <a:schemeClr val="tx1"/>
              </a:solidFill>
              <a:effectLst/>
              <a:latin typeface="Arial" charset="0"/>
              <a:ea typeface="+mn-ea"/>
              <a:cs typeface="+mn-cs"/>
            </a:endParaRPr>
          </a:p>
          <a:p>
            <a:pPr lvl="0"/>
            <a:r>
              <a:rPr lang="es-ES" sz="1200" kern="1200" dirty="0">
                <a:solidFill>
                  <a:schemeClr val="tx1"/>
                </a:solidFill>
                <a:effectLst/>
                <a:latin typeface="Arial" charset="0"/>
                <a:ea typeface="+mn-ea"/>
                <a:cs typeface="+mn-cs"/>
              </a:rPr>
              <a:t>Las semillas de estas dos hierbas sirven como importante fuente de alimentación para los patos negros, los gorriones costeros y los gorriones de cola afilada de la marisma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a:t>
            </a:r>
            <a:r>
              <a:rPr lang="en-US" altLang="en-US" dirty="0" err="1">
                <a:latin typeface="Bell MT" panose="02020503060305020303" pitchFamily="18" charset="0"/>
              </a:rPr>
              <a:t>Espartillo</a:t>
            </a:r>
            <a:r>
              <a:rPr lang="en-US" altLang="en-US" dirty="0">
                <a:latin typeface="Bell MT" panose="02020503060305020303" pitchFamily="18" charset="0"/>
              </a:rPr>
              <a:t> de </a:t>
            </a:r>
            <a:r>
              <a:rPr lang="en-US" altLang="en-US" dirty="0" err="1">
                <a:latin typeface="Bell MT" panose="02020503060305020303" pitchFamily="18" charset="0"/>
              </a:rPr>
              <a:t>marisma</a:t>
            </a:r>
            <a:r>
              <a:rPr lang="en-US" altLang="en-US" dirty="0">
                <a:latin typeface="Bell MT" panose="02020503060305020303" pitchFamily="18" charset="0"/>
              </a:rPr>
              <a:t> </a:t>
            </a:r>
            <a:r>
              <a:rPr lang="en-US" altLang="en-US" dirty="0" err="1">
                <a:latin typeface="Bell MT" panose="02020503060305020303" pitchFamily="18" charset="0"/>
              </a:rPr>
              <a:t>salada</a:t>
            </a:r>
            <a:r>
              <a:rPr lang="en-US" altLang="en-US" dirty="0">
                <a:latin typeface="Bell MT" panose="02020503060305020303" pitchFamily="18" charset="0"/>
              </a:rPr>
              <a:t>, </a:t>
            </a:r>
            <a:r>
              <a:rPr lang="en-US" altLang="en-US" i="1" dirty="0">
                <a:latin typeface="Bell MT" panose="02020503060305020303" pitchFamily="18" charset="0"/>
              </a:rPr>
              <a:t>Spartina patens, </a:t>
            </a:r>
            <a:r>
              <a:rPr lang="en-US" altLang="en-US" dirty="0" err="1">
                <a:latin typeface="Bell MT" panose="02020503060305020303" pitchFamily="18" charset="0"/>
              </a:rPr>
              <a:t>cortesía</a:t>
            </a:r>
            <a:r>
              <a:rPr lang="en-US" altLang="en-US" dirty="0">
                <a:latin typeface="Bell MT" panose="02020503060305020303" pitchFamily="18" charset="0"/>
              </a:rPr>
              <a:t> de Judy Preston;</a:t>
            </a:r>
            <a:r>
              <a:rPr lang="en-US" altLang="en-US" i="1" dirty="0">
                <a:latin typeface="Bell MT" panose="02020503060305020303" pitchFamily="18" charset="0"/>
              </a:rPr>
              <a:t> </a:t>
            </a:r>
            <a:r>
              <a:rPr lang="en-US" altLang="en-US" i="0" dirty="0">
                <a:latin typeface="Bell MT" panose="02020503060305020303" pitchFamily="18" charset="0"/>
              </a:rPr>
              <a:t>(</a:t>
            </a:r>
            <a:r>
              <a:rPr lang="en-US" altLang="en-US" i="0" dirty="0" err="1">
                <a:latin typeface="Bell MT" panose="02020503060305020303" pitchFamily="18" charset="0"/>
              </a:rPr>
              <a:t>dentro</a:t>
            </a:r>
            <a:r>
              <a:rPr lang="en-US" altLang="en-US" i="0" dirty="0">
                <a:latin typeface="Bell MT" panose="02020503060305020303" pitchFamily="18" charset="0"/>
              </a:rPr>
              <a:t>) P</a:t>
            </a:r>
            <a:r>
              <a:rPr lang="en-US" altLang="en-US" dirty="0">
                <a:latin typeface="Bell MT" panose="02020503060305020303" pitchFamily="18" charset="0"/>
              </a:rPr>
              <a:t>asto </a:t>
            </a:r>
            <a:r>
              <a:rPr lang="en-US" altLang="en-US" dirty="0" err="1">
                <a:latin typeface="Bell MT" panose="02020503060305020303" pitchFamily="18" charset="0"/>
              </a:rPr>
              <a:t>espinoso</a:t>
            </a:r>
            <a:r>
              <a:rPr lang="en-US" altLang="en-US" dirty="0">
                <a:latin typeface="Bell MT" panose="02020503060305020303" pitchFamily="18" charset="0"/>
              </a:rPr>
              <a:t> con </a:t>
            </a:r>
            <a:r>
              <a:rPr lang="en-US" altLang="en-US" dirty="0" err="1">
                <a:latin typeface="Bell MT" panose="02020503060305020303" pitchFamily="18" charset="0"/>
              </a:rPr>
              <a:t>inflorescencias</a:t>
            </a:r>
            <a:r>
              <a:rPr lang="en-US" altLang="en-US" dirty="0">
                <a:latin typeface="Bell MT" panose="02020503060305020303" pitchFamily="18" charset="0"/>
              </a:rPr>
              <a:t>, </a:t>
            </a:r>
            <a:r>
              <a:rPr lang="en-US" altLang="en-US" i="1" dirty="0" err="1">
                <a:latin typeface="Bell MT" panose="02020503060305020303" pitchFamily="18" charset="0"/>
              </a:rPr>
              <a:t>Distichlis</a:t>
            </a:r>
            <a:r>
              <a:rPr lang="en-US" altLang="en-US" i="1" dirty="0">
                <a:latin typeface="Bell MT" panose="02020503060305020303" pitchFamily="18" charset="0"/>
              </a:rPr>
              <a:t> </a:t>
            </a:r>
            <a:r>
              <a:rPr lang="en-US" altLang="en-US" i="1" dirty="0" err="1">
                <a:latin typeface="Bell MT" panose="02020503060305020303" pitchFamily="18" charset="0"/>
              </a:rPr>
              <a:t>spicata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a:p>
            <a:pPr eaLnBrk="1" hangingPunct="1"/>
            <a:endParaRPr lang="en-US" altLang="en-US" dirty="0">
              <a:latin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err="1">
                <a:latin typeface="Bell MT" panose="02020503060305020303" pitchFamily="18" charset="0"/>
              </a:rPr>
              <a:t>Fotografías</a:t>
            </a:r>
            <a:r>
              <a:rPr lang="en-US" dirty="0">
                <a:latin typeface="Bell MT" panose="02020503060305020303" pitchFamily="18" charset="0"/>
              </a:rPr>
              <a:t>: (</a:t>
            </a:r>
            <a:r>
              <a:rPr lang="en-US" dirty="0" err="1">
                <a:latin typeface="Bell MT" panose="02020503060305020303" pitchFamily="18" charset="0"/>
              </a:rPr>
              <a:t>arriba</a:t>
            </a:r>
            <a:r>
              <a:rPr lang="en-US" dirty="0">
                <a:latin typeface="Bell MT" panose="02020503060305020303" pitchFamily="18" charset="0"/>
              </a:rPr>
              <a:t>) Calamar de </a:t>
            </a:r>
            <a:r>
              <a:rPr lang="en-US" dirty="0" err="1">
                <a:latin typeface="Bell MT" panose="02020503060305020303" pitchFamily="18" charset="0"/>
              </a:rPr>
              <a:t>aleta</a:t>
            </a:r>
            <a:r>
              <a:rPr lang="en-US" dirty="0">
                <a:latin typeface="Bell MT" panose="02020503060305020303" pitchFamily="18" charset="0"/>
              </a:rPr>
              <a:t> </a:t>
            </a:r>
            <a:r>
              <a:rPr lang="en-US" dirty="0" err="1">
                <a:latin typeface="Bell MT" panose="02020503060305020303" pitchFamily="18" charset="0"/>
              </a:rPr>
              <a:t>larga</a:t>
            </a:r>
            <a:r>
              <a:rPr lang="en-US" dirty="0">
                <a:latin typeface="Bell MT" panose="02020503060305020303" pitchFamily="18" charset="0"/>
              </a:rPr>
              <a:t>, </a:t>
            </a:r>
            <a:r>
              <a:rPr lang="en-US" i="1" dirty="0" err="1">
                <a:latin typeface="Bell MT" panose="02020503060305020303" pitchFamily="18" charset="0"/>
              </a:rPr>
              <a:t>Loligo</a:t>
            </a:r>
            <a:r>
              <a:rPr lang="en-US" i="1" dirty="0">
                <a:latin typeface="Bell MT" panose="02020503060305020303" pitchFamily="18" charset="0"/>
              </a:rPr>
              <a:t> </a:t>
            </a:r>
            <a:r>
              <a:rPr lang="en-US" i="1" dirty="0" err="1">
                <a:latin typeface="Bell MT" panose="02020503060305020303" pitchFamily="18" charset="0"/>
              </a:rPr>
              <a:t>pealeii</a:t>
            </a:r>
            <a:r>
              <a:rPr lang="en-US" dirty="0">
                <a:latin typeface="Bell MT" panose="02020503060305020303" pitchFamily="18" charset="0"/>
              </a:rPr>
              <a:t>; y (</a:t>
            </a:r>
            <a:r>
              <a:rPr lang="en-US" dirty="0" err="1">
                <a:latin typeface="Bell MT" panose="02020503060305020303" pitchFamily="18" charset="0"/>
              </a:rPr>
              <a:t>abajo</a:t>
            </a:r>
            <a:r>
              <a:rPr lang="en-US" dirty="0">
                <a:latin typeface="Bell MT" panose="02020503060305020303" pitchFamily="18" charset="0"/>
              </a:rPr>
              <a:t>) </a:t>
            </a:r>
            <a:r>
              <a:rPr lang="en-US" dirty="0" err="1">
                <a:latin typeface="Bell MT" panose="02020503060305020303" pitchFamily="18" charset="0"/>
              </a:rPr>
              <a:t>Langosta</a:t>
            </a:r>
            <a:r>
              <a:rPr lang="en-US" dirty="0">
                <a:latin typeface="Bell MT" panose="02020503060305020303" pitchFamily="18" charset="0"/>
              </a:rPr>
              <a:t> </a:t>
            </a:r>
            <a:r>
              <a:rPr lang="en-US" dirty="0" err="1">
                <a:latin typeface="Bell MT" panose="02020503060305020303" pitchFamily="18" charset="0"/>
              </a:rPr>
              <a:t>americana</a:t>
            </a:r>
            <a:r>
              <a:rPr lang="en-US" dirty="0">
                <a:latin typeface="Bell MT" panose="02020503060305020303" pitchFamily="18" charset="0"/>
              </a:rPr>
              <a:t>, </a:t>
            </a:r>
            <a:r>
              <a:rPr lang="en-US" i="1" dirty="0" err="1">
                <a:latin typeface="Bell MT" panose="02020503060305020303" pitchFamily="18" charset="0"/>
              </a:rPr>
              <a:t>Homarus</a:t>
            </a:r>
            <a:r>
              <a:rPr lang="en-US" i="1" dirty="0">
                <a:latin typeface="Bell MT" panose="02020503060305020303" pitchFamily="18" charset="0"/>
              </a:rPr>
              <a:t> </a:t>
            </a:r>
            <a:r>
              <a:rPr lang="en-US" i="1" dirty="0" err="1">
                <a:latin typeface="Bell MT" panose="02020503060305020303" pitchFamily="18" charset="0"/>
              </a:rPr>
              <a:t>americanus</a:t>
            </a:r>
            <a:r>
              <a:rPr lang="en-US" i="1" dirty="0">
                <a:latin typeface="Bell MT" panose="02020503060305020303" pitchFamily="18" charset="0"/>
              </a:rPr>
              <a:t>. </a:t>
            </a:r>
            <a:r>
              <a:rPr lang="en-US" i="1" dirty="0" err="1">
                <a:latin typeface="Bell MT" panose="02020503060305020303" pitchFamily="18" charset="0"/>
              </a:rPr>
              <a:t>Cortesía</a:t>
            </a:r>
            <a:r>
              <a:rPr lang="en-US" dirty="0">
                <a:latin typeface="Bell MT" panose="02020503060305020303" pitchFamily="18" charset="0"/>
              </a:rPr>
              <a:t> de Robert </a:t>
            </a:r>
            <a:r>
              <a:rPr lang="en-US" dirty="0" err="1">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110</a:t>
            </a:fld>
            <a:endParaRPr lang="en-US" altLang="en-US"/>
          </a:p>
        </p:txBody>
      </p:sp>
    </p:spTree>
    <p:extLst>
      <p:ext uri="{BB962C8B-B14F-4D97-AF65-F5344CB8AC3E}">
        <p14:creationId xmlns:p14="http://schemas.microsoft.com/office/powerpoint/2010/main" val="22572317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7BD2C6E6-E201-47CE-A334-037AAB9F50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1F59F0-DB46-4DBE-9676-B22094F6A9D4}" type="slidenum">
              <a:rPr lang="en-US" altLang="en-US"/>
              <a:pPr eaLnBrk="1" hangingPunct="1"/>
              <a:t>111</a:t>
            </a:fld>
            <a:endParaRPr lang="en-US" altLang="en-US"/>
          </a:p>
        </p:txBody>
      </p:sp>
      <p:sp>
        <p:nvSpPr>
          <p:cNvPr id="226307" name="Rectangle 2">
            <a:extLst>
              <a:ext uri="{FF2B5EF4-FFF2-40B4-BE49-F238E27FC236}">
                <a16:creationId xmlns:a16="http://schemas.microsoft.com/office/drawing/2014/main" id="{452C254C-4D76-46E0-9D1B-62784F51825C}"/>
              </a:ext>
            </a:extLst>
          </p:cNvPr>
          <p:cNvSpPr>
            <a:spLocks noGrp="1" noRot="1" noChangeAspect="1" noChangeArrowheads="1" noTextEdit="1"/>
          </p:cNvSpPr>
          <p:nvPr>
            <p:ph type="sldImg"/>
          </p:nvPr>
        </p:nvSpPr>
        <p:spPr>
          <a:ln/>
        </p:spPr>
      </p:sp>
      <p:sp>
        <p:nvSpPr>
          <p:cNvPr id="226308" name="Rectangle 3">
            <a:extLst>
              <a:ext uri="{FF2B5EF4-FFF2-40B4-BE49-F238E27FC236}">
                <a16:creationId xmlns:a16="http://schemas.microsoft.com/office/drawing/2014/main" id="{88229DC0-9224-4991-B206-0A6EDDCA0DE5}"/>
              </a:ext>
            </a:extLst>
          </p:cNvPr>
          <p:cNvSpPr>
            <a:spLocks noGrp="1" noChangeArrowheads="1"/>
          </p:cNvSpPr>
          <p:nvPr>
            <p:ph type="body" idx="1"/>
          </p:nvPr>
        </p:nvSpPr>
        <p:spPr>
          <a:xfrm>
            <a:off x="609600" y="4495800"/>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Los </a:t>
            </a:r>
            <a:r>
              <a:rPr lang="en-US" sz="1200" kern="1200" dirty="0" err="1">
                <a:solidFill>
                  <a:schemeClr val="tx1"/>
                </a:solidFill>
                <a:effectLst/>
                <a:latin typeface="Arial" charset="0"/>
                <a:ea typeface="+mn-ea"/>
                <a:cs typeface="+mn-cs"/>
              </a:rPr>
              <a:t>cenóforos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transparentes</a:t>
            </a:r>
            <a:r>
              <a:rPr lang="en-US" sz="1200" kern="1200" dirty="0">
                <a:solidFill>
                  <a:schemeClr val="tx1"/>
                </a:solidFill>
                <a:effectLst/>
                <a:latin typeface="Arial" charset="0"/>
                <a:ea typeface="+mn-ea"/>
                <a:cs typeface="+mn-cs"/>
              </a:rPr>
              <a:t> o medusas </a:t>
            </a:r>
            <a:r>
              <a:rPr lang="en-US" sz="1200" kern="1200" dirty="0" err="1">
                <a:solidFill>
                  <a:schemeClr val="tx1"/>
                </a:solidFill>
                <a:effectLst/>
                <a:latin typeface="Arial" charset="0"/>
                <a:ea typeface="+mn-ea"/>
                <a:cs typeface="+mn-cs"/>
              </a:rPr>
              <a:t>peine</a:t>
            </a:r>
            <a:r>
              <a:rPr lang="en-US" sz="1200" kern="1200" dirty="0">
                <a:solidFill>
                  <a:schemeClr val="tx1"/>
                </a:solidFill>
                <a:effectLst/>
                <a:latin typeface="Arial" charset="0"/>
                <a:ea typeface="+mn-ea"/>
                <a:cs typeface="+mn-cs"/>
              </a:rPr>
              <a:t> son </a:t>
            </a:r>
            <a:r>
              <a:rPr lang="en-US" sz="1200" kern="1200" dirty="0" err="1">
                <a:solidFill>
                  <a:schemeClr val="tx1"/>
                </a:solidFill>
                <a:effectLst/>
                <a:latin typeface="Arial" charset="0"/>
                <a:ea typeface="+mn-ea"/>
                <a:cs typeface="+mn-cs"/>
              </a:rPr>
              <a:t>animales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planctónicos</a:t>
            </a:r>
            <a:r>
              <a:rPr lang="en-US" sz="1200" kern="1200" dirty="0">
                <a:solidFill>
                  <a:schemeClr val="tx1"/>
                </a:solidFill>
                <a:effectLst/>
                <a:latin typeface="Arial" charset="0"/>
                <a:ea typeface="+mn-ea"/>
                <a:cs typeface="+mn-cs"/>
              </a:rPr>
              <a:t>. No son </a:t>
            </a:r>
            <a:r>
              <a:rPr lang="en-US" sz="1200" kern="1200" dirty="0" err="1">
                <a:solidFill>
                  <a:schemeClr val="tx1"/>
                </a:solidFill>
                <a:effectLst/>
                <a:latin typeface="Arial" charset="0"/>
                <a:ea typeface="+mn-ea"/>
                <a:cs typeface="+mn-cs"/>
              </a:rPr>
              <a:t>buenos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nadadores</a:t>
            </a:r>
            <a:r>
              <a:rPr lang="en-US" sz="1200" kern="1200" dirty="0">
                <a:solidFill>
                  <a:schemeClr val="tx1"/>
                </a:solidFill>
                <a:effectLst/>
                <a:latin typeface="Arial" charset="0"/>
                <a:ea typeface="+mn-ea"/>
                <a:cs typeface="+mn-cs"/>
              </a:rPr>
              <a:t> y se </a:t>
            </a:r>
            <a:r>
              <a:rPr lang="en-US" sz="1200" kern="1200" dirty="0" err="1">
                <a:solidFill>
                  <a:schemeClr val="tx1"/>
                </a:solidFill>
                <a:effectLst/>
                <a:latin typeface="Arial" charset="0"/>
                <a:ea typeface="+mn-ea"/>
                <a:cs typeface="+mn-cs"/>
              </a:rPr>
              <a:t>impulsan</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través</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franjas</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cilios</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golpean</a:t>
            </a:r>
            <a:r>
              <a:rPr lang="en-US" sz="1200" kern="1200" dirty="0">
                <a:solidFill>
                  <a:schemeClr val="tx1"/>
                </a:solidFill>
                <a:effectLst/>
                <a:latin typeface="Arial" charset="0"/>
                <a:ea typeface="+mn-ea"/>
                <a:cs typeface="+mn-cs"/>
              </a:rPr>
              <a:t> contra el </a:t>
            </a:r>
            <a:r>
              <a:rPr lang="en-US" sz="1200" kern="1200" dirty="0" err="1">
                <a:solidFill>
                  <a:schemeClr val="tx1"/>
                </a:solidFill>
                <a:effectLst/>
                <a:latin typeface="Arial" charset="0"/>
                <a:ea typeface="+mn-ea"/>
                <a:cs typeface="+mn-cs"/>
              </a:rPr>
              <a:t>agua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dentro</a:t>
            </a:r>
            <a:r>
              <a:rPr lang="en-US" sz="1200" kern="1200" dirty="0">
                <a:solidFill>
                  <a:schemeClr val="tx1"/>
                </a:solidFill>
                <a:effectLst/>
                <a:latin typeface="Arial" charset="0"/>
                <a:ea typeface="+mn-ea"/>
                <a:cs typeface="+mn-cs"/>
              </a:rPr>
              <a:t> de la </a:t>
            </a:r>
            <a:r>
              <a:rPr lang="en-US" sz="1200" kern="1200" dirty="0" err="1">
                <a:solidFill>
                  <a:schemeClr val="tx1"/>
                </a:solidFill>
                <a:effectLst/>
                <a:latin typeface="Arial" charset="0"/>
                <a:ea typeface="+mn-ea"/>
                <a:cs typeface="+mn-cs"/>
              </a:rPr>
              <a:t>cavidad</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cuerpo</a:t>
            </a:r>
            <a:r>
              <a:rPr lang="en-US" sz="1200" kern="1200" dirty="0">
                <a:solidFill>
                  <a:schemeClr val="tx1"/>
                </a:solidFill>
                <a:effectLst/>
                <a:latin typeface="Arial" charset="0"/>
                <a:ea typeface="+mn-ea"/>
                <a:cs typeface="+mn-cs"/>
              </a:rPr>
              <a:t> </a:t>
            </a: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cilios son las franjas brillantes de color iridiscente que recorren los costados del cuerpo. Cuando las aguas están revueltas por la noche, estas líneas se encienden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a:t>
            </a:r>
            <a:r>
              <a:rPr lang="es-ES" sz="1200" kern="1200" dirty="0" err="1">
                <a:solidFill>
                  <a:schemeClr val="tx1"/>
                </a:solidFill>
                <a:effectLst/>
                <a:latin typeface="Arial" charset="0"/>
                <a:ea typeface="+mn-ea"/>
                <a:cs typeface="+mn-cs"/>
              </a:rPr>
              <a:t>cenóforos</a:t>
            </a:r>
            <a:r>
              <a:rPr lang="es-ES" sz="1200" kern="1200" dirty="0">
                <a:solidFill>
                  <a:schemeClr val="tx1"/>
                </a:solidFill>
                <a:effectLst/>
                <a:latin typeface="Arial" charset="0"/>
                <a:ea typeface="+mn-ea"/>
                <a:cs typeface="+mn-cs"/>
              </a:rPr>
              <a:t> se alimentan del plancton como los copépodos bombeando agua hacia las cavidades de sus cuerpos y usando palpos pegajosos para capturar a sus presas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Medusa </a:t>
            </a:r>
            <a:r>
              <a:rPr lang="en-US" altLang="en-US" dirty="0" err="1">
                <a:latin typeface="Bell MT" panose="02020503060305020303" pitchFamily="18" charset="0"/>
              </a:rPr>
              <a:t>peine</a:t>
            </a:r>
            <a:r>
              <a:rPr lang="en-US" altLang="en-US" dirty="0">
                <a:latin typeface="Bell MT" panose="02020503060305020303" pitchFamily="18" charset="0"/>
              </a:rPr>
              <a:t> del </a:t>
            </a:r>
            <a:r>
              <a:rPr lang="en-US" altLang="en-US" dirty="0" err="1">
                <a:latin typeface="Bell MT" panose="02020503060305020303" pitchFamily="18" charset="0"/>
              </a:rPr>
              <a:t>norte</a:t>
            </a:r>
            <a:r>
              <a:rPr lang="en-US" altLang="en-US" dirty="0">
                <a:latin typeface="Bell MT" panose="02020503060305020303" pitchFamily="18" charset="0"/>
              </a:rPr>
              <a:t>, </a:t>
            </a:r>
            <a:r>
              <a:rPr lang="en-US" altLang="en-US" i="1" dirty="0" err="1">
                <a:latin typeface="Bell MT" panose="02020503060305020303" pitchFamily="18" charset="0"/>
              </a:rPr>
              <a:t>Bolinopsis</a:t>
            </a:r>
            <a:r>
              <a:rPr lang="en-US" altLang="en-US" i="1" dirty="0">
                <a:latin typeface="Bell MT" panose="02020503060305020303" pitchFamily="18" charset="0"/>
              </a:rPr>
              <a:t> infundibulum</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Las medusas son </a:t>
            </a:r>
            <a:r>
              <a:rPr lang="en-US" sz="1200" kern="1200" dirty="0" err="1">
                <a:solidFill>
                  <a:schemeClr val="tx1"/>
                </a:solidFill>
                <a:effectLst/>
                <a:latin typeface="Arial" charset="0"/>
                <a:ea typeface="+mn-ea"/>
                <a:cs typeface="+mn-cs"/>
              </a:rPr>
              <a:t>cnidarios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sus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células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urticantes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tienen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estructuras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forma de </a:t>
            </a:r>
            <a:r>
              <a:rPr lang="en-US" sz="1200" kern="1200" dirty="0" err="1">
                <a:solidFill>
                  <a:schemeClr val="tx1"/>
                </a:solidFill>
                <a:effectLst/>
                <a:latin typeface="Arial" charset="0"/>
                <a:ea typeface="+mn-ea"/>
                <a:cs typeface="+mn-cs"/>
              </a:rPr>
              <a:t>arpón</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inyectan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veneno</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inmovilizar</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presas</a:t>
            </a:r>
            <a:r>
              <a:rPr lang="en-US" sz="1200" kern="1200" dirty="0">
                <a:solidFill>
                  <a:schemeClr val="tx1"/>
                </a:solidFill>
                <a:effectLst/>
                <a:latin typeface="Arial" charset="0"/>
                <a:ea typeface="+mn-ea"/>
                <a:cs typeface="+mn-cs"/>
              </a:rPr>
              <a:t> tales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el </a:t>
            </a:r>
            <a:r>
              <a:rPr lang="en-US" sz="1200" kern="1200" dirty="0" err="1">
                <a:solidFill>
                  <a:schemeClr val="tx1"/>
                </a:solidFill>
                <a:effectLst/>
                <a:latin typeface="Arial" charset="0"/>
                <a:ea typeface="+mn-ea"/>
                <a:cs typeface="+mn-cs"/>
              </a:rPr>
              <a:t>zooplancton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cenofóros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otras</a:t>
            </a:r>
            <a:r>
              <a:rPr lang="en-US" sz="1200" kern="1200" dirty="0">
                <a:solidFill>
                  <a:schemeClr val="tx1"/>
                </a:solidFill>
                <a:effectLst/>
                <a:latin typeface="Arial" charset="0"/>
                <a:ea typeface="+mn-ea"/>
                <a:cs typeface="+mn-cs"/>
              </a:rPr>
              <a:t> medusas </a:t>
            </a:r>
          </a:p>
          <a:p>
            <a:pPr marL="171450" indent="-171450">
              <a:buFont typeface="Arial" panose="020B0604020202020204" pitchFamily="34" charset="0"/>
              <a:buChar char="•"/>
            </a:pPr>
            <a:r>
              <a:rPr lang="es-ES" sz="1200" kern="1200" dirty="0">
                <a:solidFill>
                  <a:schemeClr val="tx1"/>
                </a:solidFill>
                <a:effectLst/>
                <a:latin typeface="Arial" charset="0"/>
                <a:ea typeface="+mn-ea"/>
                <a:cs typeface="+mn-cs"/>
              </a:rPr>
              <a:t>La picadura de la ortiga de mar puede causar en los humanos de moderado a severo enrojecimiento, inflamación, ampollas y dolor. La picadura de la medusa melena de león puede ser muy dolorosa para los humanos </a:t>
            </a:r>
            <a:endParaRPr lang="en-US" sz="1200" kern="1200" dirty="0">
              <a:solidFill>
                <a:schemeClr val="tx1"/>
              </a:solidFill>
              <a:effectLst/>
              <a:latin typeface="Arial" charset="0"/>
              <a:ea typeface="+mn-ea"/>
              <a:cs typeface="+mn-cs"/>
            </a:endParaRPr>
          </a:p>
          <a:p>
            <a:pPr marL="228600" indent="-228600">
              <a:spcBef>
                <a:spcPts val="0"/>
              </a:spcBef>
              <a:spcAft>
                <a:spcPts val="600"/>
              </a:spcAft>
            </a:pPr>
            <a:r>
              <a:rPr lang="en-US" dirty="0" err="1">
                <a:solidFill>
                  <a:srgbClr val="605E5E"/>
                </a:solidFill>
                <a:latin typeface="Bell MT" panose="02020503060305020303" pitchFamily="18" charset="0"/>
              </a:rPr>
              <a:t>Fotografías</a:t>
            </a:r>
            <a:r>
              <a:rPr lang="en-US" dirty="0">
                <a:solidFill>
                  <a:srgbClr val="605E5E"/>
                </a:solidFill>
                <a:latin typeface="Bell MT" panose="02020503060305020303" pitchFamily="18" charset="0"/>
              </a:rPr>
              <a:t>: (</a:t>
            </a:r>
            <a:r>
              <a:rPr lang="en-US" dirty="0" err="1">
                <a:solidFill>
                  <a:srgbClr val="605E5E"/>
                </a:solidFill>
                <a:latin typeface="Bell MT" panose="02020503060305020303" pitchFamily="18" charset="0"/>
              </a:rPr>
              <a:t>izquierda</a:t>
            </a:r>
            <a:r>
              <a:rPr lang="en-US" dirty="0">
                <a:solidFill>
                  <a:srgbClr val="605E5E"/>
                </a:solidFill>
                <a:latin typeface="Bell MT" panose="02020503060305020303" pitchFamily="18" charset="0"/>
              </a:rPr>
              <a:t>) </a:t>
            </a:r>
            <a:r>
              <a:rPr lang="en-US" dirty="0" err="1">
                <a:solidFill>
                  <a:srgbClr val="605E5E"/>
                </a:solidFill>
                <a:latin typeface="Bell MT" panose="02020503060305020303" pitchFamily="18" charset="0"/>
              </a:rPr>
              <a:t>Ortiga</a:t>
            </a:r>
            <a:r>
              <a:rPr lang="en-US" dirty="0">
                <a:solidFill>
                  <a:srgbClr val="605E5E"/>
                </a:solidFill>
                <a:latin typeface="Bell MT" panose="02020503060305020303" pitchFamily="18" charset="0"/>
              </a:rPr>
              <a:t> de mar, </a:t>
            </a:r>
            <a:r>
              <a:rPr lang="en-US" b="0" i="1" dirty="0" err="1">
                <a:solidFill>
                  <a:srgbClr val="605E5E"/>
                </a:solidFill>
                <a:effectLst/>
                <a:latin typeface="Bell MT" panose="02020503060305020303" pitchFamily="18" charset="0"/>
              </a:rPr>
              <a:t>Chrysaora</a:t>
            </a:r>
            <a:r>
              <a:rPr lang="en-US" b="0" i="1" dirty="0">
                <a:solidFill>
                  <a:srgbClr val="605E5E"/>
                </a:solidFill>
                <a:effectLst/>
                <a:latin typeface="Bell MT" panose="02020503060305020303" pitchFamily="18" charset="0"/>
              </a:rPr>
              <a:t> </a:t>
            </a:r>
            <a:r>
              <a:rPr lang="en-US" b="0" i="1" dirty="0" err="1">
                <a:solidFill>
                  <a:srgbClr val="605E5E"/>
                </a:solidFill>
                <a:effectLst/>
                <a:latin typeface="Bell MT" panose="02020503060305020303" pitchFamily="18" charset="0"/>
              </a:rPr>
              <a:t>quinquecirrha</a:t>
            </a:r>
            <a:r>
              <a:rPr lang="en-US" b="0" i="1" dirty="0">
                <a:solidFill>
                  <a:srgbClr val="605E5E"/>
                </a:solidFill>
                <a:effectLst/>
                <a:latin typeface="Bell MT" panose="02020503060305020303" pitchFamily="18" charset="0"/>
              </a:rPr>
              <a:t>, </a:t>
            </a:r>
            <a:r>
              <a:rPr lang="en-US" b="0" dirty="0">
                <a:solidFill>
                  <a:srgbClr val="605E5E"/>
                </a:solidFill>
                <a:effectLst/>
                <a:latin typeface="Bell MT" panose="02020503060305020303" pitchFamily="18" charset="0"/>
              </a:rPr>
              <a:t>y (</a:t>
            </a:r>
            <a:r>
              <a:rPr lang="en-US" b="0" dirty="0" err="1">
                <a:solidFill>
                  <a:srgbClr val="605E5E"/>
                </a:solidFill>
                <a:effectLst/>
                <a:latin typeface="Bell MT" panose="02020503060305020303" pitchFamily="18" charset="0"/>
              </a:rPr>
              <a:t>derecha</a:t>
            </a:r>
            <a:r>
              <a:rPr lang="en-US" b="0" dirty="0">
                <a:solidFill>
                  <a:srgbClr val="605E5E"/>
                </a:solidFill>
                <a:effectLst/>
                <a:latin typeface="Bell MT" panose="02020503060305020303" pitchFamily="18" charset="0"/>
              </a:rPr>
              <a:t>) Medusa melena de </a:t>
            </a:r>
            <a:r>
              <a:rPr lang="en-US" b="0" dirty="0" err="1">
                <a:solidFill>
                  <a:srgbClr val="605E5E"/>
                </a:solidFill>
                <a:effectLst/>
                <a:latin typeface="Bell MT" panose="02020503060305020303" pitchFamily="18" charset="0"/>
              </a:rPr>
              <a:t>león</a:t>
            </a:r>
            <a:r>
              <a:rPr lang="en-US" b="0" dirty="0">
                <a:solidFill>
                  <a:srgbClr val="605E5E"/>
                </a:solidFill>
                <a:effectLst/>
                <a:latin typeface="Bell MT" panose="02020503060305020303" pitchFamily="18" charset="0"/>
              </a:rPr>
              <a:t>, </a:t>
            </a:r>
            <a:r>
              <a:rPr lang="en-US" b="0" i="1" dirty="0" err="1">
                <a:solidFill>
                  <a:srgbClr val="605E5E"/>
                </a:solidFill>
                <a:effectLst/>
                <a:latin typeface="Bell MT" panose="02020503060305020303" pitchFamily="18" charset="0"/>
              </a:rPr>
              <a:t>Cynea</a:t>
            </a:r>
            <a:r>
              <a:rPr lang="en-US" b="0" i="1" dirty="0">
                <a:solidFill>
                  <a:srgbClr val="605E5E"/>
                </a:solidFill>
                <a:effectLst/>
                <a:latin typeface="Bell MT" panose="02020503060305020303" pitchFamily="18" charset="0"/>
              </a:rPr>
              <a:t> </a:t>
            </a:r>
            <a:r>
              <a:rPr lang="en-US" b="0" i="1" dirty="0" err="1">
                <a:solidFill>
                  <a:srgbClr val="605E5E"/>
                </a:solidFill>
                <a:effectLst/>
                <a:latin typeface="Bell MT" panose="02020503060305020303" pitchFamily="18" charset="0"/>
              </a:rPr>
              <a:t>capillata</a:t>
            </a:r>
            <a:r>
              <a:rPr lang="en-US" b="0" i="1" dirty="0">
                <a:solidFill>
                  <a:srgbClr val="605E5E"/>
                </a:solidFill>
                <a:effectLst/>
                <a:latin typeface="Bell MT" panose="02020503060305020303" pitchFamily="18" charset="0"/>
              </a:rPr>
              <a:t>. </a:t>
            </a:r>
            <a:r>
              <a:rPr lang="en-US" b="0" i="1" dirty="0" err="1">
                <a:solidFill>
                  <a:srgbClr val="605E5E"/>
                </a:solidFill>
                <a:effectLst/>
                <a:latin typeface="Bell MT" panose="02020503060305020303" pitchFamily="18" charset="0"/>
              </a:rPr>
              <a:t>Cortesía</a:t>
            </a:r>
            <a:r>
              <a:rPr lang="en-US" b="0" dirty="0">
                <a:solidFill>
                  <a:srgbClr val="605E5E"/>
                </a:solidFill>
                <a:effectLst/>
                <a:latin typeface="Bell MT" panose="02020503060305020303" pitchFamily="18" charset="0"/>
              </a:rPr>
              <a:t> de Robert </a:t>
            </a:r>
            <a:r>
              <a:rPr lang="en-US" b="0" dirty="0" err="1">
                <a:solidFill>
                  <a:srgbClr val="605E5E"/>
                </a:solidFill>
                <a:effectLst/>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112</a:t>
            </a:fld>
            <a:endParaRPr lang="en-US" altLang="en-US"/>
          </a:p>
        </p:txBody>
      </p:sp>
    </p:spTree>
    <p:extLst>
      <p:ext uri="{BB962C8B-B14F-4D97-AF65-F5344CB8AC3E}">
        <p14:creationId xmlns:p14="http://schemas.microsoft.com/office/powerpoint/2010/main" val="27445354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2923B8C2-9450-4F03-A3E5-955009EB0B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D1BD0DE-A7DF-433C-907A-2FBAFD40ADB0}" type="slidenum">
              <a:rPr lang="en-US" altLang="en-US"/>
              <a:pPr eaLnBrk="1" hangingPunct="1"/>
              <a:t>113</a:t>
            </a:fld>
            <a:endParaRPr lang="en-US" altLang="en-US"/>
          </a:p>
        </p:txBody>
      </p:sp>
      <p:sp>
        <p:nvSpPr>
          <p:cNvPr id="227331" name="Rectangle 2">
            <a:extLst>
              <a:ext uri="{FF2B5EF4-FFF2-40B4-BE49-F238E27FC236}">
                <a16:creationId xmlns:a16="http://schemas.microsoft.com/office/drawing/2014/main" id="{D7C85D48-0A2F-4B83-AD99-537503EE102D}"/>
              </a:ext>
            </a:extLst>
          </p:cNvPr>
          <p:cNvSpPr>
            <a:spLocks noGrp="1" noRot="1" noChangeAspect="1" noChangeArrowheads="1" noTextEdit="1"/>
          </p:cNvSpPr>
          <p:nvPr>
            <p:ph type="sldImg"/>
          </p:nvPr>
        </p:nvSpPr>
        <p:spPr>
          <a:ln/>
        </p:spPr>
      </p:sp>
      <p:sp>
        <p:nvSpPr>
          <p:cNvPr id="227332" name="Rectangle 3">
            <a:extLst>
              <a:ext uri="{FF2B5EF4-FFF2-40B4-BE49-F238E27FC236}">
                <a16:creationId xmlns:a16="http://schemas.microsoft.com/office/drawing/2014/main" id="{37235CF1-DC6C-416C-8991-1B5C6BA09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La </a:t>
            </a:r>
            <a:r>
              <a:rPr lang="en-US" altLang="en-US" dirty="0" err="1">
                <a:latin typeface="Bell MT" panose="02020503060305020303" pitchFamily="18" charset="0"/>
              </a:rPr>
              <a:t>picadura</a:t>
            </a:r>
            <a:r>
              <a:rPr lang="en-US" altLang="en-US" dirty="0">
                <a:latin typeface="Bell MT" panose="02020503060305020303" pitchFamily="18" charset="0"/>
              </a:rPr>
              <a:t> de la medusa </a:t>
            </a:r>
            <a:r>
              <a:rPr lang="en-US" altLang="en-US" dirty="0" err="1">
                <a:latin typeface="Bell MT" panose="02020503060305020303" pitchFamily="18" charset="0"/>
              </a:rPr>
              <a:t>luna</a:t>
            </a:r>
            <a:r>
              <a:rPr lang="en-US" altLang="en-US" dirty="0">
                <a:latin typeface="Bell MT" panose="02020503060305020303" pitchFamily="18" charset="0"/>
              </a:rPr>
              <a:t> </a:t>
            </a:r>
            <a:r>
              <a:rPr lang="en-US" altLang="en-US" dirty="0" err="1">
                <a:latin typeface="Bell MT" panose="02020503060305020303" pitchFamily="18" charset="0"/>
              </a:rPr>
              <a:t>es</a:t>
            </a:r>
            <a:r>
              <a:rPr lang="en-US" altLang="en-US" dirty="0">
                <a:latin typeface="Bell MT" panose="02020503060305020303" pitchFamily="18" charset="0"/>
              </a:rPr>
              <a:t> </a:t>
            </a:r>
            <a:r>
              <a:rPr lang="en-US" altLang="en-US" dirty="0" err="1">
                <a:latin typeface="Bell MT" panose="02020503060305020303" pitchFamily="18" charset="0"/>
              </a:rPr>
              <a:t>habitualmente</a:t>
            </a:r>
            <a:r>
              <a:rPr lang="en-US" altLang="en-US" dirty="0">
                <a:latin typeface="Bell MT" panose="02020503060305020303" pitchFamily="18" charset="0"/>
              </a:rPr>
              <a:t> </a:t>
            </a:r>
            <a:r>
              <a:rPr lang="en-US" altLang="en-US" dirty="0" err="1">
                <a:latin typeface="Bell MT" panose="02020503060305020303" pitchFamily="18" charset="0"/>
              </a:rPr>
              <a:t>muy</a:t>
            </a:r>
            <a:r>
              <a:rPr lang="en-US" altLang="en-US" dirty="0">
                <a:latin typeface="Bell MT" panose="02020503060305020303" pitchFamily="18" charset="0"/>
              </a:rPr>
              <a:t> </a:t>
            </a:r>
            <a:r>
              <a:rPr lang="en-US" altLang="en-US" dirty="0" err="1">
                <a:latin typeface="Bell MT" panose="02020503060305020303" pitchFamily="18" charset="0"/>
              </a:rPr>
              <a:t>moderada</a:t>
            </a:r>
            <a:r>
              <a:rPr lang="en-US" altLang="en-US" dirty="0">
                <a:latin typeface="Bell MT" panose="02020503060305020303" pitchFamily="18" charset="0"/>
              </a:rPr>
              <a:t> </a:t>
            </a:r>
          </a:p>
          <a:p>
            <a:pPr marL="0" indent="0" eaLnBrk="1" hangingPunct="1">
              <a:spcBef>
                <a:spcPts val="0"/>
              </a:spcBef>
              <a:spcAft>
                <a:spcPts val="600"/>
              </a:spcAft>
              <a:buFontTx/>
              <a:buNone/>
            </a:pPr>
            <a:r>
              <a:rPr lang="en-US" altLang="en-US" dirty="0" err="1">
                <a:latin typeface="Bell MT" panose="02020503060305020303" pitchFamily="18" charset="0"/>
              </a:rPr>
              <a:t>Fotografías</a:t>
            </a:r>
            <a:r>
              <a:rPr lang="en-US" altLang="en-US" dirty="0">
                <a:latin typeface="Bell MT" panose="02020503060305020303" pitchFamily="18" charset="0"/>
              </a:rPr>
              <a:t>: Medusa </a:t>
            </a:r>
            <a:r>
              <a:rPr lang="en-US" altLang="en-US" dirty="0" err="1">
                <a:latin typeface="Bell MT" panose="02020503060305020303" pitchFamily="18" charset="0"/>
              </a:rPr>
              <a:t>luna</a:t>
            </a:r>
            <a:r>
              <a:rPr lang="en-US" altLang="en-US" dirty="0">
                <a:latin typeface="Bell MT" panose="02020503060305020303" pitchFamily="18" charset="0"/>
              </a:rPr>
              <a:t>, </a:t>
            </a:r>
            <a:r>
              <a:rPr lang="en-US" altLang="en-US" i="1" dirty="0">
                <a:latin typeface="Bell MT" panose="02020503060305020303" pitchFamily="18" charset="0"/>
              </a:rPr>
              <a:t>Aurelia </a:t>
            </a:r>
            <a:r>
              <a:rPr lang="en-US" altLang="en-US" i="1" dirty="0" err="1">
                <a:latin typeface="Bell MT" panose="02020503060305020303" pitchFamily="18" charset="0"/>
              </a:rPr>
              <a:t>aurita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CB93AB4D-8BD9-4600-99B2-A0878EA13A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E4B4FCC-B93F-4381-BEA8-BB35957FE048}" type="slidenum">
              <a:rPr lang="en-US" altLang="en-US"/>
              <a:pPr eaLnBrk="1" hangingPunct="1"/>
              <a:t>114</a:t>
            </a:fld>
            <a:endParaRPr lang="en-US" altLang="en-US"/>
          </a:p>
        </p:txBody>
      </p:sp>
      <p:sp>
        <p:nvSpPr>
          <p:cNvPr id="231427" name="Rectangle 2">
            <a:extLst>
              <a:ext uri="{FF2B5EF4-FFF2-40B4-BE49-F238E27FC236}">
                <a16:creationId xmlns:a16="http://schemas.microsoft.com/office/drawing/2014/main" id="{C7426630-4705-4801-B902-DB414CBB2091}"/>
              </a:ext>
            </a:extLst>
          </p:cNvPr>
          <p:cNvSpPr>
            <a:spLocks noGrp="1" noRot="1" noChangeAspect="1" noChangeArrowheads="1" noTextEdit="1"/>
          </p:cNvSpPr>
          <p:nvPr>
            <p:ph type="sldImg"/>
          </p:nvPr>
        </p:nvSpPr>
        <p:spPr>
          <a:ln/>
        </p:spPr>
      </p:sp>
      <p:sp>
        <p:nvSpPr>
          <p:cNvPr id="231428" name="Rectangle 3">
            <a:extLst>
              <a:ext uri="{FF2B5EF4-FFF2-40B4-BE49-F238E27FC236}">
                <a16:creationId xmlns:a16="http://schemas.microsoft.com/office/drawing/2014/main" id="{947E0ECD-4E94-4970-98F3-61B5DD34D8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altLang="en-US" dirty="0">
                <a:latin typeface="Bell MT" panose="02020503060305020303" pitchFamily="18" charset="0"/>
              </a:rPr>
              <a:t>Hay </a:t>
            </a:r>
            <a:r>
              <a:rPr lang="en-US" altLang="en-US" dirty="0" err="1">
                <a:latin typeface="Bell MT" panose="02020503060305020303" pitchFamily="18" charset="0"/>
              </a:rPr>
              <a:t>constancia</a:t>
            </a:r>
            <a:r>
              <a:rPr lang="en-US" altLang="en-US" dirty="0">
                <a:latin typeface="Bell MT" panose="02020503060305020303" pitchFamily="18" charset="0"/>
              </a:rPr>
              <a:t> de que </a:t>
            </a:r>
            <a:r>
              <a:rPr lang="en-US" altLang="en-US" dirty="0" err="1">
                <a:latin typeface="Bell MT" panose="02020503060305020303" pitchFamily="18" charset="0"/>
              </a:rPr>
              <a:t>una</a:t>
            </a:r>
            <a:r>
              <a:rPr lang="en-US" altLang="en-US" dirty="0">
                <a:latin typeface="Bell MT" panose="02020503060305020303" pitchFamily="18" charset="0"/>
              </a:rPr>
              <a:t> </a:t>
            </a:r>
            <a:r>
              <a:rPr lang="en-US" altLang="en-US" dirty="0" err="1">
                <a:latin typeface="Bell MT" panose="02020503060305020303" pitchFamily="18" charset="0"/>
              </a:rPr>
              <a:t>pequeña</a:t>
            </a:r>
            <a:r>
              <a:rPr lang="en-US" altLang="en-US" dirty="0">
                <a:latin typeface="Bell MT" panose="02020503060305020303" pitchFamily="18" charset="0"/>
              </a:rPr>
              <a:t> </a:t>
            </a:r>
            <a:r>
              <a:rPr lang="en-US" altLang="en-US" dirty="0" err="1">
                <a:latin typeface="Bell MT" panose="02020503060305020303" pitchFamily="18" charset="0"/>
              </a:rPr>
              <a:t>población</a:t>
            </a:r>
            <a:r>
              <a:rPr lang="en-US" altLang="en-US" dirty="0">
                <a:latin typeface="Bell MT" panose="02020503060305020303" pitchFamily="18" charset="0"/>
              </a:rPr>
              <a:t> de </a:t>
            </a:r>
            <a:r>
              <a:rPr lang="en-US" altLang="en-US" dirty="0" err="1">
                <a:latin typeface="Bell MT" panose="02020503060305020303" pitchFamily="18" charset="0"/>
              </a:rPr>
              <a:t>lubina</a:t>
            </a:r>
            <a:r>
              <a:rPr lang="en-US" altLang="en-US" dirty="0">
                <a:latin typeface="Bell MT" panose="02020503060305020303" pitchFamily="18" charset="0"/>
              </a:rPr>
              <a:t> </a:t>
            </a:r>
            <a:r>
              <a:rPr lang="en-US" altLang="en-US" dirty="0" err="1">
                <a:latin typeface="Bell MT" panose="02020503060305020303" pitchFamily="18" charset="0"/>
              </a:rPr>
              <a:t>estriada</a:t>
            </a:r>
            <a:r>
              <a:rPr lang="en-US" altLang="en-US" dirty="0">
                <a:latin typeface="Bell MT" panose="02020503060305020303" pitchFamily="18" charset="0"/>
              </a:rPr>
              <a:t> </a:t>
            </a:r>
            <a:r>
              <a:rPr lang="en-US" altLang="en-US" dirty="0" err="1">
                <a:latin typeface="Bell MT" panose="02020503060305020303" pitchFamily="18" charset="0"/>
              </a:rPr>
              <a:t>pasa</a:t>
            </a:r>
            <a:r>
              <a:rPr lang="en-US" altLang="en-US" dirty="0">
                <a:latin typeface="Bell MT" panose="02020503060305020303" pitchFamily="18" charset="0"/>
              </a:rPr>
              <a:t> el </a:t>
            </a:r>
            <a:r>
              <a:rPr lang="en-US" altLang="en-US" dirty="0" err="1">
                <a:latin typeface="Bell MT" panose="02020503060305020303" pitchFamily="18" charset="0"/>
              </a:rPr>
              <a:t>invierno</a:t>
            </a:r>
            <a:r>
              <a:rPr lang="en-US" altLang="en-US" dirty="0">
                <a:latin typeface="Bell MT" panose="02020503060305020303" pitchFamily="18" charset="0"/>
              </a:rPr>
              <a:t> </a:t>
            </a:r>
            <a:r>
              <a:rPr lang="en-US" altLang="en-US" dirty="0" err="1">
                <a:latin typeface="Bell MT" panose="02020503060305020303" pitchFamily="18" charset="0"/>
              </a:rPr>
              <a:t>en</a:t>
            </a:r>
            <a:r>
              <a:rPr lang="en-US" altLang="en-US" dirty="0">
                <a:latin typeface="Bell MT" panose="02020503060305020303" pitchFamily="18" charset="0"/>
              </a:rPr>
              <a:t> el Sound </a:t>
            </a:r>
          </a:p>
          <a:p>
            <a:pPr marL="228600" indent="-228600" eaLnBrk="1" hangingPunct="1">
              <a:spcBef>
                <a:spcPts val="0"/>
              </a:spcBef>
              <a:spcAft>
                <a:spcPts val="600"/>
              </a:spcAft>
              <a:buFontTx/>
              <a:buChar char="•"/>
            </a:pPr>
            <a:r>
              <a:rPr lang="en-US" altLang="en-US" dirty="0">
                <a:latin typeface="Bell MT" panose="02020503060305020303" pitchFamily="18" charset="0"/>
              </a:rPr>
              <a:t>El </a:t>
            </a:r>
            <a:r>
              <a:rPr lang="en-US" altLang="en-US" dirty="0" err="1">
                <a:latin typeface="Bell MT" panose="02020503060305020303" pitchFamily="18" charset="0"/>
              </a:rPr>
              <a:t>salmón</a:t>
            </a:r>
            <a:r>
              <a:rPr lang="en-US" altLang="en-US" dirty="0">
                <a:latin typeface="Bell MT" panose="02020503060305020303" pitchFamily="18" charset="0"/>
              </a:rPr>
              <a:t> del Atlántico y el </a:t>
            </a:r>
            <a:r>
              <a:rPr lang="en-US" altLang="en-US" dirty="0" err="1">
                <a:latin typeface="Bell MT" panose="02020503060305020303" pitchFamily="18" charset="0"/>
              </a:rPr>
              <a:t>pez</a:t>
            </a:r>
            <a:r>
              <a:rPr lang="en-US" altLang="en-US" dirty="0">
                <a:latin typeface="Bell MT" panose="02020503060305020303" pitchFamily="18" charset="0"/>
              </a:rPr>
              <a:t> </a:t>
            </a:r>
            <a:r>
              <a:rPr lang="en-US" altLang="en-US" dirty="0" err="1">
                <a:latin typeface="Bell MT" panose="02020503060305020303" pitchFamily="18" charset="0"/>
              </a:rPr>
              <a:t>estatal</a:t>
            </a:r>
            <a:r>
              <a:rPr lang="en-US" altLang="en-US" dirty="0">
                <a:latin typeface="Bell MT" panose="02020503060305020303" pitchFamily="18" charset="0"/>
              </a:rPr>
              <a:t>, el </a:t>
            </a:r>
            <a:r>
              <a:rPr lang="en-US" altLang="en-US" dirty="0" err="1">
                <a:latin typeface="Bell MT" panose="02020503060305020303" pitchFamily="18" charset="0"/>
              </a:rPr>
              <a:t>sábalo</a:t>
            </a:r>
            <a:r>
              <a:rPr lang="en-US" altLang="en-US" dirty="0">
                <a:latin typeface="Bell MT" panose="02020503060305020303" pitchFamily="18" charset="0"/>
              </a:rPr>
              <a:t> americano, son </a:t>
            </a:r>
            <a:r>
              <a:rPr lang="en-US" altLang="en-US" dirty="0" err="1">
                <a:latin typeface="Bell MT" panose="02020503060305020303" pitchFamily="18" charset="0"/>
              </a:rPr>
              <a:t>tambien</a:t>
            </a:r>
            <a:r>
              <a:rPr lang="en-US" altLang="en-US" dirty="0">
                <a:latin typeface="Bell MT" panose="02020503060305020303" pitchFamily="18" charset="0"/>
              </a:rPr>
              <a:t> </a:t>
            </a:r>
            <a:r>
              <a:rPr lang="en-US" altLang="en-US" dirty="0" err="1">
                <a:latin typeface="Bell MT" panose="02020503060305020303" pitchFamily="18" charset="0"/>
              </a:rPr>
              <a:t>especies</a:t>
            </a:r>
            <a:r>
              <a:rPr lang="en-US" altLang="en-US" dirty="0">
                <a:latin typeface="Bell MT" panose="02020503060305020303" pitchFamily="18" charset="0"/>
              </a:rPr>
              <a:t> de </a:t>
            </a:r>
            <a:r>
              <a:rPr lang="en-US" altLang="en-US" dirty="0" err="1">
                <a:latin typeface="Bell MT" panose="02020503060305020303" pitchFamily="18" charset="0"/>
              </a:rPr>
              <a:t>peces</a:t>
            </a:r>
            <a:r>
              <a:rPr lang="en-US" altLang="en-US" dirty="0">
                <a:latin typeface="Bell MT" panose="02020503060305020303" pitchFamily="18" charset="0"/>
              </a:rPr>
              <a:t> </a:t>
            </a:r>
            <a:r>
              <a:rPr lang="en-US" altLang="en-US" dirty="0" err="1">
                <a:latin typeface="Bell MT" panose="02020503060305020303" pitchFamily="18" charset="0"/>
              </a:rPr>
              <a:t>anádromos</a:t>
            </a:r>
            <a:endParaRPr lang="en-US" altLang="en-US" dirty="0">
              <a:latin typeface="Bell MT" panose="02020503060305020303" pitchFamily="18" charset="0"/>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Lubina</a:t>
            </a:r>
            <a:r>
              <a:rPr lang="en-US" altLang="en-US" dirty="0">
                <a:latin typeface="Bell MT" panose="02020503060305020303" pitchFamily="18" charset="0"/>
              </a:rPr>
              <a:t> </a:t>
            </a:r>
            <a:r>
              <a:rPr lang="en-US" altLang="en-US" dirty="0" err="1">
                <a:latin typeface="Bell MT" panose="02020503060305020303" pitchFamily="18" charset="0"/>
              </a:rPr>
              <a:t>estriada</a:t>
            </a:r>
            <a:r>
              <a:rPr lang="en-US" altLang="en-US" dirty="0">
                <a:latin typeface="Bell MT" panose="02020503060305020303" pitchFamily="18" charset="0"/>
              </a:rPr>
              <a:t>, </a:t>
            </a:r>
            <a:r>
              <a:rPr lang="en-US" altLang="en-US" i="1" dirty="0" err="1">
                <a:latin typeface="Bell MT" panose="02020503060305020303" pitchFamily="18" charset="0"/>
              </a:rPr>
              <a:t>Morone</a:t>
            </a:r>
            <a:r>
              <a:rPr lang="en-US" altLang="en-US" i="1" dirty="0">
                <a:latin typeface="Bell MT" panose="02020503060305020303" pitchFamily="18" charset="0"/>
              </a:rPr>
              <a:t> </a:t>
            </a:r>
            <a:r>
              <a:rPr lang="en-US" altLang="en-US" i="1" dirty="0" err="1">
                <a:latin typeface="Bell MT" panose="02020503060305020303" pitchFamily="18" charset="0"/>
              </a:rPr>
              <a:t>saxatilis</a:t>
            </a:r>
            <a:r>
              <a:rPr lang="en-US" altLang="en-US" i="1" dirty="0">
                <a:latin typeface="Bell MT" panose="02020503060305020303" pitchFamily="18" charset="0"/>
              </a:rPr>
              <a:t>. </a:t>
            </a:r>
            <a:r>
              <a:rPr lang="en-US" altLang="en-US" i="1"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0CC29D03-8671-4B85-99BB-C796AB6A0D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73B623-108A-4262-9AE5-E8628790AB56}" type="slidenum">
              <a:rPr lang="en-US" altLang="en-US"/>
              <a:pPr eaLnBrk="1" hangingPunct="1"/>
              <a:t>115</a:t>
            </a:fld>
            <a:endParaRPr lang="en-US" altLang="en-US"/>
          </a:p>
        </p:txBody>
      </p:sp>
      <p:sp>
        <p:nvSpPr>
          <p:cNvPr id="232451" name="Rectangle 2">
            <a:extLst>
              <a:ext uri="{FF2B5EF4-FFF2-40B4-BE49-F238E27FC236}">
                <a16:creationId xmlns:a16="http://schemas.microsoft.com/office/drawing/2014/main" id="{245C5F2D-2B96-493B-AF98-692B7A947E90}"/>
              </a:ext>
            </a:extLst>
          </p:cNvPr>
          <p:cNvSpPr>
            <a:spLocks noGrp="1" noRot="1" noChangeAspect="1" noChangeArrowheads="1" noTextEdit="1"/>
          </p:cNvSpPr>
          <p:nvPr>
            <p:ph type="sldImg"/>
          </p:nvPr>
        </p:nvSpPr>
        <p:spPr>
          <a:ln/>
        </p:spPr>
      </p:sp>
      <p:sp>
        <p:nvSpPr>
          <p:cNvPr id="232452" name="Rectangle 3">
            <a:extLst>
              <a:ext uri="{FF2B5EF4-FFF2-40B4-BE49-F238E27FC236}">
                <a16:creationId xmlns:a16="http://schemas.microsoft.com/office/drawing/2014/main" id="{6C8EB5DA-F45C-4260-8C0D-D9165809D3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arriba</a:t>
            </a:r>
            <a:r>
              <a:rPr lang="en-US" altLang="en-US" dirty="0">
                <a:latin typeface="Bell MT" panose="02020503060305020303" pitchFamily="18" charset="0"/>
              </a:rPr>
              <a:t>) </a:t>
            </a:r>
            <a:r>
              <a:rPr lang="en-US" altLang="en-US" dirty="0" err="1">
                <a:latin typeface="Bell MT" panose="02020503060305020303" pitchFamily="18" charset="0"/>
              </a:rPr>
              <a:t>Anguila</a:t>
            </a:r>
            <a:r>
              <a:rPr lang="en-US" altLang="en-US" dirty="0">
                <a:latin typeface="Bell MT" panose="02020503060305020303" pitchFamily="18" charset="0"/>
              </a:rPr>
              <a:t> </a:t>
            </a:r>
            <a:r>
              <a:rPr lang="en-US" altLang="en-US" dirty="0" err="1">
                <a:latin typeface="Bell MT" panose="02020503060305020303" pitchFamily="18" charset="0"/>
              </a:rPr>
              <a:t>americana</a:t>
            </a:r>
            <a:r>
              <a:rPr lang="en-US" altLang="en-US" dirty="0">
                <a:latin typeface="Bell MT" panose="02020503060305020303" pitchFamily="18" charset="0"/>
              </a:rPr>
              <a:t> </a:t>
            </a:r>
            <a:r>
              <a:rPr lang="en-US" altLang="en-US" dirty="0" err="1">
                <a:latin typeface="Bell MT" panose="02020503060305020303" pitchFamily="18" charset="0"/>
              </a:rPr>
              <a:t>adulta</a:t>
            </a:r>
            <a:r>
              <a:rPr lang="en-US" altLang="en-US" dirty="0">
                <a:latin typeface="Bell MT" panose="02020503060305020303" pitchFamily="18" charset="0"/>
              </a:rPr>
              <a:t>, </a:t>
            </a:r>
            <a:r>
              <a:rPr lang="en-US" altLang="en-US" i="1" dirty="0">
                <a:latin typeface="Bell MT" panose="02020503060305020303" pitchFamily="18" charset="0"/>
              </a:rPr>
              <a:t>Anguilla rostrata</a:t>
            </a:r>
            <a:r>
              <a:rPr lang="en-US" altLang="en-US" dirty="0">
                <a:latin typeface="Bell MT" panose="02020503060305020303" pitchFamily="18" charset="0"/>
              </a:rPr>
              <a:t>; (</a:t>
            </a:r>
            <a:r>
              <a:rPr lang="en-US" altLang="en-US" dirty="0" err="1">
                <a:latin typeface="Bell MT" panose="02020503060305020303" pitchFamily="18" charset="0"/>
              </a:rPr>
              <a:t>abajo</a:t>
            </a:r>
            <a:r>
              <a:rPr lang="en-US" altLang="en-US" dirty="0">
                <a:latin typeface="Bell MT" panose="02020503060305020303" pitchFamily="18" charset="0"/>
              </a:rPr>
              <a:t>) </a:t>
            </a:r>
            <a:r>
              <a:rPr lang="en-US" altLang="en-US" dirty="0" err="1">
                <a:latin typeface="Bell MT" panose="02020503060305020303" pitchFamily="18" charset="0"/>
              </a:rPr>
              <a:t>Anguila</a:t>
            </a:r>
            <a:r>
              <a:rPr lang="en-US" altLang="en-US" dirty="0">
                <a:latin typeface="Bell MT" panose="02020503060305020303" pitchFamily="18" charset="0"/>
              </a:rPr>
              <a:t> de </a:t>
            </a:r>
            <a:r>
              <a:rPr lang="en-US" altLang="en-US" dirty="0" err="1">
                <a:latin typeface="Bell MT" panose="02020503060305020303" pitchFamily="18" charset="0"/>
              </a:rPr>
              <a:t>cristal</a:t>
            </a:r>
            <a:r>
              <a:rPr lang="en-US" altLang="en-US" dirty="0">
                <a:latin typeface="Bell MT" panose="02020503060305020303" pitchFamily="18" charset="0"/>
              </a:rPr>
              <a:t> </a:t>
            </a:r>
            <a:r>
              <a:rPr lang="en-US" altLang="en-US" dirty="0" err="1">
                <a:latin typeface="Bell MT" panose="02020503060305020303" pitchFamily="18" charset="0"/>
              </a:rPr>
              <a:t>joven</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42EEBE17-CFF2-4A71-AB80-F3F70E3CB1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2DC290-00DE-4E08-B74D-134F788BBDE9}" type="slidenum">
              <a:rPr lang="en-US" altLang="en-US"/>
              <a:pPr eaLnBrk="1" hangingPunct="1"/>
              <a:t>116</a:t>
            </a:fld>
            <a:endParaRPr lang="en-US" altLang="en-US"/>
          </a:p>
        </p:txBody>
      </p:sp>
      <p:sp>
        <p:nvSpPr>
          <p:cNvPr id="237571" name="Rectangle 2">
            <a:extLst>
              <a:ext uri="{FF2B5EF4-FFF2-40B4-BE49-F238E27FC236}">
                <a16:creationId xmlns:a16="http://schemas.microsoft.com/office/drawing/2014/main" id="{6B2AAE33-6E88-472D-87D5-32E93EC1F439}"/>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6C77BB95-BDCF-4ABA-917A-E8A702269D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macho y la hembra de la foca común se ven prácticamente iguales, a pesar de que los machos son un poco más grandes. Llegan a tener hasta 5 pies y medio de longitud y pesan hasta 200 libras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focas comunes tienen pelo (no piel) de color plateado a oscuro, con muchas pequeñas manchas oscuras. Tiene una capa de protección de pelo más grueso y por debajo una de pelo más fino y denso </a:t>
            </a: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s-ES" sz="1200" kern="1200" dirty="0">
                <a:solidFill>
                  <a:schemeClr val="tx1"/>
                </a:solidFill>
                <a:effectLst/>
                <a:latin typeface="Arial" charset="0"/>
                <a:ea typeface="+mn-ea"/>
                <a:cs typeface="+mn-cs"/>
              </a:rPr>
              <a:t>Las glándulas de la piel secretan un aceite que impermeabiliza su pelo </a:t>
            </a:r>
          </a:p>
          <a:p>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Focas</a:t>
            </a:r>
            <a:r>
              <a:rPr lang="en-US" altLang="en-US" dirty="0">
                <a:latin typeface="Bell MT" panose="02020503060305020303" pitchFamily="18" charset="0"/>
              </a:rPr>
              <a:t> </a:t>
            </a:r>
            <a:r>
              <a:rPr lang="en-US" altLang="en-US" dirty="0" err="1">
                <a:latin typeface="Bell MT" panose="02020503060305020303" pitchFamily="18" charset="0"/>
              </a:rPr>
              <a:t>comunes</a:t>
            </a:r>
            <a:r>
              <a:rPr lang="en-US" altLang="en-US" dirty="0">
                <a:latin typeface="Bell MT" panose="02020503060305020303" pitchFamily="18" charset="0"/>
              </a:rPr>
              <a:t>, </a:t>
            </a:r>
            <a:r>
              <a:rPr lang="en-US" altLang="en-US" i="1" dirty="0" err="1">
                <a:latin typeface="Bell MT" panose="02020503060305020303" pitchFamily="18" charset="0"/>
              </a:rPr>
              <a:t>Phoca</a:t>
            </a:r>
            <a:r>
              <a:rPr lang="en-US" altLang="en-US" i="1" dirty="0">
                <a:latin typeface="Bell MT" panose="02020503060305020303" pitchFamily="18" charset="0"/>
              </a:rPr>
              <a:t> </a:t>
            </a:r>
            <a:r>
              <a:rPr lang="en-US" altLang="en-US" i="1" dirty="0" err="1">
                <a:latin typeface="Bell MT" panose="02020503060305020303" pitchFamily="18" charset="0"/>
              </a:rPr>
              <a:t>vitulina</a:t>
            </a:r>
            <a:r>
              <a:rPr lang="en-US" altLang="en-US" i="1" dirty="0">
                <a:latin typeface="Bell MT" panose="02020503060305020303" pitchFamily="18" charset="0"/>
              </a:rPr>
              <a:t> </a:t>
            </a:r>
            <a:r>
              <a:rPr lang="en-US" altLang="en-US" i="1" dirty="0" err="1">
                <a:latin typeface="Bell MT" panose="02020503060305020303" pitchFamily="18" charset="0"/>
              </a:rPr>
              <a:t>concolor</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Lauren Rader</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2248BDD5-8320-4A4B-B1B6-5B951280EA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A7C89C-6A35-4DD7-B9E9-BA7C0036425A}" type="slidenum">
              <a:rPr lang="en-US" altLang="en-US"/>
              <a:pPr eaLnBrk="1" hangingPunct="1"/>
              <a:t>117</a:t>
            </a:fld>
            <a:endParaRPr lang="en-US" altLang="en-US"/>
          </a:p>
        </p:txBody>
      </p:sp>
      <p:sp>
        <p:nvSpPr>
          <p:cNvPr id="151555" name="Rectangle 2">
            <a:extLst>
              <a:ext uri="{FF2B5EF4-FFF2-40B4-BE49-F238E27FC236}">
                <a16:creationId xmlns:a16="http://schemas.microsoft.com/office/drawing/2014/main" id="{5DE51C24-5AEB-46E2-8A29-8791F00D0D2E}"/>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1EA80D69-A6E8-4DCA-A4C9-C38D072E01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población de águila pescadora, como la del águila calva, declinó significativamente debido a la toxicidad de los pesticidas desde los años 50 a 70 del siglo pasado. Su población se ha recuperado desde principios de los setenta después de que se prohibiera el uso del pesticida DDT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Altas plataformas erigidas en marismas saladas o cerca de la costa alientan a las águilas pescadoras a anidar al estar protegidas de la mayoría de los depredadores. Los nidos son grandes y desaliñadas pilas de palos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También llamadas halcones de mar, las águilas pescadoras sumergen primero sus pies en el agua, atrapando los peces con sus garras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Águila</a:t>
            </a:r>
            <a:r>
              <a:rPr lang="en-US" altLang="en-US" dirty="0">
                <a:latin typeface="Bell MT" panose="02020503060305020303" pitchFamily="18" charset="0"/>
              </a:rPr>
              <a:t> </a:t>
            </a:r>
            <a:r>
              <a:rPr lang="en-US" altLang="en-US" dirty="0" err="1">
                <a:latin typeface="Bell MT" panose="02020503060305020303" pitchFamily="18" charset="0"/>
              </a:rPr>
              <a:t>pescadora</a:t>
            </a:r>
            <a:r>
              <a:rPr lang="en-US" altLang="en-US" dirty="0">
                <a:latin typeface="Bell MT" panose="02020503060305020303" pitchFamily="18" charset="0"/>
              </a:rPr>
              <a:t>, </a:t>
            </a:r>
            <a:r>
              <a:rPr lang="en-US" altLang="en-US" i="1" dirty="0">
                <a:latin typeface="Bell MT" panose="02020503060305020303" pitchFamily="18" charset="0"/>
              </a:rPr>
              <a:t>Pandion </a:t>
            </a:r>
            <a:r>
              <a:rPr lang="en-US" altLang="en-US" i="1" dirty="0" err="1">
                <a:latin typeface="Bell MT" panose="02020503060305020303" pitchFamily="18" charset="0"/>
              </a:rPr>
              <a:t>haliaetus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Thomas Morris</a:t>
            </a:r>
          </a:p>
          <a:p>
            <a:pPr eaLnBrk="1" hangingPunct="1"/>
            <a:endParaRPr lang="en-US" altLang="en-US" dirty="0">
              <a:latin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577C631F-CA77-4AD5-B802-32C986AC0D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D3DD3E-B789-4CFB-849D-81D698BA1CF6}" type="slidenum">
              <a:rPr lang="en-US" altLang="en-US"/>
              <a:pPr eaLnBrk="1" hangingPunct="1"/>
              <a:t>118</a:t>
            </a:fld>
            <a:endParaRPr lang="en-US" altLang="en-US"/>
          </a:p>
        </p:txBody>
      </p:sp>
      <p:sp>
        <p:nvSpPr>
          <p:cNvPr id="238595" name="Rectangle 2">
            <a:extLst>
              <a:ext uri="{FF2B5EF4-FFF2-40B4-BE49-F238E27FC236}">
                <a16:creationId xmlns:a16="http://schemas.microsoft.com/office/drawing/2014/main" id="{13E50F18-0B12-434F-8107-2DE0B57E73AC}"/>
              </a:ext>
            </a:extLst>
          </p:cNvPr>
          <p:cNvSpPr>
            <a:spLocks noGrp="1" noRot="1" noChangeAspect="1" noChangeArrowheads="1" noTextEdit="1"/>
          </p:cNvSpPr>
          <p:nvPr>
            <p:ph type="sldImg"/>
          </p:nvPr>
        </p:nvSpPr>
        <p:spPr>
          <a:ln/>
        </p:spPr>
      </p:sp>
      <p:sp>
        <p:nvSpPr>
          <p:cNvPr id="238596" name="Rectangle 3">
            <a:extLst>
              <a:ext uri="{FF2B5EF4-FFF2-40B4-BE49-F238E27FC236}">
                <a16:creationId xmlns:a16="http://schemas.microsoft.com/office/drawing/2014/main" id="{EF2FD0E7-EDA8-40FF-918F-F87E129074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a:t>
            </a:r>
            <a:r>
              <a:rPr lang="en-US" altLang="en-US" dirty="0">
                <a:latin typeface="Bell MT" panose="02020503060305020303" pitchFamily="18" charset="0"/>
              </a:rPr>
              <a:t>: Personas </a:t>
            </a:r>
            <a:r>
              <a:rPr lang="en-US" altLang="en-US" dirty="0" err="1">
                <a:latin typeface="Bell MT" panose="02020503060305020303" pitchFamily="18" charset="0"/>
              </a:rPr>
              <a:t>en</a:t>
            </a:r>
            <a:r>
              <a:rPr lang="en-US" altLang="en-US" dirty="0">
                <a:latin typeface="Bell MT" panose="02020503060305020303" pitchFamily="18" charset="0"/>
              </a:rPr>
              <a:t> kayaks </a:t>
            </a:r>
            <a:r>
              <a:rPr lang="en-US" altLang="en-US" dirty="0" err="1">
                <a:latin typeface="Bell MT" panose="02020503060305020303" pitchFamily="18" charset="0"/>
              </a:rPr>
              <a:t>en</a:t>
            </a:r>
            <a:r>
              <a:rPr lang="en-US" altLang="en-US" dirty="0">
                <a:latin typeface="Bell MT" panose="02020503060305020303" pitchFamily="18" charset="0"/>
              </a:rPr>
              <a:t> Bluff Point, Groton,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5D9F0D0D-8DA1-4759-8389-CB4D423AD6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C0114A-06F2-498C-BAF9-20AC3C455C99}" type="slidenum">
              <a:rPr lang="en-US" altLang="en-US"/>
              <a:pPr eaLnBrk="1" hangingPunct="1"/>
              <a:t>119</a:t>
            </a:fld>
            <a:endParaRPr lang="en-US" altLang="en-US"/>
          </a:p>
        </p:txBody>
      </p:sp>
      <p:sp>
        <p:nvSpPr>
          <p:cNvPr id="243715" name="Rectangle 2">
            <a:extLst>
              <a:ext uri="{FF2B5EF4-FFF2-40B4-BE49-F238E27FC236}">
                <a16:creationId xmlns:a16="http://schemas.microsoft.com/office/drawing/2014/main" id="{E64527C5-4EEF-40FD-B90F-173AEF8FC4ED}"/>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92EF89F3-6B45-4D72-BDCF-A6B948AC82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391619E4-8265-48BF-B316-AA53A870B8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6B5CDD-3C6C-427F-A087-873D26F293C1}" type="slidenum">
              <a:rPr lang="en-US" altLang="en-US"/>
              <a:pPr eaLnBrk="1" hangingPunct="1"/>
              <a:t>12</a:t>
            </a:fld>
            <a:endParaRPr lang="en-US" altLang="en-US"/>
          </a:p>
        </p:txBody>
      </p:sp>
      <p:sp>
        <p:nvSpPr>
          <p:cNvPr id="137219" name="Rectangle 2">
            <a:extLst>
              <a:ext uri="{FF2B5EF4-FFF2-40B4-BE49-F238E27FC236}">
                <a16:creationId xmlns:a16="http://schemas.microsoft.com/office/drawing/2014/main" id="{A689EC15-5DEA-4AD9-BBDF-E01443163A8D}"/>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302C1D7F-8513-4B62-AE5C-400FBAFB7E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s-ES" sz="1200" kern="1200" dirty="0">
                <a:solidFill>
                  <a:schemeClr val="tx1"/>
                </a:solidFill>
                <a:effectLst/>
                <a:latin typeface="Arial" charset="0"/>
                <a:ea typeface="+mn-ea"/>
                <a:cs typeface="+mn-cs"/>
              </a:rPr>
              <a:t>Las salinas son depresiones poco profundas en la marisma con poco drenaje. Pueden crearse naturalmente por efecto del hielo o compactación de la turba, o ser el resultado de embalses creados por diques de franjas de mosquitos. Inundadas por la marea alta, drenan lentamente. El agua estancada se evapora y se incrementa la salinidad de la tierra. A veces se forman aquí </a:t>
            </a:r>
            <a:r>
              <a:rPr lang="en-US" sz="1200" kern="1200" dirty="0" err="1">
                <a:solidFill>
                  <a:schemeClr val="tx1"/>
                </a:solidFill>
                <a:effectLst/>
                <a:latin typeface="Arial" charset="0"/>
                <a:ea typeface="+mn-ea"/>
                <a:cs typeface="+mn-cs"/>
              </a:rPr>
              <a:t>alfombras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algales</a:t>
            </a:r>
            <a:endParaRPr lang="en-US" sz="1200" kern="1200" dirty="0">
              <a:solidFill>
                <a:schemeClr val="tx1"/>
              </a:solidFill>
              <a:effectLst/>
              <a:latin typeface="Arial" charset="0"/>
              <a:ea typeface="+mn-ea"/>
              <a:cs typeface="+mn-cs"/>
            </a:endParaRPr>
          </a:p>
          <a:p>
            <a:pPr lvl="0"/>
            <a:r>
              <a:rPr lang="es-ES" sz="1200" kern="1200" dirty="0">
                <a:solidFill>
                  <a:schemeClr val="tx1"/>
                </a:solidFill>
                <a:effectLst/>
                <a:latin typeface="Arial" charset="0"/>
                <a:ea typeface="+mn-ea"/>
                <a:cs typeface="+mn-cs"/>
              </a:rPr>
              <a:t>Hay estudios que han demostrado que la salinidad de la tierra en las salinas puede alcanzar de 40 a 60 partes por millar (</a:t>
            </a:r>
            <a:r>
              <a:rPr lang="es-ES" sz="1200" kern="1200" dirty="0" err="1">
                <a:solidFill>
                  <a:schemeClr val="tx1"/>
                </a:solidFill>
                <a:effectLst/>
                <a:latin typeface="Arial" charset="0"/>
                <a:ea typeface="+mn-ea"/>
                <a:cs typeface="+mn-cs"/>
              </a:rPr>
              <a:t>ppt</a:t>
            </a:r>
            <a:r>
              <a:rPr lang="es-ES" sz="1200" kern="1200" dirty="0">
                <a:solidFill>
                  <a:schemeClr val="tx1"/>
                </a:solidFill>
                <a:effectLst/>
                <a:latin typeface="Arial" charset="0"/>
                <a:ea typeface="+mn-ea"/>
                <a:cs typeface="+mn-cs"/>
              </a:rPr>
              <a:t>), mientras que el agua de mar en su mayor concentración es 35 </a:t>
            </a:r>
            <a:r>
              <a:rPr lang="es-ES" sz="1200" kern="1200" dirty="0" err="1">
                <a:solidFill>
                  <a:schemeClr val="tx1"/>
                </a:solidFill>
                <a:effectLst/>
                <a:latin typeface="Arial" charset="0"/>
                <a:ea typeface="+mn-ea"/>
                <a:cs typeface="+mn-cs"/>
              </a:rPr>
              <a:t>ppt</a:t>
            </a:r>
            <a:r>
              <a:rPr lang="es-ES" sz="1200" kern="1200" dirty="0">
                <a:solidFill>
                  <a:schemeClr val="tx1"/>
                </a:solidFill>
                <a:effectLst/>
                <a:latin typeface="Arial" charset="0"/>
                <a:ea typeface="+mn-ea"/>
                <a:cs typeface="+mn-cs"/>
              </a:rPr>
              <a:t> y la salinidad del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oscila en un promedio de 20 a 30 </a:t>
            </a:r>
            <a:r>
              <a:rPr lang="es-ES" sz="1200" kern="1200" dirty="0" err="1">
                <a:solidFill>
                  <a:schemeClr val="tx1"/>
                </a:solidFill>
                <a:effectLst/>
                <a:latin typeface="Arial" charset="0"/>
                <a:ea typeface="+mn-ea"/>
                <a:cs typeface="+mn-cs"/>
              </a:rPr>
              <a:t>ppt</a:t>
            </a:r>
            <a:r>
              <a:rPr lang="es-ES" sz="1200" kern="1200" dirty="0">
                <a:solidFill>
                  <a:schemeClr val="tx1"/>
                </a:solidFill>
                <a:effectLst/>
                <a:latin typeface="Arial" charset="0"/>
                <a:ea typeface="+mn-ea"/>
                <a:cs typeface="+mn-cs"/>
              </a:rPr>
              <a:t>, dependiendo del lugar</a:t>
            </a:r>
            <a:endParaRPr lang="en-US" sz="1200" kern="1200" dirty="0">
              <a:solidFill>
                <a:schemeClr val="tx1"/>
              </a:solidFill>
              <a:effectLst/>
              <a:latin typeface="Arial" charset="0"/>
              <a:ea typeface="+mn-ea"/>
              <a:cs typeface="+mn-cs"/>
            </a:endParaRPr>
          </a:p>
          <a:p>
            <a:pPr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Salina.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8582BB75-3695-42C7-9C06-C93BADD07D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2ECC2B-EBAA-4D6A-9FF2-D27CBFC8E9EF}" type="slidenum">
              <a:rPr lang="en-US" altLang="en-US"/>
              <a:pPr eaLnBrk="1" hangingPunct="1"/>
              <a:t>120</a:t>
            </a:fld>
            <a:endParaRPr lang="en-US" altLang="en-US"/>
          </a:p>
        </p:txBody>
      </p:sp>
      <p:sp>
        <p:nvSpPr>
          <p:cNvPr id="244739" name="Rectangle 2">
            <a:extLst>
              <a:ext uri="{FF2B5EF4-FFF2-40B4-BE49-F238E27FC236}">
                <a16:creationId xmlns:a16="http://schemas.microsoft.com/office/drawing/2014/main" id="{468CE235-6A97-4A53-9B64-8D007456BC60}"/>
              </a:ext>
            </a:extLst>
          </p:cNvPr>
          <p:cNvSpPr>
            <a:spLocks noGrp="1" noRot="1" noChangeAspect="1" noChangeArrowheads="1" noTextEdit="1"/>
          </p:cNvSpPr>
          <p:nvPr>
            <p:ph type="sldImg"/>
          </p:nvPr>
        </p:nvSpPr>
        <p:spPr>
          <a:ln/>
        </p:spPr>
      </p:sp>
      <p:sp>
        <p:nvSpPr>
          <p:cNvPr id="244740" name="Rectangle 3">
            <a:extLst>
              <a:ext uri="{FF2B5EF4-FFF2-40B4-BE49-F238E27FC236}">
                <a16:creationId xmlns:a16="http://schemas.microsoft.com/office/drawing/2014/main" id="{B67A03FD-452C-4411-ABA6-74ECDDAE7D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a:t>
            </a:r>
            <a:r>
              <a:rPr lang="en-US" altLang="en-US" dirty="0">
                <a:latin typeface="Bell MT" panose="02020503060305020303" pitchFamily="18" charset="0"/>
              </a:rPr>
              <a:t>: Faro de Latimer Reef,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endParaRPr lang="en-US" altLang="en-US" dirty="0">
              <a:solidFill>
                <a:srgbClr val="3366CC"/>
              </a:solidFill>
              <a:latin typeface="Bell MT" panose="02020503060305020303"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0E19615A-8C32-4EF4-81E2-2C022EA8EE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700056-671F-4CE6-B2C5-118D8A95BE43}" type="slidenum">
              <a:rPr lang="en-US" altLang="en-US"/>
              <a:pPr eaLnBrk="1" hangingPunct="1"/>
              <a:t>13</a:t>
            </a:fld>
            <a:endParaRPr lang="en-US" altLang="en-US"/>
          </a:p>
        </p:txBody>
      </p:sp>
      <p:sp>
        <p:nvSpPr>
          <p:cNvPr id="138243" name="Rectangle 2">
            <a:extLst>
              <a:ext uri="{FF2B5EF4-FFF2-40B4-BE49-F238E27FC236}">
                <a16:creationId xmlns:a16="http://schemas.microsoft.com/office/drawing/2014/main" id="{989D6F53-623D-49FD-B516-9BDF854A6F10}"/>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41B7DC32-39F7-4B7A-8A99-839C67D872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kern="1200" dirty="0">
                <a:solidFill>
                  <a:schemeClr val="tx1"/>
                </a:solidFill>
                <a:effectLst/>
                <a:latin typeface="Arial" charset="0"/>
                <a:ea typeface="+mn-ea"/>
                <a:cs typeface="+mn-cs"/>
              </a:rPr>
              <a:t>“</a:t>
            </a:r>
            <a:r>
              <a:rPr lang="en-US" sz="1200" kern="1200" dirty="0" err="1">
                <a:solidFill>
                  <a:schemeClr val="tx1"/>
                </a:solidFill>
                <a:effectLst/>
                <a:latin typeface="Arial" charset="0"/>
                <a:ea typeface="+mn-ea"/>
                <a:cs typeface="+mn-cs"/>
              </a:rPr>
              <a:t>Suculenta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significa</a:t>
            </a:r>
            <a:r>
              <a:rPr lang="en-US" sz="1200" kern="1200" dirty="0">
                <a:solidFill>
                  <a:schemeClr val="tx1"/>
                </a:solidFill>
                <a:effectLst/>
                <a:latin typeface="Arial" charset="0"/>
                <a:ea typeface="+mn-ea"/>
                <a:cs typeface="+mn-cs"/>
              </a:rPr>
              <a:t> que la planta </a:t>
            </a:r>
            <a:r>
              <a:rPr lang="en-US" sz="1200" kern="1200" dirty="0" err="1">
                <a:solidFill>
                  <a:schemeClr val="tx1"/>
                </a:solidFill>
                <a:effectLst/>
                <a:latin typeface="Arial" charset="0"/>
                <a:ea typeface="+mn-ea"/>
                <a:cs typeface="+mn-cs"/>
              </a:rPr>
              <a:t>puede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almacenar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agua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sus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tejidos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el cactus), </a:t>
            </a:r>
            <a:r>
              <a:rPr lang="en-US" sz="1200" kern="1200" dirty="0" err="1">
                <a:solidFill>
                  <a:schemeClr val="tx1"/>
                </a:solidFill>
                <a:effectLst/>
                <a:latin typeface="Arial" charset="0"/>
                <a:ea typeface="+mn-ea"/>
                <a:cs typeface="+mn-cs"/>
              </a:rPr>
              <a:t>permitiéndole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mantener</a:t>
            </a:r>
            <a:r>
              <a:rPr lang="en-US" sz="1200" kern="1200" dirty="0">
                <a:solidFill>
                  <a:schemeClr val="tx1"/>
                </a:solidFill>
                <a:effectLst/>
                <a:latin typeface="Arial" charset="0"/>
                <a:ea typeface="+mn-ea"/>
                <a:cs typeface="+mn-cs"/>
              </a:rPr>
              <a:t> un balance de </a:t>
            </a:r>
            <a:r>
              <a:rPr lang="en-US" sz="1200" kern="1200" dirty="0" err="1">
                <a:solidFill>
                  <a:schemeClr val="tx1"/>
                </a:solidFill>
                <a:effectLst/>
                <a:latin typeface="Arial" charset="0"/>
                <a:ea typeface="+mn-ea"/>
                <a:cs typeface="+mn-cs"/>
              </a:rPr>
              <a:t>agua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crítico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necesario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debido</a:t>
            </a:r>
            <a:r>
              <a:rPr lang="en-US" sz="1200" kern="1200" dirty="0">
                <a:solidFill>
                  <a:schemeClr val="tx1"/>
                </a:solidFill>
                <a:effectLst/>
                <a:latin typeface="Arial" charset="0"/>
                <a:ea typeface="+mn-ea"/>
                <a:cs typeface="+mn-cs"/>
              </a:rPr>
              <a:t> a la </a:t>
            </a:r>
            <a:r>
              <a:rPr lang="en-US" sz="1200" kern="1200" dirty="0" err="1">
                <a:solidFill>
                  <a:schemeClr val="tx1"/>
                </a:solidFill>
                <a:effectLst/>
                <a:latin typeface="Arial" charset="0"/>
                <a:ea typeface="+mn-ea"/>
                <a:cs typeface="+mn-cs"/>
              </a:rPr>
              <a:t>tierra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salada</a:t>
            </a:r>
            <a:r>
              <a:rPr lang="en-US" sz="1200" kern="1200" dirty="0">
                <a:solidFill>
                  <a:schemeClr val="tx1"/>
                </a:solidFill>
                <a:effectLst/>
                <a:latin typeface="Arial" charset="0"/>
                <a:ea typeface="+mn-ea"/>
                <a:cs typeface="+mn-cs"/>
              </a:rPr>
              <a:t> de la </a:t>
            </a:r>
            <a:r>
              <a:rPr lang="en-US" sz="1200" kern="1200" dirty="0" err="1">
                <a:solidFill>
                  <a:schemeClr val="tx1"/>
                </a:solidFill>
                <a:effectLst/>
                <a:latin typeface="Arial" charset="0"/>
                <a:ea typeface="+mn-ea"/>
                <a:cs typeface="+mn-cs"/>
              </a:rPr>
              <a:t>salina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la que </a:t>
            </a:r>
            <a:r>
              <a:rPr lang="en-US" sz="1200" kern="1200" dirty="0" err="1">
                <a:solidFill>
                  <a:schemeClr val="tx1"/>
                </a:solidFill>
                <a:effectLst/>
                <a:latin typeface="Arial" charset="0"/>
                <a:ea typeface="+mn-ea"/>
                <a:cs typeface="+mn-cs"/>
              </a:rPr>
              <a:t>crece</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fisiología</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esta</a:t>
            </a:r>
            <a:r>
              <a:rPr lang="en-US" sz="1200" kern="1200" dirty="0">
                <a:solidFill>
                  <a:schemeClr val="tx1"/>
                </a:solidFill>
                <a:effectLst/>
                <a:latin typeface="Arial" charset="0"/>
                <a:ea typeface="+mn-ea"/>
                <a:cs typeface="+mn-cs"/>
              </a:rPr>
              <a:t> planta </a:t>
            </a:r>
            <a:r>
              <a:rPr lang="en-US" sz="1200" kern="1200" dirty="0" err="1">
                <a:solidFill>
                  <a:schemeClr val="tx1"/>
                </a:solidFill>
                <a:effectLst/>
                <a:latin typeface="Arial" charset="0"/>
                <a:ea typeface="+mn-ea"/>
                <a:cs typeface="+mn-cs"/>
              </a:rPr>
              <a:t>está</a:t>
            </a:r>
            <a:r>
              <a:rPr lang="en-US" sz="1200" kern="1200" dirty="0">
                <a:solidFill>
                  <a:schemeClr val="tx1"/>
                </a:solidFill>
                <a:effectLst/>
                <a:latin typeface="Arial" charset="0"/>
                <a:ea typeface="+mn-ea"/>
                <a:cs typeface="+mn-cs"/>
              </a:rPr>
              <a:t> tan </a:t>
            </a:r>
            <a:r>
              <a:rPr lang="en-US" sz="1200" kern="1200" dirty="0" err="1">
                <a:solidFill>
                  <a:schemeClr val="tx1"/>
                </a:solidFill>
                <a:effectLst/>
                <a:latin typeface="Arial" charset="0"/>
                <a:ea typeface="+mn-ea"/>
                <a:cs typeface="+mn-cs"/>
              </a:rPr>
              <a:t>especializada</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este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hábitat</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tendría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dificultades</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crecer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un </a:t>
            </a:r>
            <a:r>
              <a:rPr lang="en-US" sz="1200" kern="1200" dirty="0" err="1">
                <a:solidFill>
                  <a:schemeClr val="tx1"/>
                </a:solidFill>
                <a:effectLst/>
                <a:latin typeface="Arial" charset="0"/>
                <a:ea typeface="+mn-ea"/>
                <a:cs typeface="+mn-cs"/>
              </a:rPr>
              <a:t>área</a:t>
            </a:r>
            <a:r>
              <a:rPr lang="en-US" sz="1200" kern="1200" dirty="0">
                <a:solidFill>
                  <a:schemeClr val="tx1"/>
                </a:solidFill>
                <a:effectLst/>
                <a:latin typeface="Arial" charset="0"/>
                <a:ea typeface="+mn-ea"/>
                <a:cs typeface="+mn-cs"/>
              </a:rPr>
              <a:t> no </a:t>
            </a:r>
            <a:r>
              <a:rPr lang="en-US" sz="1200" kern="1200" dirty="0" err="1">
                <a:solidFill>
                  <a:schemeClr val="tx1"/>
                </a:solidFill>
                <a:effectLst/>
                <a:latin typeface="Arial" charset="0"/>
                <a:ea typeface="+mn-ea"/>
                <a:cs typeface="+mn-cs"/>
              </a:rPr>
              <a:t>salina</a:t>
            </a:r>
            <a:endParaRPr lang="en-US" sz="1200" kern="1200" dirty="0">
              <a:solidFill>
                <a:schemeClr val="tx1"/>
              </a:solidFill>
              <a:effectLst/>
              <a:latin typeface="Arial" charset="0"/>
              <a:ea typeface="+mn-ea"/>
              <a:cs typeface="+mn-cs"/>
            </a:endParaRPr>
          </a:p>
          <a:p>
            <a:pPr lvl="0"/>
            <a:r>
              <a:rPr lang="es-ES" sz="1200" kern="1200" dirty="0">
                <a:solidFill>
                  <a:schemeClr val="tx1"/>
                </a:solidFill>
                <a:effectLst/>
                <a:latin typeface="Arial" charset="0"/>
                <a:ea typeface="+mn-ea"/>
                <a:cs typeface="+mn-cs"/>
              </a:rPr>
              <a:t>También se le llama barrilla o "planta de la sal" </a:t>
            </a:r>
            <a:endParaRPr lang="en-US" sz="1200" kern="1200" dirty="0">
              <a:solidFill>
                <a:schemeClr val="tx1"/>
              </a:solidFill>
              <a:effectLst/>
              <a:latin typeface="Arial" charset="0"/>
              <a:ea typeface="+mn-ea"/>
              <a:cs typeface="+mn-cs"/>
            </a:endParaRPr>
          </a:p>
          <a:p>
            <a:pPr lvl="0"/>
            <a:r>
              <a:rPr lang="es-ES" sz="1200" kern="1200" dirty="0">
                <a:solidFill>
                  <a:schemeClr val="tx1"/>
                </a:solidFill>
                <a:effectLst/>
                <a:latin typeface="Arial" charset="0"/>
                <a:ea typeface="+mn-ea"/>
                <a:cs typeface="+mn-cs"/>
              </a:rPr>
              <a:t>En el otoño, algunas especies de salicornia despliegan su propio follaje de otoño, tornándose de color rojo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Salicornia,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2409F554-BAE5-4789-A692-B4AA44F252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9E016DA-2963-4FC2-9D21-3DF4B16F63E9}" type="slidenum">
              <a:rPr lang="en-US" altLang="en-US"/>
              <a:pPr eaLnBrk="1" hangingPunct="1"/>
              <a:t>14</a:t>
            </a:fld>
            <a:endParaRPr lang="en-US" altLang="en-US"/>
          </a:p>
        </p:txBody>
      </p:sp>
      <p:sp>
        <p:nvSpPr>
          <p:cNvPr id="139267" name="Rectangle 2">
            <a:extLst>
              <a:ext uri="{FF2B5EF4-FFF2-40B4-BE49-F238E27FC236}">
                <a16:creationId xmlns:a16="http://schemas.microsoft.com/office/drawing/2014/main" id="{ADF3FDBA-7465-4CC1-AE9E-31957EFB594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E2C0AD11-0154-4D5D-A794-E8FC094AD7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s-ES" sz="1200" kern="1200" dirty="0">
                <a:solidFill>
                  <a:schemeClr val="tx1"/>
                </a:solidFill>
                <a:effectLst/>
                <a:latin typeface="Arial" charset="0"/>
                <a:ea typeface="+mn-ea"/>
                <a:cs typeface="+mn-cs"/>
              </a:rPr>
              <a:t>En el pasado, la lavanda de mar era recogida para arreglos de flores secas. </a:t>
            </a:r>
            <a:r>
              <a:rPr lang="en-US" sz="1200" kern="1200" dirty="0" err="1">
                <a:solidFill>
                  <a:schemeClr val="tx1"/>
                </a:solidFill>
                <a:effectLst/>
                <a:latin typeface="Arial" charset="0"/>
                <a:ea typeface="+mn-ea"/>
                <a:cs typeface="+mn-cs"/>
              </a:rPr>
              <a:t>Ya</a:t>
            </a:r>
            <a:r>
              <a:rPr lang="en-US" sz="1200" kern="1200" dirty="0">
                <a:solidFill>
                  <a:schemeClr val="tx1"/>
                </a:solidFill>
                <a:effectLst/>
                <a:latin typeface="Arial" charset="0"/>
                <a:ea typeface="+mn-ea"/>
                <a:cs typeface="+mn-cs"/>
              </a:rPr>
              <a:t> no </a:t>
            </a:r>
            <a:r>
              <a:rPr lang="en-US" sz="1200" kern="1200" dirty="0" err="1">
                <a:solidFill>
                  <a:schemeClr val="tx1"/>
                </a:solidFill>
                <a:effectLst/>
                <a:latin typeface="Arial" charset="0"/>
                <a:ea typeface="+mn-ea"/>
                <a:cs typeface="+mn-cs"/>
              </a:rPr>
              <a:t>es</a:t>
            </a:r>
            <a:r>
              <a:rPr lang="en-US" sz="1200" kern="1200" dirty="0">
                <a:solidFill>
                  <a:schemeClr val="tx1"/>
                </a:solidFill>
                <a:effectLst/>
                <a:latin typeface="Arial" charset="0"/>
                <a:ea typeface="+mn-ea"/>
                <a:cs typeface="+mn-cs"/>
              </a:rPr>
              <a:t> legal</a:t>
            </a: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Lavanda</a:t>
            </a:r>
            <a:r>
              <a:rPr lang="en-US" altLang="en-US" dirty="0">
                <a:latin typeface="Bell MT" panose="02020503060305020303" pitchFamily="18" charset="0"/>
              </a:rPr>
              <a:t> de mar y </a:t>
            </a:r>
            <a:r>
              <a:rPr lang="en-US" altLang="en-US" dirty="0" err="1">
                <a:latin typeface="Bell MT" panose="02020503060305020303" pitchFamily="18" charset="0"/>
              </a:rPr>
              <a:t>flores</a:t>
            </a:r>
            <a:r>
              <a:rPr lang="en-US" altLang="en-US" dirty="0">
                <a:latin typeface="Bell MT" panose="02020503060305020303" pitchFamily="18" charset="0"/>
              </a:rPr>
              <a:t> de </a:t>
            </a:r>
            <a:r>
              <a:rPr lang="en-US" altLang="en-US" dirty="0" err="1">
                <a:latin typeface="Bell MT" panose="02020503060305020303" pitchFamily="18" charset="0"/>
              </a:rPr>
              <a:t>lavanda</a:t>
            </a:r>
            <a:r>
              <a:rPr lang="en-US" altLang="en-US" dirty="0">
                <a:latin typeface="Bell MT" panose="02020503060305020303" pitchFamily="18" charset="0"/>
              </a:rPr>
              <a:t> de mar, </a:t>
            </a:r>
            <a:r>
              <a:rPr lang="en-US" altLang="en-US" i="1" dirty="0" err="1">
                <a:latin typeface="Bell MT" panose="02020503060305020303" pitchFamily="18" charset="0"/>
              </a:rPr>
              <a:t>Limonium</a:t>
            </a:r>
            <a:r>
              <a:rPr lang="en-US" altLang="en-US" i="1" dirty="0">
                <a:latin typeface="Bell MT" panose="02020503060305020303" pitchFamily="18" charset="0"/>
              </a:rPr>
              <a:t> </a:t>
            </a:r>
            <a:r>
              <a:rPr lang="en-US" altLang="en-US" i="1" dirty="0" err="1">
                <a:latin typeface="Bell MT" panose="02020503060305020303" pitchFamily="18" charset="0"/>
              </a:rPr>
              <a:t>carolinianum</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D1E70381-0089-48CB-8BBF-65568C2549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B2301A-384C-48AF-AE12-8566F7ACD9B0}" type="slidenum">
              <a:rPr lang="en-US" altLang="en-US"/>
              <a:pPr eaLnBrk="1" hangingPunct="1"/>
              <a:t>15</a:t>
            </a:fld>
            <a:endParaRPr lang="en-US" altLang="en-US"/>
          </a:p>
        </p:txBody>
      </p:sp>
      <p:sp>
        <p:nvSpPr>
          <p:cNvPr id="144387" name="Rectangle 2">
            <a:extLst>
              <a:ext uri="{FF2B5EF4-FFF2-40B4-BE49-F238E27FC236}">
                <a16:creationId xmlns:a16="http://schemas.microsoft.com/office/drawing/2014/main" id="{65BD67F2-914C-48C4-A5AE-CF25CDDBC83C}"/>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E2C35FEE-39E9-471B-BC79-6926152305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s-ES" sz="1200" kern="1200" dirty="0">
                <a:solidFill>
                  <a:schemeClr val="tx1"/>
                </a:solidFill>
                <a:effectLst/>
                <a:latin typeface="Arial" charset="0"/>
                <a:ea typeface="+mn-ea"/>
                <a:cs typeface="+mn-cs"/>
              </a:rPr>
              <a:t>A diferencia de los mejillones azules, el mejillón acanalado no se come típicamente. Tiene un fuerte sabor a lodo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Mejillones</a:t>
            </a:r>
            <a:r>
              <a:rPr lang="en-US" altLang="en-US" dirty="0">
                <a:latin typeface="Bell MT" panose="02020503060305020303" pitchFamily="18" charset="0"/>
              </a:rPr>
              <a:t> </a:t>
            </a:r>
            <a:r>
              <a:rPr lang="en-US" altLang="en-US" dirty="0" err="1">
                <a:latin typeface="Bell MT" panose="02020503060305020303" pitchFamily="18" charset="0"/>
              </a:rPr>
              <a:t>acanalados</a:t>
            </a:r>
            <a:r>
              <a:rPr lang="en-US" altLang="en-US" dirty="0">
                <a:latin typeface="Bell MT" panose="02020503060305020303" pitchFamily="18" charset="0"/>
              </a:rPr>
              <a:t>, </a:t>
            </a:r>
            <a:r>
              <a:rPr lang="en-US" altLang="en-US" i="1" dirty="0" err="1">
                <a:latin typeface="Bell MT" panose="02020503060305020303" pitchFamily="18" charset="0"/>
              </a:rPr>
              <a:t>Geukensia</a:t>
            </a:r>
            <a:r>
              <a:rPr lang="en-US" altLang="en-US" i="1" dirty="0">
                <a:latin typeface="Bell MT" panose="02020503060305020303" pitchFamily="18" charset="0"/>
              </a:rPr>
              <a:t> </a:t>
            </a:r>
            <a:r>
              <a:rPr lang="en-US" altLang="en-US" i="1" dirty="0" err="1">
                <a:latin typeface="Bell MT" panose="02020503060305020303" pitchFamily="18" charset="0"/>
              </a:rPr>
              <a:t>demissa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err="1">
                <a:latin typeface="Bell MT" panose="02020503060305020303" pitchFamily="18" charset="0"/>
              </a:rPr>
              <a:t>Fotografías</a:t>
            </a:r>
            <a:r>
              <a:rPr lang="en-US" dirty="0">
                <a:latin typeface="Bell MT" panose="02020503060305020303" pitchFamily="18" charset="0"/>
              </a:rPr>
              <a:t>: (</a:t>
            </a:r>
            <a:r>
              <a:rPr lang="en-US" dirty="0" err="1">
                <a:latin typeface="Bell MT" panose="02020503060305020303" pitchFamily="18" charset="0"/>
              </a:rPr>
              <a:t>izquierda</a:t>
            </a:r>
            <a:r>
              <a:rPr lang="en-US" dirty="0">
                <a:latin typeface="Bell MT" panose="02020503060305020303" pitchFamily="18" charset="0"/>
              </a:rPr>
              <a:t>) </a:t>
            </a:r>
            <a:r>
              <a:rPr lang="en-US" dirty="0" err="1">
                <a:latin typeface="Bell MT" panose="02020503060305020303" pitchFamily="18" charset="0"/>
              </a:rPr>
              <a:t>Especie</a:t>
            </a:r>
            <a:r>
              <a:rPr lang="en-US" dirty="0">
                <a:latin typeface="Bell MT" panose="02020503060305020303" pitchFamily="18" charset="0"/>
              </a:rPr>
              <a:t> no </a:t>
            </a:r>
            <a:r>
              <a:rPr lang="en-US" dirty="0" err="1">
                <a:latin typeface="Bell MT" panose="02020503060305020303" pitchFamily="18" charset="0"/>
              </a:rPr>
              <a:t>identificada</a:t>
            </a:r>
            <a:r>
              <a:rPr lang="en-US" dirty="0">
                <a:latin typeface="Bell MT" panose="02020503060305020303" pitchFamily="18" charset="0"/>
              </a:rPr>
              <a:t> de </a:t>
            </a:r>
            <a:r>
              <a:rPr lang="en-US" dirty="0" err="1">
                <a:latin typeface="Bell MT" panose="02020503060305020303" pitchFamily="18" charset="0"/>
              </a:rPr>
              <a:t>cangrejo</a:t>
            </a:r>
            <a:r>
              <a:rPr lang="en-US" dirty="0">
                <a:latin typeface="Bell MT" panose="02020503060305020303" pitchFamily="18" charset="0"/>
              </a:rPr>
              <a:t> </a:t>
            </a:r>
            <a:r>
              <a:rPr lang="en-US" dirty="0" err="1">
                <a:latin typeface="Bell MT" panose="02020503060305020303" pitchFamily="18" charset="0"/>
              </a:rPr>
              <a:t>violinista</a:t>
            </a:r>
            <a:r>
              <a:rPr lang="en-US" dirty="0">
                <a:latin typeface="Bell MT" panose="02020503060305020303" pitchFamily="18" charset="0"/>
              </a:rPr>
              <a:t> y (</a:t>
            </a:r>
            <a:r>
              <a:rPr lang="en-US" dirty="0" err="1">
                <a:latin typeface="Bell MT" panose="02020503060305020303" pitchFamily="18" charset="0"/>
              </a:rPr>
              <a:t>derecha</a:t>
            </a:r>
            <a:r>
              <a:rPr lang="en-US" dirty="0">
                <a:latin typeface="Bell MT" panose="02020503060305020303" pitchFamily="18" charset="0"/>
              </a:rPr>
              <a:t>) </a:t>
            </a:r>
            <a:r>
              <a:rPr lang="en-US" dirty="0" err="1">
                <a:latin typeface="Bell MT" panose="02020503060305020303" pitchFamily="18" charset="0"/>
              </a:rPr>
              <a:t>Madrigueras</a:t>
            </a:r>
            <a:r>
              <a:rPr lang="en-US" dirty="0">
                <a:latin typeface="Bell MT" panose="02020503060305020303" pitchFamily="18" charset="0"/>
              </a:rPr>
              <a:t> </a:t>
            </a:r>
            <a:r>
              <a:rPr lang="en-US" dirty="0" err="1">
                <a:latin typeface="Bell MT" panose="02020503060305020303" pitchFamily="18" charset="0"/>
              </a:rPr>
              <a:t>en</a:t>
            </a:r>
            <a:r>
              <a:rPr lang="en-US" dirty="0">
                <a:latin typeface="Bell MT" panose="02020503060305020303" pitchFamily="18" charset="0"/>
              </a:rPr>
              <a:t> </a:t>
            </a:r>
            <a:r>
              <a:rPr lang="en-US" dirty="0" err="1">
                <a:latin typeface="Bell MT" panose="02020503060305020303" pitchFamily="18" charset="0"/>
              </a:rPr>
              <a:t>turba</a:t>
            </a:r>
            <a:r>
              <a:rPr lang="en-US" dirty="0">
                <a:latin typeface="Bell MT" panose="02020503060305020303" pitchFamily="18" charset="0"/>
              </a:rPr>
              <a:t> de </a:t>
            </a:r>
            <a:r>
              <a:rPr lang="en-US" dirty="0" err="1">
                <a:latin typeface="Bell MT" panose="02020503060305020303" pitchFamily="18" charset="0"/>
              </a:rPr>
              <a:t>marisma</a:t>
            </a:r>
            <a:r>
              <a:rPr lang="en-US" dirty="0">
                <a:latin typeface="Bell MT" panose="02020503060305020303" pitchFamily="18" charset="0"/>
              </a:rPr>
              <a:t> </a:t>
            </a:r>
            <a:r>
              <a:rPr lang="en-US" dirty="0" err="1">
                <a:latin typeface="Bell MT" panose="02020503060305020303" pitchFamily="18" charset="0"/>
              </a:rPr>
              <a:t>salada</a:t>
            </a:r>
            <a:r>
              <a:rPr lang="en-US" dirty="0">
                <a:latin typeface="Bell MT" panose="02020503060305020303" pitchFamily="18" charset="0"/>
              </a:rPr>
              <a:t> (Old Lyme CT). </a:t>
            </a:r>
            <a:r>
              <a:rPr lang="en-US" dirty="0" err="1">
                <a:latin typeface="Bell MT" panose="02020503060305020303" pitchFamily="18" charset="0"/>
              </a:rPr>
              <a:t>Cortesía</a:t>
            </a:r>
            <a:r>
              <a:rPr lang="en-US" altLang="en-US" dirty="0">
                <a:latin typeface="Bell MT" panose="02020503060305020303" pitchFamily="18" charset="0"/>
              </a:rPr>
              <a:t> de </a:t>
            </a:r>
            <a:r>
              <a:rPr lang="en-US" dirty="0">
                <a:latin typeface="Bell MT" panose="02020503060305020303" pitchFamily="18" charset="0"/>
              </a:rPr>
              <a:t>Nancy Balcom</a:t>
            </a: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16</a:t>
            </a:fld>
            <a:endParaRPr lang="en-US" altLang="en-US"/>
          </a:p>
        </p:txBody>
      </p:sp>
    </p:spTree>
    <p:extLst>
      <p:ext uri="{BB962C8B-B14F-4D97-AF65-F5344CB8AC3E}">
        <p14:creationId xmlns:p14="http://schemas.microsoft.com/office/powerpoint/2010/main" val="2584938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503D1811-FA6D-4536-BFCA-C91E6BFDF4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438DA8-BD19-49F7-BE9D-49ADC1EC16ED}" type="slidenum">
              <a:rPr lang="en-US" altLang="en-US"/>
              <a:pPr eaLnBrk="1" hangingPunct="1"/>
              <a:t>17</a:t>
            </a:fld>
            <a:endParaRPr lang="en-US" altLang="en-US"/>
          </a:p>
        </p:txBody>
      </p:sp>
      <p:sp>
        <p:nvSpPr>
          <p:cNvPr id="145411" name="Rectangle 2">
            <a:extLst>
              <a:ext uri="{FF2B5EF4-FFF2-40B4-BE49-F238E27FC236}">
                <a16:creationId xmlns:a16="http://schemas.microsoft.com/office/drawing/2014/main" id="{325A2F3A-C871-4E0C-B4D3-6B92EE3B826F}"/>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E45C4627-CB9E-4A5F-8662-916A54070F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Para crecer, todos los crustáceos (cangrejos), incluido el cangrejo ermitaño, deben </a:t>
            </a:r>
            <a:r>
              <a:rPr lang="es-ES" sz="1200" b="1" kern="1200" dirty="0">
                <a:solidFill>
                  <a:schemeClr val="tx1"/>
                </a:solidFill>
                <a:effectLst/>
                <a:latin typeface="Arial" charset="0"/>
                <a:ea typeface="+mn-ea"/>
                <a:cs typeface="+mn-cs"/>
              </a:rPr>
              <a:t>cambiar periódicamente su</a:t>
            </a:r>
            <a:r>
              <a:rPr lang="es-ES" sz="1200" kern="1200" dirty="0">
                <a:solidFill>
                  <a:schemeClr val="tx1"/>
                </a:solidFill>
                <a:effectLst/>
                <a:latin typeface="Arial" charset="0"/>
                <a:ea typeface="+mn-ea"/>
                <a:cs typeface="+mn-cs"/>
              </a:rPr>
              <a:t> </a:t>
            </a:r>
            <a:r>
              <a:rPr lang="es-ES" sz="1200" b="1" kern="1200" dirty="0">
                <a:solidFill>
                  <a:schemeClr val="tx1"/>
                </a:solidFill>
                <a:effectLst/>
                <a:latin typeface="Arial" charset="0"/>
                <a:ea typeface="+mn-ea"/>
                <a:cs typeface="+mn-cs"/>
              </a:rPr>
              <a:t>exoesqueleto</a:t>
            </a:r>
            <a:r>
              <a:rPr lang="es-ES" sz="1200" kern="1200" dirty="0">
                <a:solidFill>
                  <a:schemeClr val="tx1"/>
                </a:solidFill>
                <a:effectLst/>
                <a:latin typeface="Arial" charset="0"/>
                <a:ea typeface="+mn-ea"/>
                <a:cs typeface="+mn-cs"/>
              </a:rPr>
              <a:t>, las partes de concha dura que cubren sus patas y su </a:t>
            </a:r>
            <a:r>
              <a:rPr lang="es-ES" sz="1200" b="1" kern="1200" dirty="0">
                <a:solidFill>
                  <a:schemeClr val="tx1"/>
                </a:solidFill>
                <a:effectLst/>
                <a:latin typeface="Arial" charset="0"/>
                <a:ea typeface="+mn-ea"/>
                <a:cs typeface="+mn-cs"/>
              </a:rPr>
              <a:t>caparazón</a:t>
            </a:r>
            <a:r>
              <a:rPr lang="es-ES" sz="1200" kern="1200" dirty="0">
                <a:solidFill>
                  <a:schemeClr val="tx1"/>
                </a:solidFill>
                <a:effectLst/>
                <a:latin typeface="Arial" charset="0"/>
                <a:ea typeface="+mn-ea"/>
                <a:cs typeface="+mn-cs"/>
              </a:rPr>
              <a:t> (cuerpo).  Debajo de la concha dura, se encuentra un exoesqueleto más blando y grande, que puede tardar días en endurecerse completamente (los cangrejos azules de concha blanda, una comida popular en la región de Chesapeake </a:t>
            </a:r>
            <a:r>
              <a:rPr lang="es-ES" sz="1200" kern="1200" dirty="0" err="1">
                <a:solidFill>
                  <a:schemeClr val="tx1"/>
                </a:solidFill>
                <a:effectLst/>
                <a:latin typeface="Arial" charset="0"/>
                <a:ea typeface="+mn-ea"/>
                <a:cs typeface="+mn-cs"/>
              </a:rPr>
              <a:t>Bay</a:t>
            </a:r>
            <a:r>
              <a:rPr lang="es-ES" sz="1200" kern="1200" dirty="0">
                <a:solidFill>
                  <a:schemeClr val="tx1"/>
                </a:solidFill>
                <a:effectLst/>
                <a:latin typeface="Arial" charset="0"/>
                <a:ea typeface="+mn-ea"/>
                <a:cs typeface="+mn-cs"/>
              </a:rPr>
              <a:t>, son cangrejos que han perdido su caparazón pero su nueva concha no se ha endurecido todavía)</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cambio de caparazón ocurre más a menudo durante las primeras etapas de vida de los crustáceos, pero es menos frecuente a medida que el animal envejece, siguiendo el patrón de crecimiento del animal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Mientras que la mayoría de los cangrejos tienen un exoesqueleto completo y duro que recubre su cuerpo, el cangrejo ermitaño debe encontrar una concha vacía de caracol nueva y más grande para cargar en su espalda cada vez que cambia su caparazón, en la que puede recogerse y proteger sus suaves abdomen y cola.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Cangrejo</a:t>
            </a:r>
            <a:r>
              <a:rPr lang="en-US" altLang="en-US" dirty="0">
                <a:latin typeface="Bell MT" panose="02020503060305020303" pitchFamily="18" charset="0"/>
              </a:rPr>
              <a:t> </a:t>
            </a:r>
            <a:r>
              <a:rPr lang="en-US" altLang="en-US" dirty="0" err="1">
                <a:latin typeface="Bell MT" panose="02020503060305020303" pitchFamily="18" charset="0"/>
              </a:rPr>
              <a:t>ermitaño</a:t>
            </a:r>
            <a:r>
              <a:rPr lang="en-US" altLang="en-US" dirty="0">
                <a:latin typeface="Bell MT" panose="02020503060305020303" pitchFamily="18" charset="0"/>
              </a:rPr>
              <a:t>, </a:t>
            </a:r>
            <a:r>
              <a:rPr lang="en-US" altLang="en-US" i="1" dirty="0" err="1">
                <a:latin typeface="Bell MT" panose="02020503060305020303" pitchFamily="18" charset="0"/>
              </a:rPr>
              <a:t>Pagurus</a:t>
            </a:r>
            <a:r>
              <a:rPr lang="en-US" altLang="en-US" i="1" dirty="0">
                <a:latin typeface="Bell MT" panose="02020503060305020303" pitchFamily="18" charset="0"/>
              </a:rPr>
              <a:t> </a:t>
            </a:r>
            <a:r>
              <a:rPr lang="en-US" altLang="en-US" i="1" dirty="0" err="1">
                <a:latin typeface="Bell MT" panose="02020503060305020303" pitchFamily="18" charset="0"/>
              </a:rPr>
              <a:t>longicarpus</a:t>
            </a:r>
            <a:r>
              <a:rPr lang="en-US" altLang="en-US" i="1" dirty="0">
                <a:latin typeface="Bell MT" panose="02020503060305020303" pitchFamily="18" charset="0"/>
              </a:rPr>
              <a:t>. </a:t>
            </a:r>
            <a:r>
              <a:rPr lang="en-US" altLang="en-US" i="1"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83DF4EC2-6423-45D4-82CF-BACCA11E7D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3F502E-7C93-4506-985B-DFF41D10C0ED}" type="slidenum">
              <a:rPr lang="en-US" altLang="en-US"/>
              <a:pPr eaLnBrk="1" hangingPunct="1"/>
              <a:t>18</a:t>
            </a:fld>
            <a:endParaRPr lang="en-US" altLang="en-US"/>
          </a:p>
        </p:txBody>
      </p:sp>
      <p:sp>
        <p:nvSpPr>
          <p:cNvPr id="146435" name="Rectangle 2">
            <a:extLst>
              <a:ext uri="{FF2B5EF4-FFF2-40B4-BE49-F238E27FC236}">
                <a16:creationId xmlns:a16="http://schemas.microsoft.com/office/drawing/2014/main" id="{FA3CF3BD-9344-4386-9A5E-308436D29225}"/>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13E44C4D-F4F9-4648-A9D8-A5499A7C29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cangrejo verde es </a:t>
            </a:r>
            <a:r>
              <a:rPr lang="es-ES" sz="1200" b="1" kern="1200" dirty="0">
                <a:solidFill>
                  <a:schemeClr val="tx1"/>
                </a:solidFill>
                <a:effectLst/>
                <a:latin typeface="Arial" charset="0"/>
                <a:ea typeface="+mn-ea"/>
                <a:cs typeface="+mn-cs"/>
              </a:rPr>
              <a:t>omnívoro</a:t>
            </a:r>
            <a:r>
              <a:rPr lang="es-ES" sz="1200" kern="1200" dirty="0">
                <a:solidFill>
                  <a:schemeClr val="tx1"/>
                </a:solidFill>
                <a:effectLst/>
                <a:latin typeface="Arial" charset="0"/>
                <a:ea typeface="+mn-ea"/>
                <a:cs typeface="+mn-cs"/>
              </a:rPr>
              <a:t>, lo que significa que come plantas y animales. Entre sus comidas favoritas se encuentran las algas, las ostras jóvenes y las almejas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cangrejo verde no es endémico (nativo) del 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Fue introducido hace más de 150 años, probablemente transportado desde Europa en barcos de madera. Se ha culpado a sus voraces hábitos alimenticios del impacto negativo en la industria de las almejas de caparazón blando en algunas partes de Nueva Inglaterra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Muy abundante en el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en el pasado, el cangrejo verde es significativamente superado en número en las áreas </a:t>
            </a:r>
            <a:r>
              <a:rPr lang="es-ES" sz="1200" kern="1200" dirty="0" err="1">
                <a:solidFill>
                  <a:schemeClr val="tx1"/>
                </a:solidFill>
                <a:effectLst/>
                <a:latin typeface="Arial" charset="0"/>
                <a:ea typeface="+mn-ea"/>
                <a:cs typeface="+mn-cs"/>
              </a:rPr>
              <a:t>intermareales</a:t>
            </a:r>
            <a:r>
              <a:rPr lang="es-ES" sz="1200" kern="1200" dirty="0">
                <a:solidFill>
                  <a:schemeClr val="tx1"/>
                </a:solidFill>
                <a:effectLst/>
                <a:latin typeface="Arial" charset="0"/>
                <a:ea typeface="+mn-ea"/>
                <a:cs typeface="+mn-cs"/>
              </a:rPr>
              <a:t> rocosas por un más reciente invasor no nativo, el cangrejo de orilla asiático, el </a:t>
            </a:r>
            <a:r>
              <a:rPr lang="es-ES" sz="1200" i="1" kern="1200" dirty="0" err="1">
                <a:solidFill>
                  <a:schemeClr val="tx1"/>
                </a:solidFill>
                <a:effectLst/>
                <a:latin typeface="Arial" charset="0"/>
                <a:ea typeface="+mn-ea"/>
                <a:cs typeface="+mn-cs"/>
              </a:rPr>
              <a:t>Hemigrapsus</a:t>
            </a:r>
            <a:r>
              <a:rPr lang="es-ES" sz="1200" i="1" kern="1200" dirty="0">
                <a:solidFill>
                  <a:schemeClr val="tx1"/>
                </a:solidFill>
                <a:effectLst/>
                <a:latin typeface="Arial" charset="0"/>
                <a:ea typeface="+mn-ea"/>
                <a:cs typeface="+mn-cs"/>
              </a:rPr>
              <a:t> </a:t>
            </a:r>
            <a:r>
              <a:rPr lang="es-ES" sz="1200" i="1" kern="1200" dirty="0" err="1">
                <a:solidFill>
                  <a:schemeClr val="tx1"/>
                </a:solidFill>
                <a:effectLst/>
                <a:latin typeface="Arial" charset="0"/>
                <a:ea typeface="+mn-ea"/>
                <a:cs typeface="+mn-cs"/>
              </a:rPr>
              <a:t>sanguineus</a:t>
            </a:r>
            <a:r>
              <a:rPr lang="es-ES" sz="1200" kern="1200" dirty="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Cuando cualquier crustáceo muda su caparazón, el borde superior de su caparazón o concha se abre y el cangrejo de cuerpo blando sale de su vieja concha. La nueva concha se expande y agranda con el agua y se endurece en unos pocos días. Éste es un momento vulnerable para los crustáceos </a:t>
            </a:r>
            <a:br>
              <a:rPr lang="en-US" sz="1200" kern="1200" dirty="0">
                <a:solidFill>
                  <a:schemeClr val="tx1"/>
                </a:solidFill>
                <a:effectLst/>
                <a:latin typeface="Arial" charset="0"/>
                <a:ea typeface="+mn-ea"/>
                <a:cs typeface="+mn-cs"/>
              </a:rPr>
            </a:b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a:t>
            </a:r>
            <a:r>
              <a:rPr lang="en-US" altLang="en-US" dirty="0" err="1">
                <a:latin typeface="Bell MT" panose="02020503060305020303" pitchFamily="18" charset="0"/>
              </a:rPr>
              <a:t>Cangrejo</a:t>
            </a:r>
            <a:r>
              <a:rPr lang="en-US" altLang="en-US" dirty="0">
                <a:latin typeface="Bell MT" panose="02020503060305020303" pitchFamily="18" charset="0"/>
              </a:rPr>
              <a:t> </a:t>
            </a:r>
            <a:r>
              <a:rPr lang="en-US" altLang="en-US" dirty="0" err="1">
                <a:latin typeface="Bell MT" panose="02020503060305020303" pitchFamily="18" charset="0"/>
              </a:rPr>
              <a:t>verde</a:t>
            </a:r>
            <a:r>
              <a:rPr lang="en-US" altLang="en-US" dirty="0">
                <a:latin typeface="Bell MT" panose="02020503060305020303" pitchFamily="18" charset="0"/>
              </a:rPr>
              <a:t> </a:t>
            </a:r>
            <a:r>
              <a:rPr lang="en-US" altLang="en-US" dirty="0" err="1">
                <a:latin typeface="Bell MT" panose="02020503060305020303" pitchFamily="18" charset="0"/>
              </a:rPr>
              <a:t>cambiando</a:t>
            </a:r>
            <a:r>
              <a:rPr lang="en-US" altLang="en-US" dirty="0">
                <a:latin typeface="Bell MT" panose="02020503060305020303" pitchFamily="18" charset="0"/>
              </a:rPr>
              <a:t> el </a:t>
            </a:r>
            <a:r>
              <a:rPr lang="en-US" altLang="en-US" dirty="0" err="1">
                <a:latin typeface="Bell MT" panose="02020503060305020303" pitchFamily="18" charset="0"/>
              </a:rPr>
              <a:t>caparazón</a:t>
            </a:r>
            <a:r>
              <a:rPr lang="en-US" altLang="en-US" dirty="0">
                <a:latin typeface="Bell MT" panose="02020503060305020303" pitchFamily="18" charset="0"/>
              </a:rPr>
              <a:t>,</a:t>
            </a:r>
            <a:r>
              <a:rPr lang="en-US" altLang="en-US" i="1" dirty="0">
                <a:latin typeface="Bell MT" panose="02020503060305020303" pitchFamily="18" charset="0"/>
              </a:rPr>
              <a:t> </a:t>
            </a:r>
            <a:r>
              <a:rPr lang="en-US" altLang="en-US" i="1" dirty="0" err="1">
                <a:latin typeface="Bell MT" panose="02020503060305020303" pitchFamily="18" charset="0"/>
              </a:rPr>
              <a:t>Carcinus</a:t>
            </a:r>
            <a:r>
              <a:rPr lang="en-US" altLang="en-US" i="1" dirty="0">
                <a:latin typeface="Bell MT" panose="02020503060305020303" pitchFamily="18" charset="0"/>
              </a:rPr>
              <a:t> </a:t>
            </a:r>
            <a:r>
              <a:rPr lang="en-US" altLang="en-US" i="1" dirty="0" err="1">
                <a:latin typeface="Bell MT" panose="02020503060305020303" pitchFamily="18" charset="0"/>
              </a:rPr>
              <a:t>maenas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r>
              <a:rPr lang="en-US" altLang="en-US" dirty="0">
                <a:latin typeface="Bell MT" panose="02020503060305020303" pitchFamily="18" charset="0"/>
              </a:rPr>
              <a:t>; (</a:t>
            </a:r>
            <a:r>
              <a:rPr lang="en-US" altLang="en-US" dirty="0" err="1">
                <a:latin typeface="Bell MT" panose="02020503060305020303" pitchFamily="18" charset="0"/>
              </a:rPr>
              <a:t>derecha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CCD12124-360C-4B0A-9726-494120A440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F478D6A-2FC1-4404-A5A2-6DC9D95A4E40}" type="slidenum">
              <a:rPr lang="en-US" altLang="en-US"/>
              <a:pPr eaLnBrk="1" hangingPunct="1"/>
              <a:t>19</a:t>
            </a:fld>
            <a:endParaRPr lang="en-US" altLang="en-US"/>
          </a:p>
        </p:txBody>
      </p:sp>
      <p:sp>
        <p:nvSpPr>
          <p:cNvPr id="147459" name="Rectangle 2">
            <a:extLst>
              <a:ext uri="{FF2B5EF4-FFF2-40B4-BE49-F238E27FC236}">
                <a16:creationId xmlns:a16="http://schemas.microsoft.com/office/drawing/2014/main" id="{96077E38-B602-485E-B1D9-873E7DAEEDDA}"/>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0DE7854A-B9C3-462E-9EAE-9175A5F9A4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cangrejo azul, como la langosta, es una comida popular para los seres humanos.  Su último par de patas tiene forma de remo y está adaptado para nadar y excavar. Los machos tienen garras de un azul brillante y las hembras tienen garras rojas, con un caparazón de color entre oliva y verde azulado que puede medir hasta nueve pulgadas de punta a punta de su espina dorsal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cangrejo azul es un depredador rápido y voraz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Cangrejo</a:t>
            </a:r>
            <a:r>
              <a:rPr lang="en-US" altLang="en-US" dirty="0">
                <a:latin typeface="Bell MT" panose="02020503060305020303" pitchFamily="18" charset="0"/>
              </a:rPr>
              <a:t> </a:t>
            </a:r>
            <a:r>
              <a:rPr lang="en-US" altLang="en-US" dirty="0" err="1">
                <a:latin typeface="Bell MT" panose="02020503060305020303" pitchFamily="18" charset="0"/>
              </a:rPr>
              <a:t>azul</a:t>
            </a:r>
            <a:r>
              <a:rPr lang="en-US" altLang="en-US" dirty="0">
                <a:latin typeface="Bell MT" panose="02020503060305020303" pitchFamily="18" charset="0"/>
              </a:rPr>
              <a:t>, </a:t>
            </a:r>
            <a:r>
              <a:rPr lang="en-US" altLang="en-US" i="1" dirty="0" err="1">
                <a:latin typeface="Bell MT" panose="02020503060305020303" pitchFamily="18" charset="0"/>
              </a:rPr>
              <a:t>Callinectes</a:t>
            </a:r>
            <a:r>
              <a:rPr lang="en-US" altLang="en-US" i="1" dirty="0">
                <a:latin typeface="Bell MT" panose="02020503060305020303" pitchFamily="18" charset="0"/>
              </a:rPr>
              <a:t> </a:t>
            </a:r>
            <a:r>
              <a:rPr lang="en-US" altLang="en-US" i="1" dirty="0" err="1">
                <a:latin typeface="Bell MT" panose="02020503060305020303" pitchFamily="18" charset="0"/>
              </a:rPr>
              <a:t>sapidus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2BC4E60D-9FC0-4D74-89B7-F744D70068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0F6C3A-5B90-4132-A433-EB0DBAE4DDB8}" type="slidenum">
              <a:rPr lang="en-US" altLang="en-US"/>
              <a:pPr eaLnBrk="1" hangingPunct="1"/>
              <a:t>2</a:t>
            </a:fld>
            <a:endParaRPr lang="en-US" altLang="en-US"/>
          </a:p>
        </p:txBody>
      </p:sp>
      <p:sp>
        <p:nvSpPr>
          <p:cNvPr id="126979" name="Rectangle 2">
            <a:extLst>
              <a:ext uri="{FF2B5EF4-FFF2-40B4-BE49-F238E27FC236}">
                <a16:creationId xmlns:a16="http://schemas.microsoft.com/office/drawing/2014/main" id="{D357A76B-3E47-4242-9F8E-42C703250A92}"/>
              </a:ext>
            </a:extLst>
          </p:cNvPr>
          <p:cNvSpPr>
            <a:spLocks noGrp="1" noRot="1" noChangeAspect="1" noChangeArrowheads="1" noTextEdit="1"/>
          </p:cNvSpPr>
          <p:nvPr>
            <p:ph type="sldImg"/>
          </p:nvPr>
        </p:nvSpPr>
        <p:spPr>
          <a:xfrm>
            <a:off x="1104900" y="762000"/>
            <a:ext cx="4648200" cy="3486150"/>
          </a:xfrm>
          <a:ln/>
        </p:spPr>
      </p:sp>
      <p:sp>
        <p:nvSpPr>
          <p:cNvPr id="126980" name="Rectangle 3">
            <a:extLst>
              <a:ext uri="{FF2B5EF4-FFF2-40B4-BE49-F238E27FC236}">
                <a16:creationId xmlns:a16="http://schemas.microsoft.com/office/drawing/2014/main" id="{01770D1D-42D6-4E82-A5E6-80C48F88FA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Mapa</a:t>
            </a:r>
            <a:r>
              <a:rPr lang="en-US" altLang="en-US" dirty="0">
                <a:latin typeface="Bell MT" panose="02020503060305020303" pitchFamily="18" charset="0"/>
              </a:rPr>
              <a:t> </a:t>
            </a:r>
            <a:r>
              <a:rPr lang="en-US" altLang="en-US" dirty="0" err="1">
                <a:latin typeface="Bell MT" panose="02020503060305020303" pitchFamily="18" charset="0"/>
              </a:rPr>
              <a:t>reimpreso</a:t>
            </a:r>
            <a:r>
              <a:rPr lang="en-US" altLang="en-US" dirty="0">
                <a:latin typeface="Bell MT" panose="02020503060305020303" pitchFamily="18" charset="0"/>
              </a:rPr>
              <a:t> con </a:t>
            </a:r>
            <a:r>
              <a:rPr lang="en-US" altLang="en-US" dirty="0" err="1">
                <a:latin typeface="Bell MT" panose="02020503060305020303" pitchFamily="18" charset="0"/>
              </a:rPr>
              <a:t>permiso</a:t>
            </a:r>
            <a:r>
              <a:rPr lang="en-US" altLang="en-US" dirty="0">
                <a:latin typeface="Bell MT" panose="02020503060305020303" pitchFamily="18" charset="0"/>
              </a:rPr>
              <a:t> de </a:t>
            </a:r>
            <a:r>
              <a:rPr lang="en-US" altLang="en-US" i="1" dirty="0">
                <a:latin typeface="Bell MT" panose="02020503060305020303" pitchFamily="18" charset="0"/>
              </a:rPr>
              <a:t>Living Treasures: The Plants and Animals of Long Island Sound</a:t>
            </a:r>
            <a:r>
              <a:rPr lang="en-US" altLang="en-US" dirty="0">
                <a:latin typeface="Bell MT" panose="02020503060305020303" pitchFamily="18" charset="0"/>
              </a:rPr>
              <a:t> de L. </a:t>
            </a:r>
            <a:r>
              <a:rPr lang="en-US" altLang="en-US" dirty="0" err="1">
                <a:latin typeface="Bell MT" panose="02020503060305020303" pitchFamily="18" charset="0"/>
              </a:rPr>
              <a:t>Wahle</a:t>
            </a:r>
            <a:r>
              <a:rPr lang="en-US" altLang="en-US" dirty="0">
                <a:latin typeface="Bell MT" panose="02020503060305020303" pitchFamily="18" charset="0"/>
              </a:rPr>
              <a:t> y N. Balcom (2020). </a:t>
            </a:r>
            <a:r>
              <a:rPr lang="en-US" altLang="en-US" dirty="0" err="1">
                <a:latin typeface="Bell MT" panose="02020503060305020303" pitchFamily="18" charset="0"/>
              </a:rPr>
              <a:t>Publicación</a:t>
            </a:r>
            <a:r>
              <a:rPr lang="en-US" altLang="en-US" dirty="0">
                <a:latin typeface="Bell MT" panose="02020503060305020303" pitchFamily="18" charset="0"/>
              </a:rPr>
              <a:t> del Connecticut Sea Grant No. CTSG-20-06. 48pp.</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F25C2916-F3C2-41D4-BA25-E59C5E72BB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AAB3139-CDF3-4CA5-94B6-2C67FB4E2DB5}" type="slidenum">
              <a:rPr lang="en-US" altLang="en-US"/>
              <a:pPr eaLnBrk="1" hangingPunct="1"/>
              <a:t>20</a:t>
            </a:fld>
            <a:endParaRPr lang="en-US" altLang="en-US"/>
          </a:p>
        </p:txBody>
      </p:sp>
      <p:sp>
        <p:nvSpPr>
          <p:cNvPr id="148483" name="Rectangle 2">
            <a:extLst>
              <a:ext uri="{FF2B5EF4-FFF2-40B4-BE49-F238E27FC236}">
                <a16:creationId xmlns:a16="http://schemas.microsoft.com/office/drawing/2014/main" id="{344E4BA6-C9E3-4C66-ACFC-2F4591F99C69}"/>
              </a:ext>
            </a:extLst>
          </p:cNvPr>
          <p:cNvSpPr>
            <a:spLocks noGrp="1" noRot="1" noChangeAspect="1" noChangeArrowheads="1" noTextEdit="1"/>
          </p:cNvSpPr>
          <p:nvPr>
            <p:ph type="sldImg"/>
          </p:nvPr>
        </p:nvSpPr>
        <p:spPr>
          <a:xfrm>
            <a:off x="1560513" y="696913"/>
            <a:ext cx="4648200" cy="3486150"/>
          </a:xfrm>
          <a:ln/>
        </p:spPr>
      </p:sp>
      <p:sp>
        <p:nvSpPr>
          <p:cNvPr id="148484" name="Rectangle 3">
            <a:extLst>
              <a:ext uri="{FF2B5EF4-FFF2-40B4-BE49-F238E27FC236}">
                <a16:creationId xmlns:a16="http://schemas.microsoft.com/office/drawing/2014/main" id="{7D02A5FC-952B-48AF-BD4A-98EDE4B863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a:t>
            </a:r>
            <a:r>
              <a:rPr lang="en-US" sz="1200" kern="1200" dirty="0" err="1">
                <a:solidFill>
                  <a:schemeClr val="tx1"/>
                </a:solidFill>
                <a:effectLst/>
                <a:latin typeface="Arial" charset="0"/>
                <a:ea typeface="+mn-ea"/>
                <a:cs typeface="+mn-cs"/>
              </a:rPr>
              <a:t>Cuántos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puedes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ver</a:t>
            </a:r>
            <a:r>
              <a:rPr lang="en-US" sz="1200" kern="1200" dirty="0">
                <a:solidFill>
                  <a:schemeClr val="tx1"/>
                </a:solidFill>
                <a:effectLst/>
                <a:latin typeface="Arial" charset="0"/>
                <a:ea typeface="+mn-ea"/>
                <a:cs typeface="+mn-cs"/>
              </a:rPr>
              <a:t>? </a:t>
            </a:r>
            <a:r>
              <a:rPr lang="es-ES" sz="1200" kern="1200" dirty="0">
                <a:solidFill>
                  <a:schemeClr val="tx1"/>
                </a:solidFill>
                <a:effectLst/>
                <a:latin typeface="Arial" charset="0"/>
                <a:ea typeface="+mn-ea"/>
                <a:cs typeface="+mn-cs"/>
              </a:rPr>
              <a:t>Estos piscardos tienen el costado plateado y rayas negras verticales u horizontales, y miden habitualmente entre 1 y 2,5 pulgadas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Pez </a:t>
            </a:r>
            <a:r>
              <a:rPr lang="en-US" altLang="en-US" dirty="0" err="1">
                <a:latin typeface="Bell MT" panose="02020503060305020303" pitchFamily="18" charset="0"/>
              </a:rPr>
              <a:t>killi</a:t>
            </a:r>
            <a:r>
              <a:rPr lang="en-US" altLang="en-US" dirty="0">
                <a:latin typeface="Bell MT" panose="02020503060305020303" pitchFamily="18" charset="0"/>
              </a:rPr>
              <a:t> </a:t>
            </a:r>
            <a:r>
              <a:rPr lang="en-US" altLang="en-US" dirty="0" err="1">
                <a:latin typeface="Bell MT" panose="02020503060305020303" pitchFamily="18" charset="0"/>
              </a:rPr>
              <a:t>estriado</a:t>
            </a:r>
            <a:r>
              <a:rPr lang="en-US" altLang="en-US" dirty="0">
                <a:latin typeface="Bell MT" panose="02020503060305020303" pitchFamily="18" charset="0"/>
              </a:rPr>
              <a:t>, </a:t>
            </a:r>
            <a:r>
              <a:rPr lang="en-US" altLang="en-US" i="1" dirty="0" err="1">
                <a:latin typeface="Bell MT" panose="02020503060305020303" pitchFamily="18" charset="0"/>
              </a:rPr>
              <a:t>Fundulus</a:t>
            </a:r>
            <a:r>
              <a:rPr lang="en-US" altLang="en-US" i="1" dirty="0">
                <a:latin typeface="Bell MT" panose="02020503060305020303" pitchFamily="18" charset="0"/>
              </a:rPr>
              <a:t> </a:t>
            </a:r>
            <a:r>
              <a:rPr lang="en-US" altLang="en-US" i="1" dirty="0" err="1">
                <a:latin typeface="Bell MT" panose="02020503060305020303" pitchFamily="18" charset="0"/>
              </a:rPr>
              <a:t>majalis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 (</a:t>
            </a:r>
            <a:r>
              <a:rPr lang="en-US" altLang="en-US" dirty="0" err="1">
                <a:latin typeface="Bell MT" panose="02020503060305020303" pitchFamily="18" charset="0"/>
              </a:rPr>
              <a:t>dentro</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err="1">
                <a:latin typeface="Bell MT" panose="02020503060305020303" pitchFamily="18" charset="0"/>
              </a:rPr>
              <a:t>Fotografía</a:t>
            </a:r>
            <a:r>
              <a:rPr lang="en-US" dirty="0">
                <a:latin typeface="Bell MT" panose="02020503060305020303" pitchFamily="18" charset="0"/>
              </a:rPr>
              <a:t>: </a:t>
            </a:r>
            <a:r>
              <a:rPr lang="en-US" dirty="0" err="1">
                <a:latin typeface="Bell MT" panose="02020503060305020303" pitchFamily="18" charset="0"/>
              </a:rPr>
              <a:t>Pejerreyes</a:t>
            </a:r>
            <a:r>
              <a:rPr lang="en-US" dirty="0">
                <a:latin typeface="Bell MT" panose="02020503060305020303" pitchFamily="18" charset="0"/>
              </a:rPr>
              <a:t> del Atlántico, </a:t>
            </a:r>
            <a:r>
              <a:rPr lang="en-US" i="1" dirty="0" err="1">
                <a:latin typeface="Bell MT" panose="02020503060305020303" pitchFamily="18" charset="0"/>
              </a:rPr>
              <a:t>Menidia</a:t>
            </a:r>
            <a:r>
              <a:rPr lang="en-US" i="1" dirty="0">
                <a:latin typeface="Bell MT" panose="02020503060305020303" pitchFamily="18" charset="0"/>
              </a:rPr>
              <a:t> </a:t>
            </a:r>
            <a:r>
              <a:rPr lang="en-US" i="1" dirty="0" err="1">
                <a:latin typeface="Bell MT" panose="02020503060305020303" pitchFamily="18" charset="0"/>
              </a:rPr>
              <a:t>menidia</a:t>
            </a:r>
            <a:r>
              <a:rPr lang="en-US" dirty="0">
                <a:latin typeface="Bell MT" panose="02020503060305020303" pitchFamily="18" charset="0"/>
              </a:rPr>
              <a:t>, </a:t>
            </a:r>
            <a:r>
              <a:rPr lang="en-US" dirty="0" err="1">
                <a:latin typeface="Bell MT" panose="02020503060305020303" pitchFamily="18" charset="0"/>
              </a:rPr>
              <a:t>nadando</a:t>
            </a:r>
            <a:r>
              <a:rPr lang="en-US" dirty="0">
                <a:latin typeface="Bell MT" panose="02020503060305020303" pitchFamily="18" charset="0"/>
              </a:rPr>
              <a:t> entre las </a:t>
            </a:r>
            <a:r>
              <a:rPr lang="en-US" dirty="0" err="1">
                <a:latin typeface="Bell MT" panose="02020503060305020303" pitchFamily="18" charset="0"/>
              </a:rPr>
              <a:t>hierbas</a:t>
            </a:r>
            <a:r>
              <a:rPr lang="en-US" dirty="0">
                <a:latin typeface="Bell MT" panose="02020503060305020303" pitchFamily="18" charset="0"/>
              </a:rPr>
              <a:t> de las </a:t>
            </a:r>
            <a:r>
              <a:rPr lang="en-US" dirty="0" err="1">
                <a:latin typeface="Bell MT" panose="02020503060305020303" pitchFamily="18" charset="0"/>
              </a:rPr>
              <a:t>marismas</a:t>
            </a:r>
            <a:r>
              <a:rPr lang="en-US" dirty="0">
                <a:latin typeface="Bell MT" panose="02020503060305020303" pitchFamily="18" charset="0"/>
              </a:rPr>
              <a:t>. </a:t>
            </a:r>
            <a:r>
              <a:rPr lang="en-US" dirty="0" err="1">
                <a:latin typeface="Bell MT" panose="02020503060305020303" pitchFamily="18" charset="0"/>
              </a:rPr>
              <a:t>Cortesía</a:t>
            </a:r>
            <a:r>
              <a:rPr lang="en-US" dirty="0">
                <a:latin typeface="Bell MT" panose="02020503060305020303" pitchFamily="18" charset="0"/>
              </a:rPr>
              <a:t> de Robert </a:t>
            </a:r>
            <a:r>
              <a:rPr lang="en-US" dirty="0" err="1">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21</a:t>
            </a:fld>
            <a:endParaRPr lang="en-US" altLang="en-US"/>
          </a:p>
        </p:txBody>
      </p:sp>
    </p:spTree>
    <p:extLst>
      <p:ext uri="{BB962C8B-B14F-4D97-AF65-F5344CB8AC3E}">
        <p14:creationId xmlns:p14="http://schemas.microsoft.com/office/powerpoint/2010/main" val="1727594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011E5A2D-E28D-4FA7-AD08-1E7F3DF76C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C4F0DA8-4F3E-48F1-9234-5E2AF1A14033}" type="slidenum">
              <a:rPr lang="en-US" altLang="en-US"/>
              <a:pPr eaLnBrk="1" hangingPunct="1"/>
              <a:t>22</a:t>
            </a:fld>
            <a:endParaRPr lang="en-US" altLang="en-US"/>
          </a:p>
        </p:txBody>
      </p:sp>
      <p:sp>
        <p:nvSpPr>
          <p:cNvPr id="141315" name="Rectangle 2">
            <a:extLst>
              <a:ext uri="{FF2B5EF4-FFF2-40B4-BE49-F238E27FC236}">
                <a16:creationId xmlns:a16="http://schemas.microsoft.com/office/drawing/2014/main" id="{C3B37AA7-B921-4A2B-8276-4451EA69B113}"/>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7E40CC12-9955-4EB0-8757-7A33FF2AA9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Marisma</a:t>
            </a:r>
            <a:r>
              <a:rPr lang="en-US" altLang="en-US" dirty="0">
                <a:latin typeface="Bell MT" panose="02020503060305020303" pitchFamily="18" charset="0"/>
              </a:rPr>
              <a:t> </a:t>
            </a:r>
            <a:r>
              <a:rPr lang="en-US" altLang="en-US" dirty="0" err="1">
                <a:latin typeface="Bell MT" panose="02020503060305020303" pitchFamily="18" charset="0"/>
              </a:rPr>
              <a:t>alta</a:t>
            </a:r>
            <a:r>
              <a:rPr lang="en-US" altLang="en-US" dirty="0">
                <a:latin typeface="Bell MT" panose="02020503060305020303" pitchFamily="18" charset="0"/>
              </a:rPr>
              <a:t> </a:t>
            </a:r>
            <a:r>
              <a:rPr lang="en-US" altLang="en-US" dirty="0" err="1">
                <a:latin typeface="Bell MT" panose="02020503060305020303" pitchFamily="18" charset="0"/>
              </a:rPr>
              <a:t>en</a:t>
            </a:r>
            <a:r>
              <a:rPr lang="en-US" altLang="en-US" dirty="0">
                <a:latin typeface="Bell MT" panose="02020503060305020303" pitchFamily="18" charset="0"/>
              </a:rPr>
              <a:t> Barn Island (Groton, CT).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791ABD94-EA87-4DFD-B867-3E0DBDF1C6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E869857-BE48-404C-B1C5-746DBA6D0597}" type="slidenum">
              <a:rPr lang="en-US" altLang="en-US"/>
              <a:pPr eaLnBrk="1" hangingPunct="1"/>
              <a:t>23</a:t>
            </a:fld>
            <a:endParaRPr lang="en-US" altLang="en-US"/>
          </a:p>
        </p:txBody>
      </p:sp>
      <p:sp>
        <p:nvSpPr>
          <p:cNvPr id="142339" name="Rectangle 2">
            <a:extLst>
              <a:ext uri="{FF2B5EF4-FFF2-40B4-BE49-F238E27FC236}">
                <a16:creationId xmlns:a16="http://schemas.microsoft.com/office/drawing/2014/main" id="{56257642-CA29-4233-BEEC-5BFF91DF8190}"/>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53319514-F251-4D00-80CE-D761C5780D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a:t>
            </a:r>
            <a:r>
              <a:rPr lang="es-ES" sz="1200" i="1" kern="1200" dirty="0" err="1">
                <a:solidFill>
                  <a:schemeClr val="tx1"/>
                </a:solidFill>
                <a:effectLst/>
                <a:latin typeface="Arial" charset="0"/>
                <a:ea typeface="+mn-ea"/>
                <a:cs typeface="+mn-cs"/>
              </a:rPr>
              <a:t>Phragmites</a:t>
            </a:r>
            <a:r>
              <a:rPr lang="es-ES" sz="1200" kern="1200" dirty="0">
                <a:solidFill>
                  <a:schemeClr val="tx1"/>
                </a:solidFill>
                <a:effectLst/>
                <a:latin typeface="Arial" charset="0"/>
                <a:ea typeface="+mn-ea"/>
                <a:cs typeface="+mn-cs"/>
              </a:rPr>
              <a:t> </a:t>
            </a:r>
            <a:r>
              <a:rPr lang="es-ES" sz="1200" i="1" kern="1200" dirty="0" err="1">
                <a:solidFill>
                  <a:schemeClr val="tx1"/>
                </a:solidFill>
                <a:effectLst/>
                <a:latin typeface="Arial" charset="0"/>
                <a:ea typeface="+mn-ea"/>
                <a:cs typeface="+mn-cs"/>
              </a:rPr>
              <a:t>australis</a:t>
            </a:r>
            <a:r>
              <a:rPr lang="es-ES" sz="1200" i="1" kern="1200" dirty="0">
                <a:solidFill>
                  <a:schemeClr val="tx1"/>
                </a:solidFill>
                <a:effectLst/>
                <a:latin typeface="Arial" charset="0"/>
                <a:ea typeface="+mn-ea"/>
                <a:cs typeface="+mn-cs"/>
              </a:rPr>
              <a:t> </a:t>
            </a:r>
            <a:r>
              <a:rPr lang="es-ES" sz="1200" kern="1200" dirty="0">
                <a:solidFill>
                  <a:schemeClr val="tx1"/>
                </a:solidFill>
                <a:effectLst/>
                <a:latin typeface="Arial" charset="0"/>
                <a:ea typeface="+mn-ea"/>
                <a:cs typeface="+mn-cs"/>
              </a:rPr>
              <a:t>tiene cepas nativas e </a:t>
            </a:r>
            <a:r>
              <a:rPr lang="es-ES" sz="1200" b="1" kern="1200" dirty="0">
                <a:solidFill>
                  <a:schemeClr val="tx1"/>
                </a:solidFill>
                <a:effectLst/>
                <a:latin typeface="Arial" charset="0"/>
                <a:ea typeface="+mn-ea"/>
                <a:cs typeface="+mn-cs"/>
              </a:rPr>
              <a:t>invasoras</a:t>
            </a:r>
            <a:r>
              <a:rPr lang="es-ES" sz="1200" kern="1200" dirty="0">
                <a:solidFill>
                  <a:schemeClr val="tx1"/>
                </a:solidFill>
                <a:effectLst/>
                <a:latin typeface="Arial" charset="0"/>
                <a:ea typeface="+mn-ea"/>
                <a:cs typeface="+mn-cs"/>
              </a:rPr>
              <a:t>. Sin embargo, es la cepa invasora la que forma los densos monocultivos de hierbas en zonas de agua dulce, de agua salobre o de marisma salada. La planta es una oportunista e invade y domina áreas modificadas por el hombre (mire a lo largo de las autovías, por ejemplo)</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Uno de los problemas con los </a:t>
            </a:r>
            <a:r>
              <a:rPr lang="es-ES" sz="1200" i="1" kern="1200" dirty="0" err="1">
                <a:solidFill>
                  <a:schemeClr val="tx1"/>
                </a:solidFill>
                <a:effectLst/>
                <a:latin typeface="Arial" charset="0"/>
                <a:ea typeface="+mn-ea"/>
                <a:cs typeface="+mn-cs"/>
              </a:rPr>
              <a:t>Phragmites</a:t>
            </a:r>
            <a:r>
              <a:rPr lang="es-ES" sz="1200" kern="1200" dirty="0">
                <a:solidFill>
                  <a:schemeClr val="tx1"/>
                </a:solidFill>
                <a:effectLst/>
                <a:latin typeface="Arial" charset="0"/>
                <a:ea typeface="+mn-ea"/>
                <a:cs typeface="+mn-cs"/>
              </a:rPr>
              <a:t> es que crecen tan altos y de forma tan poblada que dominan e impiden que otra vegetación nativa crezca en esa misma área. Los </a:t>
            </a:r>
            <a:r>
              <a:rPr lang="es-ES" sz="1200" i="1" kern="1200" dirty="0" err="1">
                <a:solidFill>
                  <a:schemeClr val="tx1"/>
                </a:solidFill>
                <a:effectLst/>
                <a:latin typeface="Arial" charset="0"/>
                <a:ea typeface="+mn-ea"/>
                <a:cs typeface="+mn-cs"/>
              </a:rPr>
              <a:t>Phragmites</a:t>
            </a:r>
            <a:r>
              <a:rPr lang="es-ES" sz="1200" kern="1200" dirty="0">
                <a:solidFill>
                  <a:schemeClr val="tx1"/>
                </a:solidFill>
                <a:effectLst/>
                <a:latin typeface="Arial" charset="0"/>
                <a:ea typeface="+mn-ea"/>
                <a:cs typeface="+mn-cs"/>
              </a:rPr>
              <a:t> no tienen el mismo valor alimenticio ni proveen la misma protección que las plantas nativas desplazadas</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Juncos </a:t>
            </a:r>
            <a:r>
              <a:rPr lang="en-US" altLang="en-US" dirty="0" err="1">
                <a:latin typeface="Bell MT" panose="02020503060305020303" pitchFamily="18" charset="0"/>
              </a:rPr>
              <a:t>comunes</a:t>
            </a:r>
            <a:r>
              <a:rPr lang="en-US" altLang="en-US" dirty="0">
                <a:latin typeface="Bell MT" panose="02020503060305020303" pitchFamily="18" charset="0"/>
              </a:rPr>
              <a:t>, </a:t>
            </a:r>
            <a:r>
              <a:rPr lang="en-US" altLang="en-US" i="1" dirty="0">
                <a:latin typeface="Bell MT" panose="02020503060305020303" pitchFamily="18" charset="0"/>
              </a:rPr>
              <a:t>Phragmites </a:t>
            </a:r>
            <a:r>
              <a:rPr lang="en-US" altLang="en-US" i="1" dirty="0" err="1">
                <a:latin typeface="Bell MT" panose="02020503060305020303" pitchFamily="18" charset="0"/>
              </a:rPr>
              <a:t>australis</a:t>
            </a:r>
            <a:r>
              <a:rPr lang="en-US" altLang="en-US" i="1" dirty="0">
                <a:latin typeface="Bell MT" panose="02020503060305020303" pitchFamily="18" charset="0"/>
              </a:rPr>
              <a:t>. </a:t>
            </a:r>
            <a:r>
              <a:rPr lang="en-US" altLang="en-US" i="1"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DA2CA8D8-76B6-4CF2-ADE5-995EA7FDFC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B6DC51-50A5-4DEC-96DF-FB18DF04118E}" type="slidenum">
              <a:rPr lang="en-US" altLang="en-US"/>
              <a:pPr eaLnBrk="1" hangingPunct="1"/>
              <a:t>24</a:t>
            </a:fld>
            <a:endParaRPr lang="en-US" altLang="en-US"/>
          </a:p>
        </p:txBody>
      </p:sp>
      <p:sp>
        <p:nvSpPr>
          <p:cNvPr id="143363" name="Rectangle 2">
            <a:extLst>
              <a:ext uri="{FF2B5EF4-FFF2-40B4-BE49-F238E27FC236}">
                <a16:creationId xmlns:a16="http://schemas.microsoft.com/office/drawing/2014/main" id="{701A1E50-1B87-4F38-B528-C0E8B0228566}"/>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3FF5C219-CFA7-46CF-8762-CA1BDB0384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Hay muchas especies de zumaque. Las que tienen bayas rojas no provocan irritación en la piel. </a:t>
            </a:r>
            <a:endParaRPr lang="en-US" sz="1200" kern="1200" dirty="0">
              <a:solidFill>
                <a:schemeClr val="tx1"/>
              </a:solidFill>
              <a:effectLst/>
              <a:latin typeface="Arial" charset="0"/>
              <a:ea typeface="+mn-ea"/>
              <a:cs typeface="+mn-cs"/>
            </a:endParaRPr>
          </a:p>
          <a:p>
            <a:r>
              <a:rPr lang="es-ES" sz="1200" kern="1200" dirty="0">
                <a:solidFill>
                  <a:schemeClr val="tx1"/>
                </a:solidFill>
                <a:effectLst/>
                <a:latin typeface="Arial" charset="0"/>
                <a:ea typeface="+mn-ea"/>
                <a:cs typeface="+mn-cs"/>
              </a:rPr>
              <a:t>Fotos: Zumaque brillante e inflorescencia, </a:t>
            </a:r>
            <a:r>
              <a:rPr lang="es-ES" sz="1200" i="1" kern="1200" dirty="0" err="1">
                <a:solidFill>
                  <a:schemeClr val="tx1"/>
                </a:solidFill>
                <a:effectLst/>
                <a:latin typeface="Arial" charset="0"/>
                <a:ea typeface="+mn-ea"/>
                <a:cs typeface="+mn-cs"/>
              </a:rPr>
              <a:t>Rhus</a:t>
            </a:r>
            <a:r>
              <a:rPr lang="es-ES" sz="1200" i="1" kern="1200" dirty="0">
                <a:solidFill>
                  <a:schemeClr val="tx1"/>
                </a:solidFill>
                <a:effectLst/>
                <a:latin typeface="Arial" charset="0"/>
                <a:ea typeface="+mn-ea"/>
                <a:cs typeface="+mn-cs"/>
              </a:rPr>
              <a:t> </a:t>
            </a:r>
            <a:r>
              <a:rPr lang="es-ES" sz="1200" i="1" kern="1200" dirty="0" err="1">
                <a:solidFill>
                  <a:schemeClr val="tx1"/>
                </a:solidFill>
                <a:effectLst/>
                <a:latin typeface="Arial" charset="0"/>
                <a:ea typeface="+mn-ea"/>
                <a:cs typeface="+mn-cs"/>
              </a:rPr>
              <a:t>copallinum</a:t>
            </a:r>
            <a:r>
              <a:rPr lang="es-ES" sz="1200" kern="1200" dirty="0">
                <a:solidFill>
                  <a:schemeClr val="tx1"/>
                </a:solidFill>
                <a:effectLst/>
                <a:latin typeface="Arial" charset="0"/>
                <a:ea typeface="+mn-ea"/>
                <a:cs typeface="+mn-cs"/>
              </a:rPr>
              <a:t>. Cortesía de Nancy </a:t>
            </a:r>
            <a:r>
              <a:rPr lang="es-ES" sz="1200" kern="1200" dirty="0" err="1">
                <a:solidFill>
                  <a:schemeClr val="tx1"/>
                </a:solidFill>
                <a:effectLst/>
                <a:latin typeface="Arial" charset="0"/>
                <a:ea typeface="+mn-ea"/>
                <a:cs typeface="+mn-cs"/>
              </a:rPr>
              <a:t>Balcom</a:t>
            </a:r>
            <a:endParaRPr lang="en-US" sz="1200" kern="1200" dirty="0">
              <a:solidFill>
                <a:schemeClr val="tx1"/>
              </a:solidFill>
              <a:effectLst/>
              <a:latin typeface="Arial"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B534F7D2-BA3F-4404-A869-C2E3612AD6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B3109B-5A57-4521-B086-9A31A9BAA7DE}" type="slidenum">
              <a:rPr lang="en-US" altLang="en-US"/>
              <a:pPr eaLnBrk="1" hangingPunct="1"/>
              <a:t>25</a:t>
            </a:fld>
            <a:endParaRPr lang="en-US" altLang="en-US"/>
          </a:p>
        </p:txBody>
      </p:sp>
      <p:sp>
        <p:nvSpPr>
          <p:cNvPr id="149507" name="Rectangle 2">
            <a:extLst>
              <a:ext uri="{FF2B5EF4-FFF2-40B4-BE49-F238E27FC236}">
                <a16:creationId xmlns:a16="http://schemas.microsoft.com/office/drawing/2014/main" id="{709E2B1C-5A33-42FD-BC28-FE024B0DE032}"/>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FC4A2C02-B8F2-47B2-9E55-11D31520C146}"/>
              </a:ext>
            </a:extLst>
          </p:cNvPr>
          <p:cNvSpPr>
            <a:spLocks noGrp="1" noChangeArrowheads="1"/>
          </p:cNvSpPr>
          <p:nvPr>
            <p:ph type="body" idx="1"/>
          </p:nvPr>
        </p:nvSpPr>
        <p:spPr>
          <a:noFill/>
          <a:ln>
            <a:noFill/>
          </a:ln>
          <a:extLst>
            <a:ext uri="{909E8E84-426E-40DD-AFC4-6F175D3DCCD1}">
              <a14:hiddenFill xmlns:a14="http://schemas.microsoft.com/office/drawing/2010/main">
                <a:solidFill>
                  <a:srgbClr val="FFFFFF"/>
                </a:solidFill>
              </a14:hiddenFill>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Estas dos especies de gorrión de la marisma están catalogadas entre las más altas prioridades de conservación de aves en el este de Norteamérica. El gorrión de cola afilada de la marisma ha sido designado internacionalmente como una especie ”globalmente vulnerable". El gorrión costero está registrado en CT y en NY como una especie de "especial preocupación" bajo la ley estatal de especies en peligro. El gorrión de cola afilada de la marisma también está catalogado como una especie de " especial preocupación " en CT</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Parecen ser "sensibles al área" ya que se encuentran en marismas grandes pero no en áreas más pequeñas. Se están realizando estudios para determinar por qué</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gorrión costero anida en la alta </a:t>
            </a:r>
            <a:r>
              <a:rPr lang="es-ES" sz="1200" i="1" kern="1200" dirty="0" err="1">
                <a:solidFill>
                  <a:schemeClr val="tx1"/>
                </a:solidFill>
                <a:effectLst/>
                <a:latin typeface="Arial" charset="0"/>
                <a:ea typeface="+mn-ea"/>
                <a:cs typeface="+mn-cs"/>
              </a:rPr>
              <a:t>Spartina</a:t>
            </a:r>
            <a:r>
              <a:rPr lang="es-ES" sz="1200" i="1" kern="1200" dirty="0">
                <a:solidFill>
                  <a:schemeClr val="tx1"/>
                </a:solidFill>
                <a:effectLst/>
                <a:latin typeface="Arial" charset="0"/>
                <a:ea typeface="+mn-ea"/>
                <a:cs typeface="+mn-cs"/>
              </a:rPr>
              <a:t> </a:t>
            </a:r>
            <a:r>
              <a:rPr lang="es-ES" sz="1200" i="1" kern="1200" dirty="0" err="1">
                <a:solidFill>
                  <a:schemeClr val="tx1"/>
                </a:solidFill>
                <a:effectLst/>
                <a:latin typeface="Arial" charset="0"/>
                <a:ea typeface="+mn-ea"/>
                <a:cs typeface="+mn-cs"/>
              </a:rPr>
              <a:t>alterniflora</a:t>
            </a:r>
            <a:r>
              <a:rPr lang="es-ES" sz="1200" kern="1200" dirty="0">
                <a:solidFill>
                  <a:schemeClr val="tx1"/>
                </a:solidFill>
                <a:effectLst/>
                <a:latin typeface="Arial" charset="0"/>
                <a:ea typeface="+mn-ea"/>
                <a:cs typeface="+mn-cs"/>
              </a:rPr>
              <a:t> que crece en las orillas de la marisma y a lo largo de las orillas de las franjas de mosquitos y por tanto se lo considera una especie de la "marisma baja"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gorrión de cola afilada de la marisma construye su nido en las hierbas de la marisma alta. El éxito de la anidación depende de la elevación del nido y de un buen ajuste del tiempo, ya que los huevos son puestos y las crías salen del cascarón en el corto periodo de tiempo entre las alternantes mareas vivas que inundan la marisma alta y los nidos.  Si hay mucha lluvia, las mareas que ocurren entre las mareas vivas pueden causar inundaciones también. Cuando esto ocurre la pérdida de los nidos es prácticamente completa ya que las aves no tienen tiempo de empollar una nueva nidada </a:t>
            </a:r>
            <a:endParaRPr lang="en-US" altLang="en-US" dirty="0">
              <a:latin typeface="Bell MT" panose="02020503060305020303" pitchFamily="18" charset="0"/>
            </a:endParaRP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a:t>
            </a:r>
            <a:r>
              <a:rPr lang="en-US" altLang="en-US" dirty="0" err="1">
                <a:latin typeface="Bell MT" panose="02020503060305020303" pitchFamily="18" charset="0"/>
              </a:rPr>
              <a:t>Gorrión</a:t>
            </a:r>
            <a:r>
              <a:rPr lang="en-US" altLang="en-US" dirty="0">
                <a:latin typeface="Bell MT" panose="02020503060305020303" pitchFamily="18" charset="0"/>
              </a:rPr>
              <a:t> </a:t>
            </a:r>
            <a:r>
              <a:rPr lang="en-US" altLang="en-US" dirty="0" err="1">
                <a:latin typeface="Bell MT" panose="02020503060305020303" pitchFamily="18" charset="0"/>
              </a:rPr>
              <a:t>costero</a:t>
            </a:r>
            <a:r>
              <a:rPr lang="en-US" altLang="en-US" dirty="0">
                <a:latin typeface="Bell MT" panose="02020503060305020303" pitchFamily="18" charset="0"/>
              </a:rPr>
              <a:t>, </a:t>
            </a:r>
            <a:r>
              <a:rPr lang="en-US" altLang="en-US" i="1" dirty="0" err="1">
                <a:latin typeface="Bell MT" panose="02020503060305020303" pitchFamily="18" charset="0"/>
              </a:rPr>
              <a:t>Ammodramus</a:t>
            </a:r>
            <a:r>
              <a:rPr lang="en-US" altLang="en-US" i="1" dirty="0">
                <a:latin typeface="Bell MT" panose="02020503060305020303" pitchFamily="18" charset="0"/>
              </a:rPr>
              <a:t> maritimus</a:t>
            </a:r>
            <a:r>
              <a:rPr lang="en-US" altLang="en-US" dirty="0">
                <a:latin typeface="Bell MT" panose="02020503060305020303" pitchFamily="18" charset="0"/>
              </a:rPr>
              <a:t>, y (</a:t>
            </a:r>
            <a:r>
              <a:rPr lang="en-US" altLang="en-US" dirty="0" err="1">
                <a:latin typeface="Bell MT" panose="02020503060305020303" pitchFamily="18" charset="0"/>
              </a:rPr>
              <a:t>derecha</a:t>
            </a:r>
            <a:r>
              <a:rPr lang="en-US" altLang="en-US" dirty="0">
                <a:latin typeface="Bell MT" panose="02020503060305020303" pitchFamily="18" charset="0"/>
              </a:rPr>
              <a:t>) </a:t>
            </a:r>
            <a:r>
              <a:rPr lang="en-US" altLang="en-US" dirty="0" err="1">
                <a:latin typeface="Bell MT" panose="02020503060305020303" pitchFamily="18" charset="0"/>
              </a:rPr>
              <a:t>Gorrión</a:t>
            </a:r>
            <a:r>
              <a:rPr lang="en-US" altLang="en-US" dirty="0">
                <a:latin typeface="Bell MT" panose="02020503060305020303" pitchFamily="18" charset="0"/>
              </a:rPr>
              <a:t> de cola </a:t>
            </a:r>
            <a:r>
              <a:rPr lang="en-US" altLang="en-US" dirty="0" err="1">
                <a:latin typeface="Bell MT" panose="02020503060305020303" pitchFamily="18" charset="0"/>
              </a:rPr>
              <a:t>afilada</a:t>
            </a:r>
            <a:r>
              <a:rPr lang="en-US" altLang="en-US" dirty="0">
                <a:latin typeface="Bell MT" panose="02020503060305020303" pitchFamily="18" charset="0"/>
              </a:rPr>
              <a:t> de la </a:t>
            </a:r>
            <a:r>
              <a:rPr lang="en-US" altLang="en-US" dirty="0" err="1">
                <a:latin typeface="Bell MT" panose="02020503060305020303" pitchFamily="18" charset="0"/>
              </a:rPr>
              <a:t>marisma</a:t>
            </a:r>
            <a:r>
              <a:rPr lang="en-US" altLang="en-US" dirty="0">
                <a:latin typeface="Bell MT" panose="02020503060305020303" pitchFamily="18" charset="0"/>
              </a:rPr>
              <a:t>, </a:t>
            </a:r>
            <a:r>
              <a:rPr lang="en-US" altLang="en-US" i="1" dirty="0" err="1">
                <a:latin typeface="Bell MT" panose="02020503060305020303" pitchFamily="18" charset="0"/>
              </a:rPr>
              <a:t>Ammodramus</a:t>
            </a:r>
            <a:r>
              <a:rPr lang="en-US" altLang="en-US" i="1" dirty="0">
                <a:latin typeface="Bell MT" panose="02020503060305020303" pitchFamily="18" charset="0"/>
              </a:rPr>
              <a:t> </a:t>
            </a:r>
            <a:r>
              <a:rPr lang="en-US" altLang="en-US" i="1" dirty="0" err="1">
                <a:latin typeface="Bell MT" panose="02020503060305020303" pitchFamily="18" charset="0"/>
              </a:rPr>
              <a:t>caudacutus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Chris </a:t>
            </a:r>
            <a:r>
              <a:rPr lang="en-US" altLang="en-US" dirty="0" err="1">
                <a:latin typeface="Bell MT" panose="02020503060305020303" pitchFamily="18" charset="0"/>
              </a:rPr>
              <a:t>Elphick</a:t>
            </a:r>
            <a:r>
              <a:rPr lang="en-US" altLang="en-US" dirty="0">
                <a:latin typeface="Bell MT" panose="02020503060305020303" pitchFamily="18" charset="0"/>
              </a:rPr>
              <a:t> y Carina </a:t>
            </a:r>
            <a:r>
              <a:rPr lang="en-US" altLang="en-US" dirty="0" err="1">
                <a:latin typeface="Bell MT" panose="02020503060305020303" pitchFamily="18" charset="0"/>
              </a:rPr>
              <a:t>Gjerdrum</a:t>
            </a:r>
            <a:endParaRPr lang="en-US" altLang="en-US" dirty="0">
              <a:latin typeface="Bell MT" panose="02020503060305020303"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garceta grande tiene un pico amarillo y las patas negras y son más grandes que las garceta níveas, que tienen el pico negro, las piernas negras y las patas amarillas  </a:t>
            </a:r>
            <a:endParaRPr lang="en-US" sz="1200" kern="1200" dirty="0">
              <a:solidFill>
                <a:schemeClr val="tx1"/>
              </a:solidFill>
              <a:effectLst/>
              <a:latin typeface="Arial" charset="0"/>
              <a:ea typeface="+mn-ea"/>
              <a:cs typeface="+mn-cs"/>
            </a:endParaRPr>
          </a:p>
          <a:p>
            <a:pPr marL="228600" indent="-228600">
              <a:spcBef>
                <a:spcPts val="0"/>
              </a:spcBef>
              <a:spcAft>
                <a:spcPts val="600"/>
              </a:spcAft>
            </a:pPr>
            <a:r>
              <a:rPr lang="en-US" dirty="0" err="1">
                <a:latin typeface="Bell MT" panose="02020503060305020303" pitchFamily="18" charset="0"/>
              </a:rPr>
              <a:t>Fotografías</a:t>
            </a:r>
            <a:r>
              <a:rPr lang="en-US" dirty="0">
                <a:latin typeface="Bell MT" panose="02020503060305020303" pitchFamily="18" charset="0"/>
              </a:rPr>
              <a:t>: </a:t>
            </a:r>
            <a:r>
              <a:rPr lang="en-US" dirty="0" err="1">
                <a:latin typeface="Bell MT" panose="02020503060305020303" pitchFamily="18" charset="0"/>
              </a:rPr>
              <a:t>Garceta</a:t>
            </a:r>
            <a:r>
              <a:rPr lang="en-US" dirty="0">
                <a:latin typeface="Bell MT" panose="02020503060305020303" pitchFamily="18" charset="0"/>
              </a:rPr>
              <a:t> </a:t>
            </a:r>
            <a:r>
              <a:rPr lang="en-US" dirty="0" err="1">
                <a:latin typeface="Bell MT" panose="02020503060305020303" pitchFamily="18" charset="0"/>
              </a:rPr>
              <a:t>grande</a:t>
            </a:r>
            <a:r>
              <a:rPr lang="en-US" dirty="0">
                <a:latin typeface="Bell MT" panose="02020503060305020303" pitchFamily="18" charset="0"/>
              </a:rPr>
              <a:t>, </a:t>
            </a:r>
            <a:r>
              <a:rPr lang="en-US" i="1" dirty="0" err="1">
                <a:latin typeface="Bell MT" panose="02020503060305020303" pitchFamily="18" charset="0"/>
              </a:rPr>
              <a:t>Ardea</a:t>
            </a:r>
            <a:r>
              <a:rPr lang="en-US" i="1" dirty="0">
                <a:latin typeface="Bell MT" panose="02020503060305020303" pitchFamily="18" charset="0"/>
              </a:rPr>
              <a:t> alba </a:t>
            </a:r>
            <a:r>
              <a:rPr lang="en-US" dirty="0">
                <a:latin typeface="Bell MT" panose="02020503060305020303" pitchFamily="18" charset="0"/>
              </a:rPr>
              <a:t>(</a:t>
            </a:r>
            <a:r>
              <a:rPr lang="en-US" dirty="0" err="1">
                <a:latin typeface="Bell MT" panose="02020503060305020303" pitchFamily="18" charset="0"/>
              </a:rPr>
              <a:t>izquierda</a:t>
            </a:r>
            <a:r>
              <a:rPr lang="en-US" dirty="0">
                <a:latin typeface="Bell MT" panose="02020503060305020303" pitchFamily="18" charset="0"/>
              </a:rPr>
              <a:t>) y  </a:t>
            </a:r>
            <a:r>
              <a:rPr lang="en-US" dirty="0" err="1">
                <a:latin typeface="Bell MT" panose="02020503060305020303" pitchFamily="18" charset="0"/>
              </a:rPr>
              <a:t>Garceta</a:t>
            </a:r>
            <a:r>
              <a:rPr lang="en-US" dirty="0">
                <a:latin typeface="Bell MT" panose="02020503060305020303" pitchFamily="18" charset="0"/>
              </a:rPr>
              <a:t> </a:t>
            </a:r>
            <a:r>
              <a:rPr lang="en-US" dirty="0" err="1">
                <a:latin typeface="Bell MT" panose="02020503060305020303" pitchFamily="18" charset="0"/>
              </a:rPr>
              <a:t>nívea</a:t>
            </a:r>
            <a:r>
              <a:rPr lang="en-US" dirty="0">
                <a:latin typeface="Bell MT" panose="02020503060305020303" pitchFamily="18" charset="0"/>
              </a:rPr>
              <a:t>, </a:t>
            </a:r>
            <a:r>
              <a:rPr lang="en-US" i="1" dirty="0" err="1">
                <a:latin typeface="Bell MT" panose="02020503060305020303" pitchFamily="18" charset="0"/>
              </a:rPr>
              <a:t>Egretta</a:t>
            </a:r>
            <a:r>
              <a:rPr lang="en-US" i="1" dirty="0">
                <a:latin typeface="Bell MT" panose="02020503060305020303" pitchFamily="18" charset="0"/>
              </a:rPr>
              <a:t> </a:t>
            </a:r>
            <a:r>
              <a:rPr lang="en-US" i="1" dirty="0" err="1">
                <a:latin typeface="Bell MT" panose="02020503060305020303" pitchFamily="18" charset="0"/>
              </a:rPr>
              <a:t>thula</a:t>
            </a:r>
            <a:r>
              <a:rPr lang="en-US" dirty="0">
                <a:latin typeface="Bell MT" panose="02020503060305020303" pitchFamily="18" charset="0"/>
              </a:rPr>
              <a:t>. </a:t>
            </a:r>
            <a:r>
              <a:rPr lang="en-US" dirty="0" err="1">
                <a:latin typeface="Bell MT" panose="02020503060305020303" pitchFamily="18" charset="0"/>
              </a:rPr>
              <a:t>Cortesía</a:t>
            </a:r>
            <a:r>
              <a:rPr lang="en-US" dirty="0">
                <a:latin typeface="Bell MT" panose="02020503060305020303" pitchFamily="18" charset="0"/>
              </a:rPr>
              <a:t> de Thomas Morris</a:t>
            </a: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26</a:t>
            </a:fld>
            <a:endParaRPr lang="en-US" altLang="en-US"/>
          </a:p>
        </p:txBody>
      </p:sp>
    </p:spTree>
    <p:extLst>
      <p:ext uri="{BB962C8B-B14F-4D97-AF65-F5344CB8AC3E}">
        <p14:creationId xmlns:p14="http://schemas.microsoft.com/office/powerpoint/2010/main" val="278154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err="1">
                <a:latin typeface="Bell MT" panose="02020503060305020303" pitchFamily="18" charset="0"/>
              </a:rPr>
              <a:t>Fotografías</a:t>
            </a:r>
            <a:r>
              <a:rPr lang="en-US" dirty="0">
                <a:latin typeface="Bell MT" panose="02020503060305020303" pitchFamily="18" charset="0"/>
              </a:rPr>
              <a:t>: (</a:t>
            </a:r>
            <a:r>
              <a:rPr lang="en-US" dirty="0" err="1">
                <a:latin typeface="Bell MT" panose="02020503060305020303" pitchFamily="18" charset="0"/>
              </a:rPr>
              <a:t>izquierda</a:t>
            </a:r>
            <a:r>
              <a:rPr lang="en-US" dirty="0">
                <a:latin typeface="Bell MT" panose="02020503060305020303" pitchFamily="18" charset="0"/>
              </a:rPr>
              <a:t>) Gran </a:t>
            </a:r>
            <a:r>
              <a:rPr lang="en-US" dirty="0" err="1">
                <a:latin typeface="Bell MT" panose="02020503060305020303" pitchFamily="18" charset="0"/>
              </a:rPr>
              <a:t>garza</a:t>
            </a:r>
            <a:r>
              <a:rPr lang="en-US" dirty="0">
                <a:latin typeface="Bell MT" panose="02020503060305020303" pitchFamily="18" charset="0"/>
              </a:rPr>
              <a:t> </a:t>
            </a:r>
            <a:r>
              <a:rPr lang="en-US" dirty="0" err="1">
                <a:latin typeface="Bell MT" panose="02020503060305020303" pitchFamily="18" charset="0"/>
              </a:rPr>
              <a:t>azul</a:t>
            </a:r>
            <a:r>
              <a:rPr lang="en-US" dirty="0">
                <a:latin typeface="Bell MT" panose="02020503060305020303" pitchFamily="18" charset="0"/>
              </a:rPr>
              <a:t>, </a:t>
            </a:r>
            <a:r>
              <a:rPr lang="en-US" b="0" i="1" dirty="0" err="1">
                <a:solidFill>
                  <a:srgbClr val="000000"/>
                </a:solidFill>
                <a:effectLst/>
                <a:latin typeface="Bell MT" panose="02020503060305020303" pitchFamily="18" charset="0"/>
              </a:rPr>
              <a:t>Ardea</a:t>
            </a:r>
            <a:r>
              <a:rPr lang="en-US" b="0" i="1" dirty="0">
                <a:solidFill>
                  <a:srgbClr val="000000"/>
                </a:solidFill>
                <a:effectLst/>
                <a:latin typeface="Bell MT" panose="02020503060305020303" pitchFamily="18" charset="0"/>
              </a:rPr>
              <a:t> Herodias; </a:t>
            </a:r>
            <a:r>
              <a:rPr lang="en-US" b="0" dirty="0">
                <a:solidFill>
                  <a:srgbClr val="000000"/>
                </a:solidFill>
                <a:effectLst/>
                <a:latin typeface="Bell MT" panose="02020503060305020303" pitchFamily="18" charset="0"/>
              </a:rPr>
              <a:t>(</a:t>
            </a:r>
            <a:r>
              <a:rPr lang="en-US" b="0" dirty="0" err="1">
                <a:solidFill>
                  <a:srgbClr val="000000"/>
                </a:solidFill>
                <a:effectLst/>
                <a:latin typeface="Bell MT" panose="02020503060305020303" pitchFamily="18" charset="0"/>
              </a:rPr>
              <a:t>centro</a:t>
            </a:r>
            <a:r>
              <a:rPr lang="en-US" b="0" dirty="0">
                <a:solidFill>
                  <a:srgbClr val="000000"/>
                </a:solidFill>
                <a:effectLst/>
                <a:latin typeface="Bell MT" panose="02020503060305020303" pitchFamily="18" charset="0"/>
              </a:rPr>
              <a:t>) Garza </a:t>
            </a:r>
            <a:r>
              <a:rPr lang="en-US" b="0" dirty="0" err="1">
                <a:solidFill>
                  <a:srgbClr val="000000"/>
                </a:solidFill>
                <a:effectLst/>
                <a:latin typeface="Bell MT" panose="02020503060305020303" pitchFamily="18" charset="0"/>
              </a:rPr>
              <a:t>verde</a:t>
            </a:r>
            <a:r>
              <a:rPr lang="en-US" b="0"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Butorides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virescens</a:t>
            </a:r>
            <a:r>
              <a:rPr lang="en-US" b="0" i="1" dirty="0">
                <a:solidFill>
                  <a:srgbClr val="000000"/>
                </a:solidFill>
                <a:effectLst/>
                <a:latin typeface="Bell MT" panose="02020503060305020303" pitchFamily="18" charset="0"/>
              </a:rPr>
              <a:t>, </a:t>
            </a:r>
            <a:r>
              <a:rPr lang="en-US" b="0" dirty="0">
                <a:solidFill>
                  <a:srgbClr val="000000"/>
                </a:solidFill>
                <a:effectLst/>
                <a:latin typeface="Bell MT" panose="02020503060305020303" pitchFamily="18" charset="0"/>
              </a:rPr>
              <a:t>y (</a:t>
            </a:r>
            <a:r>
              <a:rPr lang="en-US" b="0" dirty="0" err="1">
                <a:solidFill>
                  <a:srgbClr val="000000"/>
                </a:solidFill>
                <a:effectLst/>
                <a:latin typeface="Bell MT" panose="02020503060305020303" pitchFamily="18" charset="0"/>
              </a:rPr>
              <a:t>derecha</a:t>
            </a:r>
            <a:r>
              <a:rPr lang="en-US" b="0" dirty="0">
                <a:solidFill>
                  <a:srgbClr val="000000"/>
                </a:solidFill>
                <a:effectLst/>
                <a:latin typeface="Bell MT" panose="02020503060305020303" pitchFamily="18" charset="0"/>
              </a:rPr>
              <a:t>) Ibis brillante, </a:t>
            </a:r>
            <a:r>
              <a:rPr lang="en-US" b="0" i="1" dirty="0" err="1">
                <a:solidFill>
                  <a:srgbClr val="000000"/>
                </a:solidFill>
                <a:effectLst/>
                <a:latin typeface="Bell MT" panose="02020503060305020303" pitchFamily="18" charset="0"/>
              </a:rPr>
              <a:t>Plegadis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falcinellus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Cortesía</a:t>
            </a:r>
            <a:r>
              <a:rPr lang="en-US" b="0" dirty="0">
                <a:solidFill>
                  <a:srgbClr val="000000"/>
                </a:solidFill>
                <a:effectLst/>
                <a:latin typeface="Bell MT" panose="02020503060305020303" pitchFamily="18" charset="0"/>
              </a:rPr>
              <a:t> de Thomas Morris</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27</a:t>
            </a:fld>
            <a:endParaRPr lang="en-US" altLang="en-US"/>
          </a:p>
        </p:txBody>
      </p:sp>
    </p:spTree>
    <p:extLst>
      <p:ext uri="{BB962C8B-B14F-4D97-AF65-F5344CB8AC3E}">
        <p14:creationId xmlns:p14="http://schemas.microsoft.com/office/powerpoint/2010/main" val="362978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err="1">
                <a:latin typeface="Bell MT" panose="02020503060305020303" pitchFamily="18" charset="0"/>
              </a:rPr>
              <a:t>Fotografía</a:t>
            </a:r>
            <a:r>
              <a:rPr lang="en-US" dirty="0">
                <a:latin typeface="Bell MT" panose="02020503060305020303" pitchFamily="18" charset="0"/>
              </a:rPr>
              <a:t>: </a:t>
            </a:r>
            <a:r>
              <a:rPr lang="en-US" dirty="0" err="1">
                <a:latin typeface="Bell MT" panose="02020503060305020303" pitchFamily="18" charset="0"/>
              </a:rPr>
              <a:t>Rascón</a:t>
            </a:r>
            <a:r>
              <a:rPr lang="en-US" dirty="0">
                <a:latin typeface="Bell MT" panose="02020503060305020303" pitchFamily="18" charset="0"/>
              </a:rPr>
              <a:t> </a:t>
            </a:r>
            <a:r>
              <a:rPr lang="en-US" dirty="0" err="1">
                <a:latin typeface="Bell MT" panose="02020503060305020303" pitchFamily="18" charset="0"/>
              </a:rPr>
              <a:t>picudo</a:t>
            </a:r>
            <a:r>
              <a:rPr lang="en-US" dirty="0">
                <a:latin typeface="Bell MT" panose="02020503060305020303" pitchFamily="18" charset="0"/>
              </a:rPr>
              <a:t>, </a:t>
            </a:r>
            <a:r>
              <a:rPr lang="en-US" b="0" i="1" dirty="0" err="1">
                <a:solidFill>
                  <a:srgbClr val="000000"/>
                </a:solidFill>
                <a:effectLst/>
                <a:latin typeface="Bell MT" panose="02020503060305020303" pitchFamily="18" charset="0"/>
              </a:rPr>
              <a:t>Rallus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crepitans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Cortesía</a:t>
            </a:r>
            <a:r>
              <a:rPr lang="en-US" b="0" i="0" dirty="0">
                <a:solidFill>
                  <a:srgbClr val="000000"/>
                </a:solidFill>
                <a:effectLst/>
                <a:latin typeface="Bell MT" panose="02020503060305020303" pitchFamily="18" charset="0"/>
              </a:rPr>
              <a:t> de Thomas Morris</a:t>
            </a:r>
            <a:endParaRPr lang="en-US" i="0"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28</a:t>
            </a:fld>
            <a:endParaRPr lang="en-US" altLang="en-US"/>
          </a:p>
        </p:txBody>
      </p:sp>
    </p:spTree>
    <p:extLst>
      <p:ext uri="{BB962C8B-B14F-4D97-AF65-F5344CB8AC3E}">
        <p14:creationId xmlns:p14="http://schemas.microsoft.com/office/powerpoint/2010/main" val="1467345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1148A407-2890-4645-957F-3D982D3ECD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2AF79D1-61C9-4F39-8037-0309FCC94998}" type="slidenum">
              <a:rPr lang="en-US" altLang="en-US"/>
              <a:pPr eaLnBrk="1" hangingPunct="1"/>
              <a:t>29</a:t>
            </a:fld>
            <a:endParaRPr lang="en-US" altLang="en-US"/>
          </a:p>
        </p:txBody>
      </p:sp>
      <p:sp>
        <p:nvSpPr>
          <p:cNvPr id="152579" name="Rectangle 2">
            <a:extLst>
              <a:ext uri="{FF2B5EF4-FFF2-40B4-BE49-F238E27FC236}">
                <a16:creationId xmlns:a16="http://schemas.microsoft.com/office/drawing/2014/main" id="{88108981-042C-447F-B703-6221E4C152AE}"/>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2C69A3BD-023D-4AC2-B920-BE409F39FC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única especie de tortuga en Norteamérica que pasa su vida en agua salobre (una mezcla de agua dulce y agua salada)</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Pasa el invierno hibernando en el lodo de los arroyos de marea</a:t>
            </a: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s-ES" sz="1200" kern="1200" dirty="0">
                <a:solidFill>
                  <a:schemeClr val="tx1"/>
                </a:solidFill>
                <a:effectLst/>
                <a:latin typeface="Arial" charset="0"/>
                <a:ea typeface="+mn-ea"/>
                <a:cs typeface="+mn-cs"/>
              </a:rPr>
              <a:t>Las hembras llegan a pesar hasta 1,5 libras y los machos pesan aproximadamente 0,5 libras (4-5,5 pulgadas de largo)</a:t>
            </a:r>
            <a:endParaRPr lang="en-US" altLang="en-US" sz="1200" kern="1200" dirty="0">
              <a:latin typeface="Bell MT" panose="02020503060305020303" pitchFamily="18" charset="0"/>
              <a:cs typeface="Arial" panose="020B0604020202020204" pitchFamily="34" charset="0"/>
            </a:endParaRPr>
          </a:p>
          <a:p>
            <a:r>
              <a:rPr lang="en-US" altLang="en-US" dirty="0" err="1">
                <a:latin typeface="Bell MT" panose="02020503060305020303" pitchFamily="18" charset="0"/>
              </a:rPr>
              <a:t>Fotografías</a:t>
            </a:r>
            <a:r>
              <a:rPr lang="en-US" altLang="en-US" dirty="0">
                <a:latin typeface="Bell MT" panose="02020503060305020303" pitchFamily="18" charset="0"/>
              </a:rPr>
              <a:t>: Tortugas </a:t>
            </a:r>
            <a:r>
              <a:rPr lang="en-US" altLang="en-US" dirty="0" err="1">
                <a:latin typeface="Bell MT" panose="02020503060305020303" pitchFamily="18" charset="0"/>
              </a:rPr>
              <a:t>espalda</a:t>
            </a:r>
            <a:r>
              <a:rPr lang="en-US" altLang="en-US" dirty="0">
                <a:latin typeface="Bell MT" panose="02020503060305020303" pitchFamily="18" charset="0"/>
              </a:rPr>
              <a:t> de diamante del </a:t>
            </a:r>
            <a:r>
              <a:rPr lang="en-US" altLang="en-US" dirty="0" err="1">
                <a:latin typeface="Bell MT" panose="02020503060305020303" pitchFamily="18" charset="0"/>
              </a:rPr>
              <a:t>norte</a:t>
            </a:r>
            <a:r>
              <a:rPr lang="en-US" altLang="en-US" dirty="0">
                <a:latin typeface="Bell MT" panose="02020503060305020303" pitchFamily="18" charset="0"/>
              </a:rPr>
              <a:t>, </a:t>
            </a:r>
            <a:r>
              <a:rPr lang="en-US" altLang="en-US" i="1" dirty="0" err="1">
                <a:latin typeface="Bell MT" panose="02020503060305020303" pitchFamily="18" charset="0"/>
              </a:rPr>
              <a:t>Malaclemys</a:t>
            </a:r>
            <a:r>
              <a:rPr lang="en-US" altLang="en-US" i="1" dirty="0">
                <a:latin typeface="Bell MT" panose="02020503060305020303" pitchFamily="18" charset="0"/>
              </a:rPr>
              <a:t> t. terrapin. </a:t>
            </a:r>
            <a:r>
              <a:rPr lang="en-US" altLang="en-US" i="1"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a:p>
            <a:pPr marL="171450" indent="-171450" eaLnBrk="1" hangingPunct="1">
              <a:buFont typeface="Arial" panose="020B0604020202020204" pitchFamily="34" charset="0"/>
              <a:buChar char="•"/>
            </a:pPr>
            <a:endParaRPr lang="en-US" b="0" i="0" dirty="0">
              <a:effectLst/>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4654765E-15C6-46D7-B008-0C5CF60286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7E4ECE3-4484-4B9A-A65B-D5AC8488FD7C}" type="slidenum">
              <a:rPr lang="en-US" altLang="en-US"/>
              <a:pPr eaLnBrk="1" hangingPunct="1"/>
              <a:t>3</a:t>
            </a:fld>
            <a:endParaRPr lang="en-US" altLang="en-US"/>
          </a:p>
        </p:txBody>
      </p:sp>
      <p:sp>
        <p:nvSpPr>
          <p:cNvPr id="128003" name="Rectangle 2">
            <a:extLst>
              <a:ext uri="{FF2B5EF4-FFF2-40B4-BE49-F238E27FC236}">
                <a16:creationId xmlns:a16="http://schemas.microsoft.com/office/drawing/2014/main" id="{0DE3D77A-24BF-445A-B16F-0F94C29D5B7D}"/>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4103C9BD-BD44-4681-AF72-E18EB49F1C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s-ES" sz="1200" kern="1200" dirty="0">
                <a:solidFill>
                  <a:schemeClr val="tx1"/>
                </a:solidFill>
                <a:effectLst/>
                <a:latin typeface="Arial" charset="0"/>
                <a:ea typeface="+mn-ea"/>
                <a:cs typeface="+mn-cs"/>
              </a:rPr>
              <a:t>El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es el segundo estuario más grande de la nación, en el que el agua dulce de ríos más grandes (los ríos Connecticut, </a:t>
            </a:r>
            <a:r>
              <a:rPr lang="es-ES" sz="1200" kern="1200" dirty="0" err="1">
                <a:solidFill>
                  <a:schemeClr val="tx1"/>
                </a:solidFill>
                <a:effectLst/>
                <a:latin typeface="Arial" charset="0"/>
                <a:ea typeface="+mn-ea"/>
                <a:cs typeface="+mn-cs"/>
              </a:rPr>
              <a:t>Thames</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Housatonic</a:t>
            </a:r>
            <a:r>
              <a:rPr lang="es-ES" sz="1200" kern="1200" dirty="0">
                <a:solidFill>
                  <a:schemeClr val="tx1"/>
                </a:solidFill>
                <a:effectLst/>
                <a:latin typeface="Arial" charset="0"/>
                <a:ea typeface="+mn-ea"/>
                <a:cs typeface="+mn-cs"/>
              </a:rPr>
              <a:t>, y </a:t>
            </a:r>
            <a:r>
              <a:rPr lang="es-ES" sz="1200" kern="1200" dirty="0" err="1">
                <a:solidFill>
                  <a:schemeClr val="tx1"/>
                </a:solidFill>
                <a:effectLst/>
                <a:latin typeface="Arial" charset="0"/>
                <a:ea typeface="+mn-ea"/>
                <a:cs typeface="+mn-cs"/>
              </a:rPr>
              <a:t>Quinnipiac</a:t>
            </a:r>
            <a:r>
              <a:rPr lang="es-ES" sz="1200" kern="1200" dirty="0">
                <a:solidFill>
                  <a:schemeClr val="tx1"/>
                </a:solidFill>
                <a:effectLst/>
                <a:latin typeface="Arial" charset="0"/>
                <a:ea typeface="+mn-ea"/>
                <a:cs typeface="+mn-cs"/>
              </a:rPr>
              <a:t> en Connecticut, y el East </a:t>
            </a:r>
            <a:r>
              <a:rPr lang="es-ES" sz="1200" kern="1200" dirty="0" err="1">
                <a:solidFill>
                  <a:schemeClr val="tx1"/>
                </a:solidFill>
                <a:effectLst/>
                <a:latin typeface="Arial" charset="0"/>
                <a:ea typeface="+mn-ea"/>
                <a:cs typeface="+mn-cs"/>
              </a:rPr>
              <a:t>River</a:t>
            </a:r>
            <a:r>
              <a:rPr lang="es-ES" sz="1200" kern="1200" dirty="0">
                <a:solidFill>
                  <a:schemeClr val="tx1"/>
                </a:solidFill>
                <a:effectLst/>
                <a:latin typeface="Arial" charset="0"/>
                <a:ea typeface="+mn-ea"/>
                <a:cs typeface="+mn-cs"/>
              </a:rPr>
              <a:t> en New York) y de ríos más pequeños y tributarios se encuentran y mezclan con el agua salada del Océano Atlántico</a:t>
            </a:r>
            <a:endParaRPr lang="en-US" sz="1200" kern="1200" dirty="0">
              <a:solidFill>
                <a:schemeClr val="tx1"/>
              </a:solidFill>
              <a:effectLst/>
              <a:latin typeface="Arial" charset="0"/>
              <a:ea typeface="+mn-ea"/>
              <a:cs typeface="+mn-cs"/>
            </a:endParaRPr>
          </a:p>
          <a:p>
            <a:pPr lvl="0"/>
            <a:r>
              <a:rPr lang="es-ES" sz="1200" kern="1200" dirty="0">
                <a:solidFill>
                  <a:schemeClr val="tx1"/>
                </a:solidFill>
                <a:effectLst/>
                <a:latin typeface="Arial" charset="0"/>
                <a:ea typeface="+mn-ea"/>
                <a:cs typeface="+mn-cs"/>
              </a:rPr>
              <a:t>Al contrario que la mayoría de los estuarios, 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tiene una orientación de este a oeste</a:t>
            </a:r>
            <a:endParaRPr lang="en-US" sz="1200" kern="1200" dirty="0">
              <a:solidFill>
                <a:schemeClr val="tx1"/>
              </a:solidFill>
              <a:effectLst/>
              <a:latin typeface="Arial" charset="0"/>
              <a:ea typeface="+mn-ea"/>
              <a:cs typeface="+mn-cs"/>
            </a:endParaRPr>
          </a:p>
          <a:p>
            <a:pPr lvl="0"/>
            <a:r>
              <a:rPr lang="es-ES" sz="1200" kern="1200" dirty="0">
                <a:solidFill>
                  <a:schemeClr val="tx1"/>
                </a:solidFill>
                <a:effectLst/>
                <a:latin typeface="Arial" charset="0"/>
                <a:ea typeface="+mn-ea"/>
                <a:cs typeface="+mn-cs"/>
              </a:rPr>
              <a:t>La cuenca de drenaje de 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es aproximadamente 16.800 millas cuadradas (43,512 km cuadrados)</a:t>
            </a:r>
            <a:endParaRPr lang="en-US" sz="1200" kern="1200" dirty="0">
              <a:solidFill>
                <a:schemeClr val="tx1"/>
              </a:solidFill>
              <a:effectLst/>
              <a:latin typeface="Arial" charset="0"/>
              <a:ea typeface="+mn-ea"/>
              <a:cs typeface="+mn-cs"/>
            </a:endParaRPr>
          </a:p>
          <a:p>
            <a:r>
              <a:rPr lang="es-ES" sz="1200" kern="1200" dirty="0">
                <a:solidFill>
                  <a:schemeClr val="tx1"/>
                </a:solidFill>
                <a:effectLst/>
                <a:latin typeface="Arial" charset="0"/>
                <a:ea typeface="+mn-ea"/>
                <a:cs typeface="+mn-cs"/>
              </a:rPr>
              <a:t>El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se extiende por 110 millas (177 km) desde el East </a:t>
            </a:r>
            <a:r>
              <a:rPr lang="es-ES" sz="1200" kern="1200" dirty="0" err="1">
                <a:solidFill>
                  <a:schemeClr val="tx1"/>
                </a:solidFill>
                <a:effectLst/>
                <a:latin typeface="Arial" charset="0"/>
                <a:ea typeface="+mn-ea"/>
                <a:cs typeface="+mn-cs"/>
              </a:rPr>
              <a:t>River</a:t>
            </a:r>
            <a:r>
              <a:rPr lang="es-ES" sz="1200" kern="1200" dirty="0">
                <a:solidFill>
                  <a:schemeClr val="tx1"/>
                </a:solidFill>
                <a:effectLst/>
                <a:latin typeface="Arial" charset="0"/>
                <a:ea typeface="+mn-ea"/>
                <a:cs typeface="+mn-cs"/>
              </a:rPr>
              <a:t> al oeste a </a:t>
            </a:r>
            <a:r>
              <a:rPr lang="es-ES" sz="1200" kern="1200" dirty="0" err="1">
                <a:solidFill>
                  <a:schemeClr val="tx1"/>
                </a:solidFill>
                <a:effectLst/>
                <a:latin typeface="Arial" charset="0"/>
                <a:ea typeface="+mn-ea"/>
                <a:cs typeface="+mn-cs"/>
              </a:rPr>
              <a:t>The</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Race</a:t>
            </a:r>
            <a:r>
              <a:rPr lang="es-ES" sz="1200" kern="1200" dirty="0">
                <a:solidFill>
                  <a:schemeClr val="tx1"/>
                </a:solidFill>
                <a:effectLst/>
                <a:latin typeface="Arial" charset="0"/>
                <a:ea typeface="+mn-ea"/>
                <a:cs typeface="+mn-cs"/>
              </a:rPr>
              <a:t> en el este, y tiene un ancho de 21 millas (34 km) en su punto más ancho cerca del río Connecticut. Varía de 60 a 300 pies de profundidad (18 – 92 m) en sus puntos más profundos, con una profundidad promedio de 63 pies (20 m)</a:t>
            </a:r>
            <a:r>
              <a:rPr lang="en-US" dirty="0">
                <a:effectLst/>
              </a:rPr>
              <a:t> </a:t>
            </a:r>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D3EE2330-07E6-4B33-B444-CFC7E74867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1CC5E1-0427-4161-80FD-550FD2084204}" type="slidenum">
              <a:rPr lang="en-US" altLang="en-US"/>
              <a:pPr eaLnBrk="1" hangingPunct="1"/>
              <a:t>30</a:t>
            </a:fld>
            <a:endParaRPr lang="en-US" altLang="en-US"/>
          </a:p>
        </p:txBody>
      </p:sp>
      <p:sp>
        <p:nvSpPr>
          <p:cNvPr id="167939" name="Rectangle 2">
            <a:extLst>
              <a:ext uri="{FF2B5EF4-FFF2-40B4-BE49-F238E27FC236}">
                <a16:creationId xmlns:a16="http://schemas.microsoft.com/office/drawing/2014/main" id="{D76DBE3D-711A-4EC3-A548-8701BD249F11}"/>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23A27B37-C808-4EC4-AFB6-3DAE4EBF98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planicies de marea son zonas </a:t>
            </a:r>
            <a:r>
              <a:rPr lang="es-ES" sz="1200" kern="1200" dirty="0" err="1">
                <a:solidFill>
                  <a:schemeClr val="tx1"/>
                </a:solidFill>
                <a:effectLst/>
                <a:latin typeface="Arial" charset="0"/>
                <a:ea typeface="+mn-ea"/>
                <a:cs typeface="+mn-cs"/>
              </a:rPr>
              <a:t>estuarinas</a:t>
            </a:r>
            <a:r>
              <a:rPr lang="es-ES" sz="1200" kern="1200" dirty="0">
                <a:solidFill>
                  <a:schemeClr val="tx1"/>
                </a:solidFill>
                <a:effectLst/>
                <a:latin typeface="Arial" charset="0"/>
                <a:ea typeface="+mn-ea"/>
                <a:cs typeface="+mn-cs"/>
              </a:rPr>
              <a:t> arenosas o lodosas de baja actividad. Son </a:t>
            </a:r>
            <a:r>
              <a:rPr lang="es-ES" sz="1200" kern="1200" dirty="0" err="1">
                <a:solidFill>
                  <a:schemeClr val="tx1"/>
                </a:solidFill>
                <a:effectLst/>
                <a:latin typeface="Arial" charset="0"/>
                <a:ea typeface="+mn-ea"/>
                <a:cs typeface="+mn-cs"/>
              </a:rPr>
              <a:t>intermareales</a:t>
            </a:r>
            <a:r>
              <a:rPr lang="es-ES" sz="1200" kern="1200" dirty="0">
                <a:solidFill>
                  <a:schemeClr val="tx1"/>
                </a:solidFill>
                <a:effectLst/>
                <a:latin typeface="Arial" charset="0"/>
                <a:ea typeface="+mn-ea"/>
                <a:cs typeface="+mn-cs"/>
              </a:rPr>
              <a:t> y están sujetas diariamente a períodos de exposición al aire seguidos de inundación completa </a:t>
            </a: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planicies de marea están frecuentemente bordeadas por marismas saladas, lechos de pastos marinos o canales profundos</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planicies albergan comunidades de caracoles, gusanos y almejas excavadoras, entre otros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Planicie</a:t>
            </a:r>
            <a:r>
              <a:rPr lang="en-US" altLang="en-US" dirty="0">
                <a:latin typeface="Bell MT" panose="02020503060305020303" pitchFamily="18" charset="0"/>
              </a:rPr>
              <a:t> de </a:t>
            </a:r>
            <a:r>
              <a:rPr lang="en-US" altLang="en-US" dirty="0" err="1">
                <a:latin typeface="Bell MT" panose="02020503060305020303" pitchFamily="18" charset="0"/>
              </a:rPr>
              <a:t>marea</a:t>
            </a:r>
            <a:r>
              <a:rPr lang="en-US" altLang="en-US" dirty="0">
                <a:latin typeface="Bell MT" panose="02020503060305020303" pitchFamily="18" charset="0"/>
              </a:rPr>
              <a:t> Goshen Cove. </a:t>
            </a:r>
            <a:r>
              <a:rPr lang="en-US" altLang="en-US" dirty="0" err="1">
                <a:latin typeface="Bell MT" panose="02020503060305020303" pitchFamily="18" charset="0"/>
              </a:rPr>
              <a:t>Cortesía</a:t>
            </a:r>
            <a:r>
              <a:rPr lang="en-US" altLang="en-US" dirty="0">
                <a:latin typeface="Bell MT" panose="02020503060305020303" pitchFamily="18" charset="0"/>
              </a:rPr>
              <a:t> de Judy Benson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F1FDFCDF-DF16-4F6C-BD34-20E5003BFE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5BD2BE-E0FF-4389-97A9-BC1F3E0F5A6D}" type="slidenum">
              <a:rPr lang="en-US" altLang="en-US"/>
              <a:pPr eaLnBrk="1" hangingPunct="1"/>
              <a:t>31</a:t>
            </a:fld>
            <a:endParaRPr lang="en-US" altLang="en-US"/>
          </a:p>
        </p:txBody>
      </p:sp>
      <p:sp>
        <p:nvSpPr>
          <p:cNvPr id="168963" name="Rectangle 2">
            <a:extLst>
              <a:ext uri="{FF2B5EF4-FFF2-40B4-BE49-F238E27FC236}">
                <a16:creationId xmlns:a16="http://schemas.microsoft.com/office/drawing/2014/main" id="{6CBBBF31-B8C0-4AF0-8339-CB2DFE7C82CB}"/>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260479BE-7E36-4847-9395-F21968788C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Planicie</a:t>
            </a:r>
            <a:r>
              <a:rPr lang="en-US" altLang="en-US" dirty="0">
                <a:latin typeface="Bell MT" panose="02020503060305020303" pitchFamily="18" charset="0"/>
              </a:rPr>
              <a:t> de </a:t>
            </a:r>
            <a:r>
              <a:rPr lang="en-US" altLang="en-US" dirty="0" err="1">
                <a:latin typeface="Bell MT" panose="02020503060305020303" pitchFamily="18" charset="0"/>
              </a:rPr>
              <a:t>marea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Judy Preston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err="1">
                <a:latin typeface="Bell MT" panose="02020503060305020303" pitchFamily="18" charset="0"/>
              </a:rPr>
              <a:t>Fotografía</a:t>
            </a:r>
            <a:r>
              <a:rPr lang="en-US" dirty="0">
                <a:latin typeface="Bell MT" panose="02020503060305020303" pitchFamily="18" charset="0"/>
              </a:rPr>
              <a:t>: </a:t>
            </a:r>
            <a:r>
              <a:rPr lang="en-US" dirty="0" err="1">
                <a:latin typeface="Bell MT" panose="02020503060305020303" pitchFamily="18" charset="0"/>
              </a:rPr>
              <a:t>Pepino</a:t>
            </a:r>
            <a:r>
              <a:rPr lang="en-US" dirty="0">
                <a:latin typeface="Bell MT" panose="02020503060305020303" pitchFamily="18" charset="0"/>
              </a:rPr>
              <a:t> </a:t>
            </a:r>
            <a:r>
              <a:rPr lang="en-US" dirty="0" err="1">
                <a:latin typeface="Bell MT" panose="02020503060305020303" pitchFamily="18" charset="0"/>
              </a:rPr>
              <a:t>blanco</a:t>
            </a:r>
            <a:r>
              <a:rPr lang="en-US" dirty="0">
                <a:latin typeface="Bell MT" panose="02020503060305020303" pitchFamily="18" charset="0"/>
              </a:rPr>
              <a:t> de mar </a:t>
            </a:r>
            <a:r>
              <a:rPr lang="en-US" dirty="0" err="1">
                <a:latin typeface="Bell MT" panose="02020503060305020303" pitchFamily="18" charset="0"/>
              </a:rPr>
              <a:t>transl</a:t>
            </a:r>
            <a:r>
              <a:rPr lang="en-US" i="0" dirty="0" err="1">
                <a:latin typeface="Bell MT" panose="02020503060305020303" pitchFamily="18" charset="0"/>
              </a:rPr>
              <a:t>úcido</a:t>
            </a:r>
            <a:r>
              <a:rPr lang="en-US" i="0" dirty="0">
                <a:latin typeface="Bell MT" panose="02020503060305020303" pitchFamily="18" charset="0"/>
              </a:rPr>
              <a:t> </a:t>
            </a:r>
            <a:r>
              <a:rPr lang="en-US" i="1" dirty="0" err="1">
                <a:latin typeface="Bell MT" panose="02020503060305020303" pitchFamily="18" charset="0"/>
              </a:rPr>
              <a:t>Leptosynapta</a:t>
            </a:r>
            <a:r>
              <a:rPr lang="en-US" i="1" dirty="0">
                <a:latin typeface="Bell MT" panose="02020503060305020303" pitchFamily="18" charset="0"/>
              </a:rPr>
              <a:t> tenuis. </a:t>
            </a:r>
            <a:r>
              <a:rPr lang="en-US" i="1" dirty="0" err="1">
                <a:latin typeface="Bell MT" panose="02020503060305020303" pitchFamily="18" charset="0"/>
              </a:rPr>
              <a:t>Cortesía</a:t>
            </a:r>
            <a:r>
              <a:rPr lang="en-US" i="0" dirty="0">
                <a:latin typeface="Bell MT" panose="02020503060305020303" pitchFamily="18" charset="0"/>
              </a:rPr>
              <a:t> de Robert </a:t>
            </a:r>
            <a:r>
              <a:rPr lang="en-US" i="0" dirty="0" err="1">
                <a:latin typeface="Bell MT" panose="02020503060305020303" pitchFamily="18" charset="0"/>
              </a:rPr>
              <a:t>Bachand</a:t>
            </a:r>
            <a:endParaRPr lang="en-US" i="0"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32</a:t>
            </a:fld>
            <a:endParaRPr lang="en-US" altLang="en-US"/>
          </a:p>
        </p:txBody>
      </p:sp>
    </p:spTree>
    <p:extLst>
      <p:ext uri="{BB962C8B-B14F-4D97-AF65-F5344CB8AC3E}">
        <p14:creationId xmlns:p14="http://schemas.microsoft.com/office/powerpoint/2010/main" val="2590309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6653536D-C44A-4DFA-9CC9-19083AF67F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89067A-85D3-438D-B4A3-914CA7CCEB3C}" type="slidenum">
              <a:rPr lang="en-US" altLang="en-US"/>
              <a:pPr eaLnBrk="1" hangingPunct="1"/>
              <a:t>33</a:t>
            </a:fld>
            <a:endParaRPr lang="en-US" altLang="en-US"/>
          </a:p>
        </p:txBody>
      </p:sp>
      <p:sp>
        <p:nvSpPr>
          <p:cNvPr id="215043" name="Rectangle 2">
            <a:extLst>
              <a:ext uri="{FF2B5EF4-FFF2-40B4-BE49-F238E27FC236}">
                <a16:creationId xmlns:a16="http://schemas.microsoft.com/office/drawing/2014/main" id="{5E87300D-0F2E-43B8-A207-5ED51B2FF647}"/>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id="{F3606748-F919-4CE8-B139-4D02B87A80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alberga una variedad de gusanos no segmentados redondos y planos</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a:t>
            </a:r>
            <a:r>
              <a:rPr lang="es-ES" sz="1200" kern="1200" dirty="0" err="1">
                <a:solidFill>
                  <a:schemeClr val="tx1"/>
                </a:solidFill>
                <a:effectLst/>
                <a:latin typeface="Arial" charset="0"/>
                <a:ea typeface="+mn-ea"/>
                <a:cs typeface="+mn-cs"/>
              </a:rPr>
              <a:t>infauna</a:t>
            </a:r>
            <a:r>
              <a:rPr lang="es-ES" sz="1200" kern="1200" dirty="0">
                <a:solidFill>
                  <a:schemeClr val="tx1"/>
                </a:solidFill>
                <a:effectLst/>
                <a:latin typeface="Arial" charset="0"/>
                <a:ea typeface="+mn-ea"/>
                <a:cs typeface="+mn-cs"/>
              </a:rPr>
              <a:t> béntica está compuesta por organismos tales como los gusanos que viven en los sedimentos del fondo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arriba</a:t>
            </a:r>
            <a:r>
              <a:rPr lang="en-US" altLang="en-US" dirty="0">
                <a:latin typeface="Bell MT" panose="02020503060305020303" pitchFamily="18" charset="0"/>
              </a:rPr>
              <a:t>) </a:t>
            </a:r>
            <a:r>
              <a:rPr lang="en-US" altLang="en-US" dirty="0" err="1">
                <a:latin typeface="Bell MT" panose="02020503060305020303" pitchFamily="18" charset="0"/>
              </a:rPr>
              <a:t>Gusano</a:t>
            </a:r>
            <a:r>
              <a:rPr lang="en-US" altLang="en-US" dirty="0">
                <a:latin typeface="Bell MT" panose="02020503060305020303" pitchFamily="18" charset="0"/>
              </a:rPr>
              <a:t> de </a:t>
            </a:r>
            <a:r>
              <a:rPr lang="en-US" altLang="en-US" dirty="0" err="1">
                <a:latin typeface="Bell MT" panose="02020503060305020303" pitchFamily="18" charset="0"/>
              </a:rPr>
              <a:t>sangre</a:t>
            </a:r>
            <a:r>
              <a:rPr lang="en-US" altLang="en-US" dirty="0">
                <a:latin typeface="Bell MT" panose="02020503060305020303" pitchFamily="18" charset="0"/>
              </a:rPr>
              <a:t>, </a:t>
            </a:r>
            <a:r>
              <a:rPr lang="en-US" altLang="en-US" i="1" dirty="0" err="1">
                <a:latin typeface="Bell MT" panose="02020503060305020303" pitchFamily="18" charset="0"/>
              </a:rPr>
              <a:t>Glycera</a:t>
            </a:r>
            <a:r>
              <a:rPr lang="en-US" altLang="en-US" i="1" dirty="0">
                <a:latin typeface="Bell MT" panose="02020503060305020303" pitchFamily="18" charset="0"/>
              </a:rPr>
              <a:t> </a:t>
            </a:r>
            <a:r>
              <a:rPr lang="en-US" altLang="en-US" i="1" dirty="0" err="1">
                <a:latin typeface="Bell MT" panose="02020503060305020303" pitchFamily="18" charset="0"/>
              </a:rPr>
              <a:t>dibranchiata</a:t>
            </a:r>
            <a:r>
              <a:rPr lang="en-US" altLang="en-US" dirty="0">
                <a:latin typeface="Bell MT" panose="02020503060305020303" pitchFamily="18" charset="0"/>
              </a:rPr>
              <a:t>; y (</a:t>
            </a:r>
            <a:r>
              <a:rPr lang="en-US" altLang="en-US" dirty="0" err="1">
                <a:latin typeface="Bell MT" panose="02020503060305020303" pitchFamily="18" charset="0"/>
              </a:rPr>
              <a:t>abajo</a:t>
            </a:r>
            <a:r>
              <a:rPr lang="en-US" altLang="en-US" dirty="0">
                <a:latin typeface="Bell MT" panose="02020503060305020303" pitchFamily="18" charset="0"/>
              </a:rPr>
              <a:t>) </a:t>
            </a:r>
            <a:r>
              <a:rPr lang="en-US" altLang="en-US" dirty="0" err="1">
                <a:latin typeface="Bell MT" panose="02020503060305020303" pitchFamily="18" charset="0"/>
              </a:rPr>
              <a:t>Gusano</a:t>
            </a:r>
            <a:r>
              <a:rPr lang="en-US" altLang="en-US" dirty="0">
                <a:latin typeface="Bell MT" panose="02020503060305020303" pitchFamily="18" charset="0"/>
              </a:rPr>
              <a:t> de la </a:t>
            </a:r>
            <a:r>
              <a:rPr lang="en-US" altLang="en-US" dirty="0" err="1">
                <a:latin typeface="Bell MT" panose="02020503060305020303" pitchFamily="18" charset="0"/>
              </a:rPr>
              <a:t>almeja</a:t>
            </a:r>
            <a:r>
              <a:rPr lang="en-US" altLang="en-US" dirty="0">
                <a:latin typeface="Bell MT" panose="02020503060305020303" pitchFamily="18" charset="0"/>
              </a:rPr>
              <a:t>, </a:t>
            </a:r>
            <a:r>
              <a:rPr lang="en-US" altLang="en-US" i="1" dirty="0">
                <a:latin typeface="Bell MT" panose="02020503060305020303" pitchFamily="18" charset="0"/>
              </a:rPr>
              <a:t>Nereis </a:t>
            </a:r>
            <a:r>
              <a:rPr lang="en-US" altLang="en-US" i="1" dirty="0" err="1">
                <a:latin typeface="Bell MT" panose="02020503060305020303" pitchFamily="18" charset="0"/>
              </a:rPr>
              <a:t>virens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88328352-CD26-4269-BBBB-3A59E4EF4B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4BB58B7-A497-4968-811D-E29E7C00E11C}" type="slidenum">
              <a:rPr lang="en-US" altLang="en-US"/>
              <a:pPr eaLnBrk="1" hangingPunct="1"/>
              <a:t>34</a:t>
            </a:fld>
            <a:endParaRPr lang="en-US" altLang="en-US"/>
          </a:p>
        </p:txBody>
      </p:sp>
      <p:sp>
        <p:nvSpPr>
          <p:cNvPr id="171011" name="Rectangle 2">
            <a:extLst>
              <a:ext uri="{FF2B5EF4-FFF2-40B4-BE49-F238E27FC236}">
                <a16:creationId xmlns:a16="http://schemas.microsoft.com/office/drawing/2014/main" id="{B6D74CFB-3C2F-4467-AFF4-79CF84360D58}"/>
              </a:ext>
            </a:extLst>
          </p:cNvPr>
          <p:cNvSpPr>
            <a:spLocks noGrp="1" noRot="1" noChangeAspect="1" noChangeArrowheads="1" noTextEdit="1"/>
          </p:cNvSpPr>
          <p:nvPr>
            <p:ph type="sldImg"/>
          </p:nvPr>
        </p:nvSpPr>
        <p:spPr>
          <a:xfrm>
            <a:off x="1104900" y="685800"/>
            <a:ext cx="4648200" cy="3486150"/>
          </a:xfrm>
          <a:ln/>
        </p:spPr>
      </p:sp>
      <p:sp>
        <p:nvSpPr>
          <p:cNvPr id="171012" name="Rectangle 3">
            <a:extLst>
              <a:ext uri="{FF2B5EF4-FFF2-40B4-BE49-F238E27FC236}">
                <a16:creationId xmlns:a16="http://schemas.microsoft.com/office/drawing/2014/main" id="{43E5468B-93FA-4341-BE7D-619BE44460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gasterópodos son moluscos con una concha o valva continua y entre ellos se incluyen los caracoles del cieno, los bígaros, los caracoles de la luna y los buccinos. Los caracoles tienen un pie y pueden encerrar todo su cuerpo dentro de su concha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Tienen un trozo de concha adicional en su pie llamado opérculo que funciona como una puerta. Cuando está expuesto al aire, por ejemplo, el caracol se mete completamente adentro y "cierra la puerta", permitiéndole al animal conservar la humedad de su cuerpo hasta que regrese al agua. </a:t>
            </a:r>
            <a:r>
              <a:rPr lang="en-US" sz="1200" kern="1200" dirty="0">
                <a:solidFill>
                  <a:schemeClr val="tx1"/>
                </a:solidFill>
                <a:effectLst/>
                <a:latin typeface="Arial" charset="0"/>
                <a:ea typeface="+mn-ea"/>
                <a:cs typeface="+mn-cs"/>
              </a:rPr>
              <a:t>La concha </a:t>
            </a:r>
            <a:r>
              <a:rPr lang="en-US" sz="1200" kern="1200" dirty="0" err="1">
                <a:solidFill>
                  <a:schemeClr val="tx1"/>
                </a:solidFill>
                <a:effectLst/>
                <a:latin typeface="Arial" charset="0"/>
                <a:ea typeface="+mn-ea"/>
                <a:cs typeface="+mn-cs"/>
              </a:rPr>
              <a:t>también</a:t>
            </a:r>
            <a:r>
              <a:rPr lang="en-US" sz="1200" kern="1200" dirty="0">
                <a:solidFill>
                  <a:schemeClr val="tx1"/>
                </a:solidFill>
                <a:effectLst/>
                <a:latin typeface="Arial" charset="0"/>
                <a:ea typeface="+mn-ea"/>
                <a:cs typeface="+mn-cs"/>
              </a:rPr>
              <a:t> le protege de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depredadores</a:t>
            </a:r>
            <a:r>
              <a:rPr lang="en-US" sz="1200" kern="1200" dirty="0">
                <a:solidFill>
                  <a:schemeClr val="tx1"/>
                </a:solidFill>
                <a:effectLst/>
                <a:latin typeface="Arial" charset="0"/>
                <a:ea typeface="+mn-ea"/>
                <a:cs typeface="+mn-cs"/>
              </a:rPr>
              <a:t> </a:t>
            </a: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Caracol</a:t>
            </a:r>
            <a:r>
              <a:rPr lang="en-US" altLang="en-US" dirty="0">
                <a:latin typeface="Bell MT" panose="02020503060305020303" pitchFamily="18" charset="0"/>
              </a:rPr>
              <a:t> de la </a:t>
            </a:r>
            <a:r>
              <a:rPr lang="en-US" altLang="en-US" dirty="0" err="1">
                <a:latin typeface="Bell MT" panose="02020503060305020303" pitchFamily="18" charset="0"/>
              </a:rPr>
              <a:t>luna</a:t>
            </a:r>
            <a:r>
              <a:rPr lang="en-US" altLang="en-US" dirty="0">
                <a:latin typeface="Bell MT" panose="02020503060305020303" pitchFamily="18" charset="0"/>
              </a:rPr>
              <a:t> del </a:t>
            </a:r>
            <a:r>
              <a:rPr lang="en-US" altLang="en-US" dirty="0" err="1">
                <a:latin typeface="Bell MT" panose="02020503060305020303" pitchFamily="18" charset="0"/>
              </a:rPr>
              <a:t>norte</a:t>
            </a:r>
            <a:r>
              <a:rPr lang="en-US" altLang="en-US" dirty="0">
                <a:latin typeface="Bell MT" panose="02020503060305020303" pitchFamily="18" charset="0"/>
              </a:rPr>
              <a:t>, </a:t>
            </a:r>
            <a:r>
              <a:rPr lang="en-US" altLang="en-US" i="1" dirty="0" err="1">
                <a:latin typeface="Bell MT" panose="02020503060305020303" pitchFamily="18" charset="0"/>
              </a:rPr>
              <a:t>Euspira</a:t>
            </a:r>
            <a:r>
              <a:rPr lang="en-US" altLang="en-US" i="1" dirty="0">
                <a:latin typeface="Bell MT" panose="02020503060305020303" pitchFamily="18" charset="0"/>
              </a:rPr>
              <a:t> </a:t>
            </a:r>
            <a:r>
              <a:rPr lang="en-US" altLang="en-US" i="1" dirty="0" err="1">
                <a:latin typeface="Bell MT" panose="02020503060305020303" pitchFamily="18" charset="0"/>
              </a:rPr>
              <a:t>heros</a:t>
            </a:r>
            <a:r>
              <a:rPr lang="en-US" altLang="en-US" i="1" dirty="0">
                <a:latin typeface="Bell MT" panose="02020503060305020303" pitchFamily="18" charset="0"/>
              </a:rPr>
              <a:t>, </a:t>
            </a:r>
            <a:r>
              <a:rPr lang="en-US" altLang="en-US" dirty="0">
                <a:latin typeface="Bell MT" panose="02020503060305020303" pitchFamily="18" charset="0"/>
              </a:rPr>
              <a:t>y </a:t>
            </a:r>
            <a:r>
              <a:rPr lang="en-US" altLang="en-US" dirty="0" err="1">
                <a:latin typeface="Bell MT" panose="02020503060305020303" pitchFamily="18" charset="0"/>
              </a:rPr>
              <a:t>estuche</a:t>
            </a:r>
            <a:r>
              <a:rPr lang="en-US" altLang="en-US" dirty="0">
                <a:latin typeface="Bell MT" panose="02020503060305020303" pitchFamily="18" charset="0"/>
              </a:rPr>
              <a:t> para </a:t>
            </a:r>
            <a:r>
              <a:rPr lang="en-US" altLang="en-US" dirty="0" err="1">
                <a:latin typeface="Bell MT" panose="02020503060305020303" pitchFamily="18" charset="0"/>
              </a:rPr>
              <a:t>huevos</a:t>
            </a:r>
            <a:r>
              <a:rPr lang="en-US" altLang="en-US" dirty="0">
                <a:latin typeface="Bell MT" panose="02020503060305020303" pitchFamily="18" charset="0"/>
              </a:rPr>
              <a:t> con </a:t>
            </a:r>
            <a:r>
              <a:rPr lang="en-US" altLang="en-US" dirty="0" err="1">
                <a:latin typeface="Bell MT" panose="02020503060305020303" pitchFamily="18" charset="0"/>
              </a:rPr>
              <a:t>granos</a:t>
            </a:r>
            <a:r>
              <a:rPr lang="en-US" altLang="en-US" dirty="0">
                <a:latin typeface="Bell MT" panose="02020503060305020303" pitchFamily="18" charset="0"/>
              </a:rPr>
              <a:t> de arena.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5A03434B-FB81-483E-802F-E75CDB050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C59ED4-A658-41DC-BF2B-7D15B3A82F67}" type="slidenum">
              <a:rPr lang="en-US" altLang="en-US"/>
              <a:pPr eaLnBrk="1" hangingPunct="1"/>
              <a:t>35</a:t>
            </a:fld>
            <a:endParaRPr lang="en-US" altLang="en-US"/>
          </a:p>
        </p:txBody>
      </p:sp>
      <p:sp>
        <p:nvSpPr>
          <p:cNvPr id="169987" name="Rectangle 2">
            <a:extLst>
              <a:ext uri="{FF2B5EF4-FFF2-40B4-BE49-F238E27FC236}">
                <a16:creationId xmlns:a16="http://schemas.microsoft.com/office/drawing/2014/main" id="{F77CADCB-333C-46FD-AD58-3AE96CC689B0}"/>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3F1873C4-9BE1-4342-8831-7BB0479803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caracoles del cieno se alimentan de detritos (materia en descomposición) y de algas en la superficie de las planicies de marea</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Caracoles del </a:t>
            </a:r>
            <a:r>
              <a:rPr lang="en-US" altLang="en-US" dirty="0" err="1">
                <a:latin typeface="Bell MT" panose="02020503060305020303" pitchFamily="18" charset="0"/>
              </a:rPr>
              <a:t>cieno</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y </a:t>
            </a:r>
            <a:r>
              <a:rPr lang="en-US" altLang="en-US" dirty="0" err="1">
                <a:latin typeface="Bell MT" panose="02020503060305020303" pitchFamily="18" charset="0"/>
              </a:rPr>
              <a:t>derecha</a:t>
            </a:r>
            <a:r>
              <a:rPr lang="en-US" altLang="en-US" dirty="0">
                <a:latin typeface="Bell MT" panose="02020503060305020303" pitchFamily="18" charset="0"/>
              </a:rPr>
              <a:t>), </a:t>
            </a:r>
            <a:r>
              <a:rPr lang="en-US" altLang="en-US" i="1" dirty="0" err="1">
                <a:latin typeface="Bell MT" panose="02020503060305020303" pitchFamily="18" charset="0"/>
              </a:rPr>
              <a:t>Tritia</a:t>
            </a:r>
            <a:r>
              <a:rPr lang="en-US" altLang="en-US" i="1" dirty="0">
                <a:latin typeface="Bell MT" panose="02020503060305020303" pitchFamily="18" charset="0"/>
              </a:rPr>
              <a:t> </a:t>
            </a:r>
            <a:r>
              <a:rPr lang="en-US" altLang="en-US" i="1" dirty="0" err="1">
                <a:latin typeface="Bell MT" panose="02020503060305020303" pitchFamily="18" charset="0"/>
              </a:rPr>
              <a:t>obsoleta</a:t>
            </a:r>
            <a:r>
              <a:rPr lang="en-US" altLang="en-US" i="1" dirty="0">
                <a:latin typeface="Bell MT" panose="02020503060305020303" pitchFamily="18" charset="0"/>
              </a:rPr>
              <a:t>. </a:t>
            </a:r>
            <a:r>
              <a:rPr lang="en-US" altLang="en-US" i="1"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753D6832-5D74-4BAC-9E7A-9DB933193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085DE0-6A1A-4679-A45D-9F4DCA5AB067}" type="slidenum">
              <a:rPr lang="en-US" altLang="en-US"/>
              <a:pPr eaLnBrk="1" hangingPunct="1"/>
              <a:t>36</a:t>
            </a:fld>
            <a:endParaRPr lang="en-US" altLang="en-US"/>
          </a:p>
        </p:txBody>
      </p:sp>
      <p:sp>
        <p:nvSpPr>
          <p:cNvPr id="173059" name="Rectangle 2">
            <a:extLst>
              <a:ext uri="{FF2B5EF4-FFF2-40B4-BE49-F238E27FC236}">
                <a16:creationId xmlns:a16="http://schemas.microsoft.com/office/drawing/2014/main" id="{6C7C5002-BE02-4399-98CB-486892EEA572}"/>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F7CA301B-5F78-4CCB-950C-904C8434A1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almejas duras son moluscos bivalvos, lo que significa que tienen dos conchas que están unidas. Las navajas, las ostras, las almejas de concha blanda y los mejillones son también bivalvos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almeja se mueve sobre su único pie, que tiene forma de lengua, arrastrándose por el lodo o la arena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mariscos bivalvos se alimentan a través de un filtro absorbiendo el agua a través de un sifón, extrayendo el plancton y eliminando el agua a través de un segundo sifón junto con los desechos de los animales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almejas duras representan una importante industria de mariscos en 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Son cultivadas en el fondo de 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por marisqueros, junto a las ostras. Las granjas submarinas de mariscos están entre las más grandes de la región</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Almeja</a:t>
            </a:r>
            <a:r>
              <a:rPr lang="en-US" altLang="en-US" dirty="0">
                <a:latin typeface="Bell MT" panose="02020503060305020303" pitchFamily="18" charset="0"/>
              </a:rPr>
              <a:t> dura, </a:t>
            </a:r>
            <a:r>
              <a:rPr lang="en-US" altLang="en-US" i="1" dirty="0" err="1">
                <a:latin typeface="Bell MT" panose="02020503060305020303" pitchFamily="18" charset="0"/>
              </a:rPr>
              <a:t>Mercenaria</a:t>
            </a:r>
            <a:r>
              <a:rPr lang="en-US" altLang="en-US" i="1" dirty="0">
                <a:latin typeface="Bell MT" panose="02020503060305020303" pitchFamily="18" charset="0"/>
              </a:rPr>
              <a:t> </a:t>
            </a:r>
            <a:r>
              <a:rPr lang="en-US" altLang="en-US" i="1" dirty="0" err="1">
                <a:latin typeface="Bell MT" panose="02020503060305020303" pitchFamily="18" charset="0"/>
              </a:rPr>
              <a:t>mercenaria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Peter Auster/Robert </a:t>
            </a:r>
            <a:r>
              <a:rPr lang="en-US" altLang="en-US" dirty="0" err="1">
                <a:latin typeface="Bell MT" panose="02020503060305020303" pitchFamily="18" charset="0"/>
              </a:rPr>
              <a:t>DeGoursey</a:t>
            </a:r>
            <a:endParaRPr lang="en-US" altLang="en-US" dirty="0">
              <a:latin typeface="Bell MT" panose="02020503060305020303"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4DEB34DD-CDA7-4BAE-A0AD-54E33AB99D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05980CC-14F6-4AD3-88E5-976B536A8BEC}" type="slidenum">
              <a:rPr lang="en-US" altLang="en-US"/>
              <a:pPr eaLnBrk="1" hangingPunct="1"/>
              <a:t>37</a:t>
            </a:fld>
            <a:endParaRPr lang="en-US" altLang="en-US"/>
          </a:p>
        </p:txBody>
      </p:sp>
      <p:sp>
        <p:nvSpPr>
          <p:cNvPr id="174083" name="Rectangle 2">
            <a:extLst>
              <a:ext uri="{FF2B5EF4-FFF2-40B4-BE49-F238E27FC236}">
                <a16:creationId xmlns:a16="http://schemas.microsoft.com/office/drawing/2014/main" id="{19DCDF4E-00C7-437E-885B-2B6DC7D46CF5}"/>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0E2A62DC-3832-4876-B62B-B34AB1EA04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Sifones</a:t>
            </a:r>
            <a:r>
              <a:rPr lang="en-US" altLang="en-US" dirty="0">
                <a:latin typeface="Bell MT" panose="02020503060305020303" pitchFamily="18" charset="0"/>
              </a:rPr>
              <a:t> de </a:t>
            </a:r>
            <a:r>
              <a:rPr lang="en-US" altLang="en-US" dirty="0" err="1">
                <a:latin typeface="Bell MT" panose="02020503060305020303" pitchFamily="18" charset="0"/>
              </a:rPr>
              <a:t>almeja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Tessa Getchis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5F0FEB4C-6E62-4B77-B882-D35E3B16B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6457AAA-779C-4DF1-AF25-CAF908BCC21B}" type="slidenum">
              <a:rPr lang="en-US" altLang="en-US"/>
              <a:pPr eaLnBrk="1" hangingPunct="1"/>
              <a:t>38</a:t>
            </a:fld>
            <a:endParaRPr lang="en-US" altLang="en-US"/>
          </a:p>
        </p:txBody>
      </p:sp>
      <p:sp>
        <p:nvSpPr>
          <p:cNvPr id="175107" name="Rectangle 2">
            <a:extLst>
              <a:ext uri="{FF2B5EF4-FFF2-40B4-BE49-F238E27FC236}">
                <a16:creationId xmlns:a16="http://schemas.microsoft.com/office/drawing/2014/main" id="{CC3BDE9C-0123-493E-9394-3FCDFEC290BA}"/>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56659404-6932-4E80-9B78-469AD4DFD1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Almeja</a:t>
            </a:r>
            <a:r>
              <a:rPr lang="en-US" altLang="en-US" dirty="0">
                <a:latin typeface="Bell MT" panose="02020503060305020303" pitchFamily="18" charset="0"/>
              </a:rPr>
              <a:t> de concha </a:t>
            </a:r>
            <a:r>
              <a:rPr lang="en-US" altLang="en-US" dirty="0" err="1">
                <a:latin typeface="Bell MT" panose="02020503060305020303" pitchFamily="18" charset="0"/>
              </a:rPr>
              <a:t>blanda</a:t>
            </a:r>
            <a:r>
              <a:rPr lang="en-US" altLang="en-US" dirty="0">
                <a:latin typeface="Bell MT" panose="02020503060305020303" pitchFamily="18" charset="0"/>
              </a:rPr>
              <a:t>, </a:t>
            </a:r>
            <a:r>
              <a:rPr lang="en-US" altLang="en-US" i="1" dirty="0">
                <a:latin typeface="Bell MT" panose="02020503060305020303" pitchFamily="18" charset="0"/>
              </a:rPr>
              <a:t>Mya </a:t>
            </a:r>
            <a:r>
              <a:rPr lang="en-US" altLang="en-US" i="1" dirty="0" err="1">
                <a:latin typeface="Bell MT" panose="02020503060305020303" pitchFamily="18" charset="0"/>
              </a:rPr>
              <a:t>arenaria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Tessa Getchis</a:t>
            </a:r>
            <a:endParaRPr lang="en-US" altLang="en-US" dirty="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28C20A00-463D-49B5-95DF-A3D210537B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12AF70-AD64-4ADD-BD90-2086C7329403}" type="slidenum">
              <a:rPr lang="en-US" altLang="en-US"/>
              <a:pPr eaLnBrk="1" hangingPunct="1"/>
              <a:t>39</a:t>
            </a:fld>
            <a:endParaRPr lang="en-US" altLang="en-US"/>
          </a:p>
        </p:txBody>
      </p:sp>
      <p:sp>
        <p:nvSpPr>
          <p:cNvPr id="176131" name="Rectangle 2">
            <a:extLst>
              <a:ext uri="{FF2B5EF4-FFF2-40B4-BE49-F238E27FC236}">
                <a16:creationId xmlns:a16="http://schemas.microsoft.com/office/drawing/2014/main" id="{F8EAE9FB-AE2D-4FCA-8284-18701C079B87}"/>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A66FA935-A9E5-45E0-95D0-9DBCD22BCF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Con la excepción de la ostra del Este, todos los moluscos bivalvos de 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tienen un único pie que extienden desde sus conchas y que usan para arrastrarse a través de la arena o el lodo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Navajas</a:t>
            </a:r>
            <a:r>
              <a:rPr lang="en-US" altLang="en-US" dirty="0">
                <a:latin typeface="Bell MT" panose="02020503060305020303" pitchFamily="18" charset="0"/>
              </a:rPr>
              <a:t> (</a:t>
            </a:r>
            <a:r>
              <a:rPr lang="en-US" altLang="en-US" dirty="0" err="1">
                <a:latin typeface="Bell MT" panose="02020503060305020303" pitchFamily="18" charset="0"/>
              </a:rPr>
              <a:t>jóvenes</a:t>
            </a:r>
            <a:r>
              <a:rPr lang="en-US" altLang="en-US" dirty="0">
                <a:latin typeface="Bell MT" panose="02020503060305020303" pitchFamily="18" charset="0"/>
              </a:rPr>
              <a:t>), </a:t>
            </a:r>
            <a:r>
              <a:rPr lang="en-US" altLang="en-US" i="1" dirty="0" err="1">
                <a:latin typeface="Bell MT" panose="02020503060305020303" pitchFamily="18" charset="0"/>
              </a:rPr>
              <a:t>Ensis</a:t>
            </a:r>
            <a:r>
              <a:rPr lang="en-US" altLang="en-US" i="1" dirty="0">
                <a:latin typeface="Bell MT" panose="02020503060305020303" pitchFamily="18" charset="0"/>
              </a:rPr>
              <a:t> </a:t>
            </a:r>
            <a:r>
              <a:rPr lang="en-US" altLang="en-US" i="1" dirty="0" err="1">
                <a:latin typeface="Bell MT" panose="02020503060305020303" pitchFamily="18" charset="0"/>
              </a:rPr>
              <a:t>directus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Tessa Getchis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444A1089-56B4-41A2-BF26-9D09899BB8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4FF38F-64CF-4DCD-9AE0-F115A654F51E}" type="slidenum">
              <a:rPr lang="en-US" altLang="en-US"/>
              <a:pPr eaLnBrk="1" hangingPunct="1"/>
              <a:t>4</a:t>
            </a:fld>
            <a:endParaRPr lang="en-US" altLang="en-US"/>
          </a:p>
        </p:txBody>
      </p:sp>
      <p:sp>
        <p:nvSpPr>
          <p:cNvPr id="129027" name="Rectangle 2">
            <a:extLst>
              <a:ext uri="{FF2B5EF4-FFF2-40B4-BE49-F238E27FC236}">
                <a16:creationId xmlns:a16="http://schemas.microsoft.com/office/drawing/2014/main" id="{B9559EB5-51E9-425E-BD14-7481F17F70D5}"/>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9FC5E180-9CB8-42E4-8BD6-84B07BC629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s-ES" sz="1200" kern="1200" dirty="0">
                <a:solidFill>
                  <a:schemeClr val="tx1"/>
                </a:solidFill>
                <a:effectLst/>
                <a:latin typeface="Arial" charset="0"/>
                <a:ea typeface="+mn-ea"/>
                <a:cs typeface="+mn-cs"/>
              </a:rPr>
              <a:t>La salinidad del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oscila en un promedio de 20 a 30 </a:t>
            </a:r>
            <a:r>
              <a:rPr lang="es-ES" sz="1200" kern="1200" dirty="0" err="1">
                <a:solidFill>
                  <a:schemeClr val="tx1"/>
                </a:solidFill>
                <a:effectLst/>
                <a:latin typeface="Arial" charset="0"/>
                <a:ea typeface="+mn-ea"/>
                <a:cs typeface="+mn-cs"/>
              </a:rPr>
              <a:t>ppt</a:t>
            </a:r>
            <a:r>
              <a:rPr lang="es-ES" sz="1200" kern="1200" dirty="0">
                <a:solidFill>
                  <a:schemeClr val="tx1"/>
                </a:solidFill>
                <a:effectLst/>
                <a:latin typeface="Arial" charset="0"/>
                <a:ea typeface="+mn-ea"/>
                <a:cs typeface="+mn-cs"/>
              </a:rPr>
              <a:t>, pasando de ~ 25 </a:t>
            </a:r>
            <a:r>
              <a:rPr lang="es-ES" sz="1200" kern="1200" dirty="0" err="1">
                <a:solidFill>
                  <a:schemeClr val="tx1"/>
                </a:solidFill>
                <a:effectLst/>
                <a:latin typeface="Arial" charset="0"/>
                <a:ea typeface="+mn-ea"/>
                <a:cs typeface="+mn-cs"/>
              </a:rPr>
              <a:t>ppt</a:t>
            </a:r>
            <a:r>
              <a:rPr lang="es-ES" sz="1200" kern="1200" dirty="0">
                <a:solidFill>
                  <a:schemeClr val="tx1"/>
                </a:solidFill>
                <a:effectLst/>
                <a:latin typeface="Arial" charset="0"/>
                <a:ea typeface="+mn-ea"/>
                <a:cs typeface="+mn-cs"/>
              </a:rPr>
              <a:t> cerca de East </a:t>
            </a:r>
            <a:r>
              <a:rPr lang="es-ES" sz="1200" kern="1200" dirty="0" err="1">
                <a:solidFill>
                  <a:schemeClr val="tx1"/>
                </a:solidFill>
                <a:effectLst/>
                <a:latin typeface="Arial" charset="0"/>
                <a:ea typeface="+mn-ea"/>
                <a:cs typeface="+mn-cs"/>
              </a:rPr>
              <a:t>River</a:t>
            </a:r>
            <a:r>
              <a:rPr lang="es-ES" sz="1200" kern="1200" dirty="0">
                <a:solidFill>
                  <a:schemeClr val="tx1"/>
                </a:solidFill>
                <a:effectLst/>
                <a:latin typeface="Arial" charset="0"/>
                <a:ea typeface="+mn-ea"/>
                <a:cs typeface="+mn-cs"/>
              </a:rPr>
              <a:t> en la punta más occidental a ~ 30 </a:t>
            </a:r>
            <a:r>
              <a:rPr lang="es-ES" sz="1200" kern="1200" dirty="0" err="1">
                <a:solidFill>
                  <a:schemeClr val="tx1"/>
                </a:solidFill>
                <a:effectLst/>
                <a:latin typeface="Arial" charset="0"/>
                <a:ea typeface="+mn-ea"/>
                <a:cs typeface="+mn-cs"/>
              </a:rPr>
              <a:t>ppt</a:t>
            </a:r>
            <a:r>
              <a:rPr lang="es-ES" sz="1200" kern="1200" dirty="0">
                <a:solidFill>
                  <a:schemeClr val="tx1"/>
                </a:solidFill>
                <a:effectLst/>
                <a:latin typeface="Arial" charset="0"/>
                <a:ea typeface="+mn-ea"/>
                <a:cs typeface="+mn-cs"/>
              </a:rPr>
              <a:t>  en la punta más oriental cerca de </a:t>
            </a:r>
            <a:r>
              <a:rPr lang="es-ES" sz="1200" kern="1200" dirty="0" err="1">
                <a:solidFill>
                  <a:schemeClr val="tx1"/>
                </a:solidFill>
                <a:effectLst/>
                <a:latin typeface="Arial" charset="0"/>
                <a:ea typeface="+mn-ea"/>
                <a:cs typeface="+mn-cs"/>
              </a:rPr>
              <a:t>The</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Race</a:t>
            </a:r>
            <a:r>
              <a:rPr lang="es-ES" sz="1200" kern="1200" dirty="0">
                <a:solidFill>
                  <a:schemeClr val="tx1"/>
                </a:solidFill>
                <a:effectLst/>
                <a:latin typeface="Arial" charset="0"/>
                <a:ea typeface="+mn-ea"/>
                <a:cs typeface="+mn-cs"/>
              </a:rPr>
              <a:t>. La salinidad en las marismas salobres oscila de 0 a18 </a:t>
            </a:r>
            <a:r>
              <a:rPr lang="es-ES" sz="1200" kern="1200" dirty="0" err="1">
                <a:solidFill>
                  <a:schemeClr val="tx1"/>
                </a:solidFill>
                <a:effectLst/>
                <a:latin typeface="Arial" charset="0"/>
                <a:ea typeface="+mn-ea"/>
                <a:cs typeface="+mn-cs"/>
              </a:rPr>
              <a:t>ppt</a:t>
            </a:r>
            <a:r>
              <a:rPr lang="es-ES" sz="1200" kern="1200" dirty="0">
                <a:solidFill>
                  <a:schemeClr val="tx1"/>
                </a:solidFill>
                <a:effectLst/>
                <a:latin typeface="Arial" charset="0"/>
                <a:ea typeface="+mn-ea"/>
                <a:cs typeface="+mn-cs"/>
              </a:rPr>
              <a:t>. La salinidad del agua en la desembocadura de los ríos al entrar en el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puede ser mucho más baja debido a la influencia del agua dulce  </a:t>
            </a:r>
            <a:endParaRPr lang="en-US" sz="1200" kern="1200" dirty="0">
              <a:solidFill>
                <a:schemeClr val="tx1"/>
              </a:solidFill>
              <a:effectLst/>
              <a:latin typeface="Arial" charset="0"/>
              <a:ea typeface="+mn-ea"/>
              <a:cs typeface="+mn-cs"/>
            </a:endParaRPr>
          </a:p>
          <a:p>
            <a:pPr lvl="0"/>
            <a:r>
              <a:rPr lang="es-ES" sz="1200" kern="1200" dirty="0">
                <a:solidFill>
                  <a:schemeClr val="tx1"/>
                </a:solidFill>
                <a:effectLst/>
                <a:latin typeface="Arial" charset="0"/>
                <a:ea typeface="+mn-ea"/>
                <a:cs typeface="+mn-cs"/>
              </a:rPr>
              <a:t>La temperatura del agua oscila entre aproximadamente 1</a:t>
            </a:r>
            <a:r>
              <a:rPr lang="es-ES" sz="1200" kern="1200" baseline="30000" dirty="0">
                <a:solidFill>
                  <a:schemeClr val="tx1"/>
                </a:solidFill>
                <a:effectLst/>
                <a:latin typeface="Arial" charset="0"/>
                <a:ea typeface="+mn-ea"/>
                <a:cs typeface="+mn-cs"/>
              </a:rPr>
              <a:t>o</a:t>
            </a:r>
            <a:r>
              <a:rPr lang="es-ES" sz="1200" kern="1200" dirty="0">
                <a:solidFill>
                  <a:schemeClr val="tx1"/>
                </a:solidFill>
                <a:effectLst/>
                <a:latin typeface="Arial" charset="0"/>
                <a:ea typeface="+mn-ea"/>
                <a:cs typeface="+mn-cs"/>
              </a:rPr>
              <a:t>C en el invierno hasta  22-25</a:t>
            </a:r>
            <a:r>
              <a:rPr lang="es-ES" sz="1200" kern="1200" baseline="30000" dirty="0">
                <a:solidFill>
                  <a:schemeClr val="tx1"/>
                </a:solidFill>
                <a:effectLst/>
                <a:latin typeface="Arial" charset="0"/>
                <a:ea typeface="+mn-ea"/>
                <a:cs typeface="+mn-cs"/>
              </a:rPr>
              <a:t>o</a:t>
            </a:r>
            <a:r>
              <a:rPr lang="es-ES" sz="1200" kern="1200" dirty="0">
                <a:solidFill>
                  <a:schemeClr val="tx1"/>
                </a:solidFill>
                <a:effectLst/>
                <a:latin typeface="Arial" charset="0"/>
                <a:ea typeface="+mn-ea"/>
                <a:cs typeface="+mn-cs"/>
              </a:rPr>
              <a:t>C a finales del verano.</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Photo: Great Island, </a:t>
            </a:r>
            <a:r>
              <a:rPr lang="en-US" sz="1200" kern="1200" dirty="0" err="1">
                <a:solidFill>
                  <a:schemeClr val="tx1"/>
                </a:solidFill>
                <a:effectLst/>
                <a:latin typeface="Arial" charset="0"/>
                <a:ea typeface="+mn-ea"/>
                <a:cs typeface="+mn-cs"/>
              </a:rPr>
              <a:t>desembocadura</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río</a:t>
            </a:r>
            <a:r>
              <a:rPr lang="en-US" sz="1200" kern="1200" dirty="0">
                <a:solidFill>
                  <a:schemeClr val="tx1"/>
                </a:solidFill>
                <a:effectLst/>
                <a:latin typeface="Arial" charset="0"/>
                <a:ea typeface="+mn-ea"/>
                <a:cs typeface="+mn-cs"/>
              </a:rPr>
              <a:t> Connecticut 2003 Connecticut Coastal Oblique Photos; </a:t>
            </a:r>
            <a:r>
              <a:rPr lang="en-US" sz="1200" kern="1200" dirty="0" err="1">
                <a:solidFill>
                  <a:schemeClr val="tx1"/>
                </a:solidFill>
                <a:effectLst/>
                <a:latin typeface="Arial" charset="0"/>
                <a:ea typeface="+mn-ea"/>
                <a:cs typeface="+mn-cs"/>
              </a:rPr>
              <a:t>www.lisrc.uconn.edu</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edu</a:t>
            </a:r>
            <a:endParaRPr lang="en-US" altLang="en-US" dirty="0">
              <a:latin typeface="Bell MT" panose="02020503060305020303"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55667073-C664-4625-BFAB-306A965F3B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305CEFE-D980-42CD-AE1A-7D2F513D8402}" type="slidenum">
              <a:rPr lang="en-US" altLang="en-US"/>
              <a:pPr eaLnBrk="1" hangingPunct="1"/>
              <a:t>40</a:t>
            </a:fld>
            <a:endParaRPr lang="en-US" altLang="en-US"/>
          </a:p>
        </p:txBody>
      </p:sp>
      <p:sp>
        <p:nvSpPr>
          <p:cNvPr id="177155" name="Rectangle 2">
            <a:extLst>
              <a:ext uri="{FF2B5EF4-FFF2-40B4-BE49-F238E27FC236}">
                <a16:creationId xmlns:a16="http://schemas.microsoft.com/office/drawing/2014/main" id="{54EC96E6-0826-4860-A019-E38C30FDF67F}"/>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BE167F20-3A5B-4449-82BD-6ADC90F31E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Camarón</a:t>
            </a:r>
            <a:r>
              <a:rPr lang="en-US" altLang="en-US" dirty="0">
                <a:latin typeface="Bell MT" panose="02020503060305020303" pitchFamily="18" charset="0"/>
              </a:rPr>
              <a:t> de arena, </a:t>
            </a:r>
            <a:r>
              <a:rPr lang="en-US" altLang="en-US" i="1" dirty="0" err="1">
                <a:latin typeface="Bell MT" panose="02020503060305020303" pitchFamily="18" charset="0"/>
              </a:rPr>
              <a:t>Crangon</a:t>
            </a:r>
            <a:r>
              <a:rPr lang="en-US" altLang="en-US" i="1" dirty="0">
                <a:latin typeface="Bell MT" panose="02020503060305020303" pitchFamily="18" charset="0"/>
              </a:rPr>
              <a:t> </a:t>
            </a:r>
            <a:r>
              <a:rPr lang="en-US" altLang="en-US" i="1" dirty="0" err="1">
                <a:latin typeface="Bell MT" panose="02020503060305020303" pitchFamily="18" charset="0"/>
              </a:rPr>
              <a:t>septemspinosa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Peter Auster/Robert </a:t>
            </a:r>
            <a:r>
              <a:rPr lang="en-US" altLang="en-US" dirty="0" err="1">
                <a:latin typeface="Bell MT" panose="02020503060305020303" pitchFamily="18" charset="0"/>
              </a:rPr>
              <a:t>DeGoursey</a:t>
            </a:r>
            <a:endParaRPr lang="en-US" altLang="en-US" dirty="0">
              <a:latin typeface="Bell MT" panose="02020503060305020303"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38DB6F64-788C-4012-9DEF-B30719CBE7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965EC9-17B4-4F8D-8E9F-1039818C3EC1}" type="slidenum">
              <a:rPr lang="en-US" altLang="en-US"/>
              <a:pPr eaLnBrk="1" hangingPunct="1"/>
              <a:t>41</a:t>
            </a:fld>
            <a:endParaRPr lang="en-US" altLang="en-US"/>
          </a:p>
        </p:txBody>
      </p:sp>
      <p:sp>
        <p:nvSpPr>
          <p:cNvPr id="178179" name="Rectangle 2">
            <a:extLst>
              <a:ext uri="{FF2B5EF4-FFF2-40B4-BE49-F238E27FC236}">
                <a16:creationId xmlns:a16="http://schemas.microsoft.com/office/drawing/2014/main" id="{1B6E98A6-6BFA-4A69-8A5B-85B3F64D5177}"/>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DD6D1749-5082-4927-A111-2633E82DED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Tessa Getchis</a:t>
            </a:r>
            <a:endParaRPr lang="en-US" altLang="en-US" dirty="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991986D7-C349-424F-9463-8000C91789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E6CAA1-1D38-4024-8E7C-23597931F123}" type="slidenum">
              <a:rPr lang="en-US" altLang="en-US"/>
              <a:pPr eaLnBrk="1" hangingPunct="1"/>
              <a:t>42</a:t>
            </a:fld>
            <a:endParaRPr lang="en-US" altLang="en-US"/>
          </a:p>
        </p:txBody>
      </p:sp>
      <p:sp>
        <p:nvSpPr>
          <p:cNvPr id="179203" name="Rectangle 2">
            <a:extLst>
              <a:ext uri="{FF2B5EF4-FFF2-40B4-BE49-F238E27FC236}">
                <a16:creationId xmlns:a16="http://schemas.microsoft.com/office/drawing/2014/main" id="{457675AB-39DE-48CE-9BDE-8547A7781CE2}"/>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1498D0FC-06D2-4C2A-AA96-C30CA147A6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pasto marino y la broza fina son las únicas plantas vasculares totalmente sumergidas (plantas con raíces verdaderas, tallos y semillas) que pueden encontrarse en 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Se las llama a veces vegetación acuática sumergida (SAV por sus siglas en inglés)</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Estas plantas estabilizan los sedimentos blandos y son críticas para muchos animales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Raices</a:t>
            </a:r>
            <a:r>
              <a:rPr lang="en-US" altLang="en-US" dirty="0">
                <a:latin typeface="Bell MT" panose="02020503060305020303" pitchFamily="18" charset="0"/>
              </a:rPr>
              <a:t> de </a:t>
            </a:r>
            <a:r>
              <a:rPr lang="en-US" altLang="en-US" dirty="0" err="1">
                <a:latin typeface="Bell MT" panose="02020503060305020303" pitchFamily="18" charset="0"/>
              </a:rPr>
              <a:t>pasto</a:t>
            </a:r>
            <a:r>
              <a:rPr lang="en-US" altLang="en-US" dirty="0">
                <a:latin typeface="Bell MT" panose="02020503060305020303" pitchFamily="18" charset="0"/>
              </a:rPr>
              <a:t> </a:t>
            </a:r>
            <a:r>
              <a:rPr lang="en-US" altLang="en-US" dirty="0" err="1">
                <a:latin typeface="Bell MT" panose="02020503060305020303" pitchFamily="18" charset="0"/>
              </a:rPr>
              <a:t>marino</a:t>
            </a:r>
            <a:r>
              <a:rPr lang="en-US" altLang="en-US" dirty="0">
                <a:latin typeface="Bell MT" panose="02020503060305020303" pitchFamily="18" charset="0"/>
              </a:rPr>
              <a:t>, </a:t>
            </a:r>
            <a:r>
              <a:rPr lang="en-US" altLang="en-US" i="1" dirty="0" err="1">
                <a:latin typeface="Bell MT" panose="02020503060305020303" pitchFamily="18" charset="0"/>
              </a:rPr>
              <a:t>Zostera</a:t>
            </a:r>
            <a:r>
              <a:rPr lang="en-US" altLang="en-US" i="1" dirty="0">
                <a:latin typeface="Bell MT" panose="02020503060305020303" pitchFamily="18" charset="0"/>
              </a:rPr>
              <a:t> marina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Tessa Getchis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AF7E4EC4-97E9-4DF5-987C-401372ACCB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F6CB7E-F5C7-467C-ACE5-168FE877884D}" type="slidenum">
              <a:rPr lang="en-US" altLang="en-US"/>
              <a:pPr eaLnBrk="1" hangingPunct="1"/>
              <a:t>43</a:t>
            </a:fld>
            <a:endParaRPr lang="en-US" altLang="en-US"/>
          </a:p>
        </p:txBody>
      </p:sp>
      <p:sp>
        <p:nvSpPr>
          <p:cNvPr id="180227" name="Rectangle 2">
            <a:extLst>
              <a:ext uri="{FF2B5EF4-FFF2-40B4-BE49-F238E27FC236}">
                <a16:creationId xmlns:a16="http://schemas.microsoft.com/office/drawing/2014/main" id="{98C2A954-E3D8-4C78-99E4-47991612F35A}"/>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1D44EF14-34DC-42EA-B25B-719C0B977C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lizquierda</a:t>
            </a:r>
            <a:r>
              <a:rPr lang="en-US" altLang="en-US" dirty="0">
                <a:latin typeface="Bell MT" panose="02020503060305020303" pitchFamily="18" charset="0"/>
              </a:rPr>
              <a:t>) </a:t>
            </a:r>
            <a:r>
              <a:rPr lang="en-US" altLang="en-US" dirty="0" err="1">
                <a:latin typeface="Bell MT" panose="02020503060305020303" pitchFamily="18" charset="0"/>
              </a:rPr>
              <a:t>Vieiras</a:t>
            </a:r>
            <a:r>
              <a:rPr lang="en-US" altLang="en-US" dirty="0">
                <a:latin typeface="Bell MT" panose="02020503060305020303" pitchFamily="18" charset="0"/>
              </a:rPr>
              <a:t> de </a:t>
            </a:r>
            <a:r>
              <a:rPr lang="en-US" altLang="en-US" dirty="0" err="1">
                <a:latin typeface="Bell MT" panose="02020503060305020303" pitchFamily="18" charset="0"/>
              </a:rPr>
              <a:t>bahía</a:t>
            </a:r>
            <a:r>
              <a:rPr lang="en-US" altLang="en-US" dirty="0">
                <a:latin typeface="Bell MT" panose="02020503060305020303" pitchFamily="18" charset="0"/>
              </a:rPr>
              <a:t> </a:t>
            </a:r>
            <a:r>
              <a:rPr lang="en-US" altLang="en-US" dirty="0" err="1">
                <a:latin typeface="Bell MT" panose="02020503060305020303" pitchFamily="18" charset="0"/>
              </a:rPr>
              <a:t>jóvenes</a:t>
            </a:r>
            <a:r>
              <a:rPr lang="en-US" altLang="en-US" dirty="0">
                <a:latin typeface="Bell MT" panose="02020503060305020303" pitchFamily="18" charset="0"/>
              </a:rPr>
              <a:t>, </a:t>
            </a:r>
            <a:r>
              <a:rPr lang="en-US" altLang="en-US" i="1" dirty="0" err="1">
                <a:latin typeface="Bell MT" panose="02020503060305020303" pitchFamily="18" charset="0"/>
              </a:rPr>
              <a:t>Aequipecten</a:t>
            </a:r>
            <a:r>
              <a:rPr lang="en-US" altLang="en-US" i="1" dirty="0">
                <a:latin typeface="Bell MT" panose="02020503060305020303" pitchFamily="18" charset="0"/>
              </a:rPr>
              <a:t> </a:t>
            </a:r>
            <a:r>
              <a:rPr lang="en-US" altLang="en-US" i="1" dirty="0" err="1">
                <a:latin typeface="Bell MT" panose="02020503060305020303" pitchFamily="18" charset="0"/>
              </a:rPr>
              <a:t>irradians</a:t>
            </a:r>
            <a:r>
              <a:rPr lang="en-US" altLang="en-US" i="1" dirty="0">
                <a:latin typeface="Bell MT" panose="02020503060305020303" pitchFamily="18" charset="0"/>
              </a:rPr>
              <a:t>,</a:t>
            </a:r>
            <a:r>
              <a:rPr lang="en-US" altLang="en-US" dirty="0">
                <a:latin typeface="Bell MT" panose="02020503060305020303" pitchFamily="18" charset="0"/>
              </a:rPr>
              <a:t> </a:t>
            </a:r>
            <a:r>
              <a:rPr lang="en-US" altLang="en-US" dirty="0" err="1">
                <a:latin typeface="Bell MT" panose="02020503060305020303" pitchFamily="18" charset="0"/>
              </a:rPr>
              <a:t>sobre</a:t>
            </a:r>
            <a:r>
              <a:rPr lang="en-US" altLang="en-US" dirty="0">
                <a:latin typeface="Bell MT" panose="02020503060305020303" pitchFamily="18" charset="0"/>
              </a:rPr>
              <a:t> las </a:t>
            </a:r>
            <a:r>
              <a:rPr lang="en-US" altLang="en-US" dirty="0" err="1">
                <a:latin typeface="Bell MT" panose="02020503060305020303" pitchFamily="18" charset="0"/>
              </a:rPr>
              <a:t>hojas</a:t>
            </a:r>
            <a:r>
              <a:rPr lang="en-US" altLang="en-US" dirty="0">
                <a:latin typeface="Bell MT" panose="02020503060305020303" pitchFamily="18" charset="0"/>
              </a:rPr>
              <a:t> del </a:t>
            </a:r>
            <a:r>
              <a:rPr lang="en-US" altLang="en-US" dirty="0" err="1">
                <a:latin typeface="Bell MT" panose="02020503060305020303" pitchFamily="18" charset="0"/>
              </a:rPr>
              <a:t>pasto</a:t>
            </a:r>
            <a:r>
              <a:rPr lang="en-US" altLang="en-US" dirty="0">
                <a:latin typeface="Bell MT" panose="02020503060305020303" pitchFamily="18" charset="0"/>
              </a:rPr>
              <a:t> </a:t>
            </a:r>
            <a:r>
              <a:rPr lang="en-US" altLang="en-US" dirty="0" err="1">
                <a:latin typeface="Bell MT" panose="02020503060305020303" pitchFamily="18" charset="0"/>
              </a:rPr>
              <a:t>marino</a:t>
            </a:r>
            <a:r>
              <a:rPr lang="en-US" altLang="en-US" dirty="0">
                <a:latin typeface="Bell MT" panose="02020503060305020303" pitchFamily="18" charset="0"/>
              </a:rPr>
              <a:t>, </a:t>
            </a:r>
            <a:r>
              <a:rPr lang="en-US" altLang="en-US" i="1" dirty="0" err="1">
                <a:latin typeface="Bell MT" panose="02020503060305020303" pitchFamily="18" charset="0"/>
              </a:rPr>
              <a:t>Zostera</a:t>
            </a:r>
            <a:r>
              <a:rPr lang="en-US" altLang="en-US" i="1" dirty="0">
                <a:latin typeface="Bell MT" panose="02020503060305020303" pitchFamily="18" charset="0"/>
              </a:rPr>
              <a:t> marina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Peter Auster/Robert </a:t>
            </a:r>
            <a:r>
              <a:rPr lang="en-US" altLang="en-US" dirty="0" err="1">
                <a:latin typeface="Bell MT" panose="02020503060305020303" pitchFamily="18" charset="0"/>
              </a:rPr>
              <a:t>DeGoursey</a:t>
            </a:r>
            <a:r>
              <a:rPr lang="en-US" altLang="en-US" dirty="0">
                <a:latin typeface="Bell MT" panose="02020503060305020303" pitchFamily="18" charset="0"/>
              </a:rPr>
              <a:t>; (</a:t>
            </a:r>
            <a:r>
              <a:rPr lang="en-US" altLang="en-US" dirty="0" err="1">
                <a:latin typeface="Bell MT" panose="02020503060305020303" pitchFamily="18" charset="0"/>
              </a:rPr>
              <a:t>derecha</a:t>
            </a:r>
            <a:r>
              <a:rPr lang="en-US" altLang="en-US" dirty="0">
                <a:latin typeface="Bell MT" panose="02020503060305020303" pitchFamily="18" charset="0"/>
              </a:rPr>
              <a:t>) Vieira de </a:t>
            </a:r>
            <a:r>
              <a:rPr lang="en-US" altLang="en-US" dirty="0" err="1">
                <a:latin typeface="Bell MT" panose="02020503060305020303" pitchFamily="18" charset="0"/>
              </a:rPr>
              <a:t>bahía</a:t>
            </a:r>
            <a:r>
              <a:rPr lang="en-US" altLang="en-US" dirty="0">
                <a:latin typeface="Bell MT" panose="02020503060305020303" pitchFamily="18" charset="0"/>
              </a:rPr>
              <a:t>, </a:t>
            </a:r>
            <a:r>
              <a:rPr lang="en-US" altLang="en-US" i="1" dirty="0" err="1">
                <a:latin typeface="Bell MT" panose="02020503060305020303" pitchFamily="18" charset="0"/>
              </a:rPr>
              <a:t>Aequipecten</a:t>
            </a:r>
            <a:r>
              <a:rPr lang="en-US" altLang="en-US" i="1" dirty="0">
                <a:latin typeface="Bell MT" panose="02020503060305020303" pitchFamily="18" charset="0"/>
              </a:rPr>
              <a:t> </a:t>
            </a:r>
            <a:r>
              <a:rPr lang="en-US" altLang="en-US" i="1" dirty="0" err="1">
                <a:latin typeface="Bell MT" panose="02020503060305020303" pitchFamily="18" charset="0"/>
              </a:rPr>
              <a:t>irradians</a:t>
            </a:r>
            <a:r>
              <a:rPr lang="en-US" altLang="en-US" i="1" dirty="0">
                <a:latin typeface="Bell MT" panose="02020503060305020303" pitchFamily="18" charset="0"/>
              </a:rPr>
              <a:t>. </a:t>
            </a:r>
            <a:r>
              <a:rPr lang="en-US" altLang="en-US" i="1" dirty="0" err="1">
                <a:latin typeface="Bell MT" panose="02020503060305020303" pitchFamily="18" charset="0"/>
              </a:rPr>
              <a:t>Cortesía</a:t>
            </a:r>
            <a:r>
              <a:rPr lang="en-US" altLang="en-US" i="0" dirty="0">
                <a:latin typeface="Bell MT" panose="02020503060305020303" pitchFamily="18" charset="0"/>
              </a:rPr>
              <a:t> de Robert </a:t>
            </a:r>
            <a:r>
              <a:rPr lang="en-US" altLang="en-US" i="0" dirty="0" err="1">
                <a:latin typeface="Bell MT" panose="02020503060305020303" pitchFamily="18" charset="0"/>
              </a:rPr>
              <a:t>Bachand</a:t>
            </a:r>
            <a:endParaRPr lang="en-US" altLang="en-US" i="0" dirty="0">
              <a:latin typeface="Bell MT" panose="02020503060305020303"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BCC8D0D9-34EF-47A1-996C-30803E2769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8AAE903-C9CB-4E93-8226-DB3D2FFD6DAB}" type="slidenum">
              <a:rPr lang="en-US" altLang="en-US"/>
              <a:pPr eaLnBrk="1" hangingPunct="1"/>
              <a:t>44</a:t>
            </a:fld>
            <a:endParaRPr lang="en-US" altLang="en-US"/>
          </a:p>
        </p:txBody>
      </p:sp>
      <p:sp>
        <p:nvSpPr>
          <p:cNvPr id="181251" name="Rectangle 2">
            <a:extLst>
              <a:ext uri="{FF2B5EF4-FFF2-40B4-BE49-F238E27FC236}">
                <a16:creationId xmlns:a16="http://schemas.microsoft.com/office/drawing/2014/main" id="{629F08F7-96EF-40F3-B5A2-506B2B81DCB2}"/>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59AB82EC-6F14-407C-B7CB-58805A01B4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a:t>
            </a:r>
            <a:r>
              <a:rPr lang="en-US" altLang="en-US" dirty="0" err="1">
                <a:latin typeface="Bell MT" panose="02020503060305020303" pitchFamily="18" charset="0"/>
              </a:rPr>
              <a:t>Camarón</a:t>
            </a:r>
            <a:r>
              <a:rPr lang="en-US" altLang="en-US" dirty="0">
                <a:latin typeface="Bell MT" panose="02020503060305020303" pitchFamily="18" charset="0"/>
              </a:rPr>
              <a:t> </a:t>
            </a:r>
            <a:r>
              <a:rPr lang="en-US" altLang="en-US" dirty="0" err="1">
                <a:latin typeface="Bell MT" panose="02020503060305020303" pitchFamily="18" charset="0"/>
              </a:rPr>
              <a:t>daga</a:t>
            </a:r>
            <a:r>
              <a:rPr lang="en-US" altLang="en-US" dirty="0">
                <a:latin typeface="Bell MT" panose="02020503060305020303" pitchFamily="18" charset="0"/>
              </a:rPr>
              <a:t> </a:t>
            </a:r>
            <a:r>
              <a:rPr lang="en-US" altLang="en-US" dirty="0" err="1">
                <a:latin typeface="Bell MT" panose="02020503060305020303" pitchFamily="18" charset="0"/>
              </a:rPr>
              <a:t>llevando</a:t>
            </a:r>
            <a:r>
              <a:rPr lang="en-US" altLang="en-US" dirty="0">
                <a:latin typeface="Bell MT" panose="02020503060305020303" pitchFamily="18" charset="0"/>
              </a:rPr>
              <a:t> </a:t>
            </a:r>
            <a:r>
              <a:rPr lang="en-US" altLang="en-US" dirty="0" err="1">
                <a:latin typeface="Bell MT" panose="02020503060305020303" pitchFamily="18" charset="0"/>
              </a:rPr>
              <a:t>huevos</a:t>
            </a:r>
            <a:r>
              <a:rPr lang="en-US" altLang="en-US" dirty="0">
                <a:latin typeface="Bell MT" panose="02020503060305020303" pitchFamily="18" charset="0"/>
              </a:rPr>
              <a:t>, </a:t>
            </a:r>
            <a:r>
              <a:rPr lang="en-US" altLang="en-US" i="1" dirty="0" err="1">
                <a:latin typeface="Bell MT" panose="02020503060305020303" pitchFamily="18" charset="0"/>
              </a:rPr>
              <a:t>Palaemonetes</a:t>
            </a:r>
            <a:r>
              <a:rPr lang="en-US" altLang="en-US" i="1" dirty="0">
                <a:latin typeface="Bell MT" panose="02020503060305020303" pitchFamily="18" charset="0"/>
              </a:rPr>
              <a:t> pugio; </a:t>
            </a:r>
            <a:r>
              <a:rPr lang="en-US" altLang="en-US" i="0" dirty="0">
                <a:latin typeface="Bell MT" panose="02020503060305020303" pitchFamily="18" charset="0"/>
              </a:rPr>
              <a:t>(</a:t>
            </a:r>
            <a:r>
              <a:rPr lang="en-US" altLang="en-US" i="0" dirty="0" err="1">
                <a:latin typeface="Bell MT" panose="02020503060305020303" pitchFamily="18" charset="0"/>
              </a:rPr>
              <a:t>derecha</a:t>
            </a:r>
            <a:r>
              <a:rPr lang="en-US" altLang="en-US" i="0" dirty="0">
                <a:latin typeface="Bell MT" panose="02020503060305020303" pitchFamily="18" charset="0"/>
              </a:rPr>
              <a:t> ) </a:t>
            </a:r>
            <a:r>
              <a:rPr lang="en-US" altLang="en-US" i="0" dirty="0" err="1">
                <a:latin typeface="Bell MT" panose="02020503060305020303" pitchFamily="18" charset="0"/>
              </a:rPr>
              <a:t>Camarón</a:t>
            </a:r>
            <a:r>
              <a:rPr lang="en-US" altLang="en-US" i="0" dirty="0">
                <a:latin typeface="Bell MT" panose="02020503060305020303" pitchFamily="18" charset="0"/>
              </a:rPr>
              <a:t> de la </a:t>
            </a:r>
            <a:r>
              <a:rPr lang="en-US" altLang="en-US" i="0" dirty="0" err="1">
                <a:latin typeface="Bell MT" panose="02020503060305020303" pitchFamily="18" charset="0"/>
              </a:rPr>
              <a:t>hierba</a:t>
            </a:r>
            <a:r>
              <a:rPr lang="en-US" altLang="en-US" i="0" dirty="0">
                <a:latin typeface="Bell MT" panose="02020503060305020303" pitchFamily="18" charset="0"/>
              </a:rPr>
              <a:t>, </a:t>
            </a:r>
            <a:r>
              <a:rPr lang="en-US" altLang="en-US" i="1" dirty="0" err="1">
                <a:latin typeface="Bell MT" panose="02020503060305020303" pitchFamily="18" charset="0"/>
              </a:rPr>
              <a:t>Palaemonetes</a:t>
            </a:r>
            <a:r>
              <a:rPr lang="en-US" altLang="en-US" i="1" dirty="0">
                <a:latin typeface="Bell MT" panose="02020503060305020303" pitchFamily="18" charset="0"/>
              </a:rPr>
              <a:t> vulgaris</a:t>
            </a:r>
            <a:r>
              <a:rPr lang="en-US" altLang="en-US" i="0" dirty="0">
                <a:latin typeface="Bell MT" panose="02020503060305020303" pitchFamily="18" charset="0"/>
              </a:rPr>
              <a:t>, </a:t>
            </a:r>
            <a:r>
              <a:rPr lang="en-US" altLang="en-US" i="0" dirty="0" err="1">
                <a:latin typeface="Bell MT" panose="02020503060305020303" pitchFamily="18" charset="0"/>
              </a:rPr>
              <a:t>cortesía</a:t>
            </a:r>
            <a:r>
              <a:rPr lang="en-US" altLang="en-US" i="0" dirty="0">
                <a:latin typeface="Bell MT" panose="02020503060305020303" pitchFamily="18" charset="0"/>
              </a:rPr>
              <a:t> de Robert </a:t>
            </a:r>
            <a:r>
              <a:rPr lang="en-US" altLang="en-US" i="0"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7A58D5B6-5B6C-4F85-B80F-31C32E9E5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B37A55-F71D-4583-9967-4570257959A1}" type="slidenum">
              <a:rPr lang="en-US" altLang="en-US"/>
              <a:pPr eaLnBrk="1" hangingPunct="1"/>
              <a:t>45</a:t>
            </a:fld>
            <a:endParaRPr lang="en-US" altLang="en-US"/>
          </a:p>
        </p:txBody>
      </p:sp>
      <p:sp>
        <p:nvSpPr>
          <p:cNvPr id="182275" name="Rectangle 2">
            <a:extLst>
              <a:ext uri="{FF2B5EF4-FFF2-40B4-BE49-F238E27FC236}">
                <a16:creationId xmlns:a16="http://schemas.microsoft.com/office/drawing/2014/main" id="{DC490B57-5A06-4AEE-9518-F4613F15F645}"/>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C1C3A0A8-DC55-4656-8159-E4B19AA364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Muchas especies de aves acuáticas se alimentan directamente de pastos marinos, incluyendo al cisne mudo no nativo, el ganso canadiense y la barnacla (pariente cercano del ganso canadiense)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cisnes mudos fueron traídos a Long Island, Nueva York, desde Europa  en 1912 y son ahora extremadamente comunes</a:t>
            </a: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s-ES" sz="1200" kern="1200" dirty="0">
                <a:solidFill>
                  <a:schemeClr val="tx1"/>
                </a:solidFill>
                <a:effectLst/>
                <a:latin typeface="Arial" charset="0"/>
                <a:ea typeface="+mn-ea"/>
                <a:cs typeface="+mn-cs"/>
              </a:rPr>
              <a:t>Estos cisnes son muy fuertes y territoriales, y muy protectores de sus nidos y sus crías. Se distinguen de las especies de cisnes nativos por su pico naranja-amarillento. </a:t>
            </a:r>
          </a:p>
          <a:p>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Cisne</a:t>
            </a:r>
            <a:r>
              <a:rPr lang="en-US" altLang="en-US" dirty="0">
                <a:latin typeface="Bell MT" panose="02020503060305020303" pitchFamily="18" charset="0"/>
              </a:rPr>
              <a:t> </a:t>
            </a:r>
            <a:r>
              <a:rPr lang="en-US" altLang="en-US" dirty="0" err="1">
                <a:latin typeface="Bell MT" panose="02020503060305020303" pitchFamily="18" charset="0"/>
              </a:rPr>
              <a:t>mudo</a:t>
            </a:r>
            <a:r>
              <a:rPr lang="en-US" altLang="en-US" dirty="0">
                <a:latin typeface="Bell MT" panose="02020503060305020303" pitchFamily="18" charset="0"/>
              </a:rPr>
              <a:t>, </a:t>
            </a:r>
            <a:r>
              <a:rPr lang="en-US" altLang="en-US" i="1" dirty="0">
                <a:latin typeface="Bell MT" panose="02020503060305020303" pitchFamily="18" charset="0"/>
              </a:rPr>
              <a:t>Cygnus </a:t>
            </a:r>
            <a:r>
              <a:rPr lang="en-US" altLang="en-US" i="1" dirty="0" err="1">
                <a:latin typeface="Bell MT" panose="02020503060305020303" pitchFamily="18" charset="0"/>
              </a:rPr>
              <a:t>olor</a:t>
            </a:r>
            <a:r>
              <a:rPr lang="en-US" altLang="en-US" i="1" dirty="0">
                <a:latin typeface="Bell MT" panose="02020503060305020303" pitchFamily="18" charset="0"/>
              </a:rPr>
              <a:t>. </a:t>
            </a:r>
            <a:r>
              <a:rPr lang="en-US" altLang="en-US" i="1" dirty="0" err="1">
                <a:latin typeface="Bell MT" panose="02020503060305020303" pitchFamily="18" charset="0"/>
              </a:rPr>
              <a:t>Cortesía</a:t>
            </a:r>
            <a:r>
              <a:rPr lang="en-US" altLang="en-US" dirty="0">
                <a:latin typeface="Bell MT" panose="02020503060305020303" pitchFamily="18" charset="0"/>
              </a:rPr>
              <a:t> de Tessa Getchis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5AA713CD-3AE4-4745-9BEA-0DBF610822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2FC767-81B3-48A4-85E2-6C72ADE122FB}" type="slidenum">
              <a:rPr lang="en-US" altLang="en-US"/>
              <a:pPr eaLnBrk="1" hangingPunct="1"/>
              <a:t>46</a:t>
            </a:fld>
            <a:endParaRPr lang="en-US" altLang="en-US"/>
          </a:p>
        </p:txBody>
      </p:sp>
      <p:sp>
        <p:nvSpPr>
          <p:cNvPr id="183299" name="Rectangle 2">
            <a:extLst>
              <a:ext uri="{FF2B5EF4-FFF2-40B4-BE49-F238E27FC236}">
                <a16:creationId xmlns:a16="http://schemas.microsoft.com/office/drawing/2014/main" id="{09979156-FA5B-4401-B3B7-8E8E1B490171}"/>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C1BD2978-3A24-47D7-9B49-71C4D403CF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Hay poblaciones de gansos canadienses tanto residentes como migratorias en el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En algunos lugares, estas aves acuáticas son tan numerosas que son una molestia. Los gansos canadienses se alimentan de algas marinas, pasto marino, hierbas de los campos de golf y céspedes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machos y las hembras tienen un aspecto similar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Ganso</a:t>
            </a:r>
            <a:r>
              <a:rPr lang="en-US" altLang="en-US" dirty="0">
                <a:latin typeface="Bell MT" panose="02020503060305020303" pitchFamily="18" charset="0"/>
              </a:rPr>
              <a:t> </a:t>
            </a:r>
            <a:r>
              <a:rPr lang="en-US" altLang="en-US" dirty="0" err="1">
                <a:latin typeface="Bell MT" panose="02020503060305020303" pitchFamily="18" charset="0"/>
              </a:rPr>
              <a:t>canadiense</a:t>
            </a:r>
            <a:r>
              <a:rPr lang="en-US" altLang="en-US" dirty="0">
                <a:latin typeface="Bell MT" panose="02020503060305020303" pitchFamily="18" charset="0"/>
              </a:rPr>
              <a:t>, </a:t>
            </a:r>
            <a:r>
              <a:rPr lang="en-US" altLang="en-US" i="1" dirty="0" err="1">
                <a:latin typeface="Bell MT" panose="02020503060305020303" pitchFamily="18" charset="0"/>
              </a:rPr>
              <a:t>Branta</a:t>
            </a:r>
            <a:r>
              <a:rPr lang="en-US" altLang="en-US" i="1" dirty="0">
                <a:latin typeface="Bell MT" panose="02020503060305020303" pitchFamily="18" charset="0"/>
              </a:rPr>
              <a:t> canadensis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Thomas Morris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ABBF81AC-002B-4C36-AF2D-229E277751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10FB34-7099-4B6F-89FB-518CD645A086}" type="slidenum">
              <a:rPr lang="en-US" altLang="en-US"/>
              <a:pPr eaLnBrk="1" hangingPunct="1"/>
              <a:t>47</a:t>
            </a:fld>
            <a:endParaRPr lang="en-US" altLang="en-US"/>
          </a:p>
        </p:txBody>
      </p:sp>
      <p:sp>
        <p:nvSpPr>
          <p:cNvPr id="153603" name="Rectangle 2">
            <a:extLst>
              <a:ext uri="{FF2B5EF4-FFF2-40B4-BE49-F238E27FC236}">
                <a16:creationId xmlns:a16="http://schemas.microsoft.com/office/drawing/2014/main" id="{7FC348F2-29A4-4B7E-A43E-22A7B0FC231B}"/>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8C2388C1-D923-480D-AC1A-1802CD474F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Playa de arena </a:t>
            </a:r>
            <a:r>
              <a:rPr lang="en-US" altLang="en-US" dirty="0" err="1">
                <a:latin typeface="Bell MT" panose="02020503060305020303" pitchFamily="18" charset="0"/>
              </a:rPr>
              <a:t>en</a:t>
            </a:r>
            <a:r>
              <a:rPr lang="en-US" altLang="en-US" dirty="0">
                <a:latin typeface="Bell MT" panose="02020503060305020303" pitchFamily="18" charset="0"/>
              </a:rPr>
              <a:t> el </a:t>
            </a:r>
            <a:r>
              <a:rPr lang="en-US" altLang="en-US" dirty="0" err="1">
                <a:latin typeface="Bell MT" panose="02020503060305020303" pitchFamily="18" charset="0"/>
              </a:rPr>
              <a:t>parque</a:t>
            </a:r>
            <a:r>
              <a:rPr lang="en-US" altLang="en-US" dirty="0">
                <a:latin typeface="Bell MT" panose="02020503060305020303" pitchFamily="18" charset="0"/>
              </a:rPr>
              <a:t> </a:t>
            </a:r>
            <a:r>
              <a:rPr lang="en-US" altLang="en-US" dirty="0" err="1">
                <a:latin typeface="Bell MT" panose="02020503060305020303" pitchFamily="18" charset="0"/>
              </a:rPr>
              <a:t>estatal</a:t>
            </a:r>
            <a:r>
              <a:rPr lang="en-US" altLang="en-US" dirty="0">
                <a:latin typeface="Bell MT" panose="02020503060305020303" pitchFamily="18" charset="0"/>
              </a:rPr>
              <a:t> de </a:t>
            </a:r>
            <a:r>
              <a:rPr lang="en-US" altLang="en-US" dirty="0" err="1">
                <a:latin typeface="Bell MT" panose="02020503060305020303" pitchFamily="18" charset="0"/>
              </a:rPr>
              <a:t>Hammonassett</a:t>
            </a:r>
            <a:r>
              <a:rPr lang="en-US" altLang="en-US" dirty="0">
                <a:latin typeface="Bell MT" panose="02020503060305020303" pitchFamily="18" charset="0"/>
              </a:rPr>
              <a:t>, Madison, CT: </a:t>
            </a:r>
            <a:r>
              <a:rPr lang="en-US" altLang="en-US" dirty="0" err="1">
                <a:latin typeface="Bell MT" panose="02020503060305020303" pitchFamily="18" charset="0"/>
              </a:rPr>
              <a:t>cortesía</a:t>
            </a:r>
            <a:r>
              <a:rPr lang="en-US" altLang="en-US" dirty="0">
                <a:latin typeface="Bell MT" panose="02020503060305020303" pitchFamily="18" charset="0"/>
              </a:rPr>
              <a:t> de Judy Benson</a:t>
            </a:r>
            <a:endParaRPr lang="en-US" altLang="en-US" dirty="0">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CC2B30C3-FDF3-4FB4-AFF9-EA7EAAFF5B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5BCD1D8-3A90-47A4-97BC-3025BE1AE3EC}" type="slidenum">
              <a:rPr lang="en-US" altLang="en-US"/>
              <a:pPr eaLnBrk="1" hangingPunct="1"/>
              <a:t>48</a:t>
            </a:fld>
            <a:endParaRPr lang="en-US" altLang="en-US"/>
          </a:p>
        </p:txBody>
      </p:sp>
      <p:sp>
        <p:nvSpPr>
          <p:cNvPr id="154627" name="Rectangle 2">
            <a:extLst>
              <a:ext uri="{FF2B5EF4-FFF2-40B4-BE49-F238E27FC236}">
                <a16:creationId xmlns:a16="http://schemas.microsoft.com/office/drawing/2014/main" id="{72C9BCB8-E7FA-4FF2-80E1-5026CB0CCE73}"/>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2C1F74CA-3389-428C-AFD7-43D68D6644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kern="1200" dirty="0">
                <a:solidFill>
                  <a:schemeClr val="tx1"/>
                </a:solidFill>
                <a:effectLst/>
                <a:latin typeface="Arial" charset="0"/>
                <a:ea typeface="+mn-ea"/>
                <a:cs typeface="+mn-cs"/>
              </a:rPr>
              <a:t>Las olas y el viento distribuyen los granos de arena por su tamaño. Donde las olas son más grandes, se depositan fundamentalmente piedras o conchas mientras que las olas más pequeñas depositan arena, compuesta principalmente de cuarzo. Cuando se ve una banda rojiza, esa arena roja es granate. A veces se puede ver también una banda negra de arena que es magnetita y que se adhiere a un imán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Playa de arena, Fenwick, CT.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Los caracoles </a:t>
            </a:r>
            <a:r>
              <a:rPr lang="en-US" sz="1200" kern="1200" dirty="0" err="1">
                <a:solidFill>
                  <a:schemeClr val="tx1"/>
                </a:solidFill>
                <a:effectLst/>
                <a:latin typeface="Arial" charset="0"/>
                <a:ea typeface="+mn-ea"/>
                <a:cs typeface="+mn-cs"/>
              </a:rPr>
              <a:t>zapatilla</a:t>
            </a:r>
            <a:r>
              <a:rPr lang="en-US" sz="1200" kern="1200" dirty="0">
                <a:solidFill>
                  <a:schemeClr val="tx1"/>
                </a:solidFill>
                <a:effectLst/>
                <a:latin typeface="Arial" charset="0"/>
                <a:ea typeface="+mn-ea"/>
                <a:cs typeface="+mn-cs"/>
              </a:rPr>
              <a:t> del Atlántico son </a:t>
            </a:r>
            <a:r>
              <a:rPr lang="en-US" sz="1200" kern="1200" dirty="0" err="1">
                <a:solidFill>
                  <a:schemeClr val="tx1"/>
                </a:solidFill>
                <a:effectLst/>
                <a:latin typeface="Arial" charset="0"/>
                <a:ea typeface="+mn-ea"/>
                <a:cs typeface="+mn-cs"/>
              </a:rPr>
              <a:t>hermafroditas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pueden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cambiar</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sexo</a:t>
            </a:r>
            <a:r>
              <a:rPr lang="en-US" sz="1200" kern="1200" dirty="0">
                <a:solidFill>
                  <a:schemeClr val="tx1"/>
                </a:solidFill>
                <a:effectLst/>
                <a:latin typeface="Arial" charset="0"/>
                <a:ea typeface="+mn-ea"/>
                <a:cs typeface="+mn-cs"/>
              </a:rPr>
              <a:t>). Forman </a:t>
            </a:r>
            <a:r>
              <a:rPr lang="en-US" sz="1200" kern="1200" dirty="0" err="1">
                <a:solidFill>
                  <a:schemeClr val="tx1"/>
                </a:solidFill>
                <a:effectLst/>
                <a:latin typeface="Arial" charset="0"/>
                <a:ea typeface="+mn-ea"/>
                <a:cs typeface="+mn-cs"/>
              </a:rPr>
              <a:t>pilas</a:t>
            </a:r>
            <a:r>
              <a:rPr lang="en-US" sz="1200" kern="1200" dirty="0">
                <a:solidFill>
                  <a:schemeClr val="tx1"/>
                </a:solidFill>
                <a:effectLst/>
                <a:latin typeface="Arial" charset="0"/>
                <a:ea typeface="+mn-ea"/>
                <a:cs typeface="+mn-cs"/>
              </a:rPr>
              <a:t> con las hembras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el </a:t>
            </a:r>
            <a:r>
              <a:rPr lang="en-US" sz="1200" kern="1200" dirty="0" err="1">
                <a:solidFill>
                  <a:schemeClr val="tx1"/>
                </a:solidFill>
                <a:effectLst/>
                <a:latin typeface="Arial" charset="0"/>
                <a:ea typeface="+mn-ea"/>
                <a:cs typeface="+mn-cs"/>
              </a:rPr>
              <a:t>fondo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machos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parte</a:t>
            </a:r>
            <a:r>
              <a:rPr lang="en-US" sz="1200" kern="1200" dirty="0">
                <a:solidFill>
                  <a:schemeClr val="tx1"/>
                </a:solidFill>
                <a:effectLst/>
                <a:latin typeface="Arial" charset="0"/>
                <a:ea typeface="+mn-ea"/>
                <a:cs typeface="+mn-cs"/>
              </a:rPr>
              <a:t> superior y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hermafroditas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el medio </a:t>
            </a:r>
          </a:p>
          <a:p>
            <a:pPr marL="228600" indent="-228600">
              <a:spcBef>
                <a:spcPts val="0"/>
              </a:spcBef>
              <a:spcAft>
                <a:spcPts val="600"/>
              </a:spcAft>
            </a:pPr>
            <a:r>
              <a:rPr lang="en-US" dirty="0" err="1">
                <a:latin typeface="Bell MT" panose="02020503060305020303" pitchFamily="18" charset="0"/>
              </a:rPr>
              <a:t>Fotografías</a:t>
            </a:r>
            <a:r>
              <a:rPr lang="en-US" dirty="0">
                <a:latin typeface="Bell MT" panose="02020503060305020303" pitchFamily="18" charset="0"/>
              </a:rPr>
              <a:t>: Arena </a:t>
            </a:r>
            <a:r>
              <a:rPr lang="en-US" dirty="0" err="1">
                <a:latin typeface="Bell MT" panose="02020503060305020303" pitchFamily="18" charset="0"/>
              </a:rPr>
              <a:t>roja</a:t>
            </a:r>
            <a:r>
              <a:rPr lang="en-US" dirty="0">
                <a:latin typeface="Bell MT" panose="02020503060305020303" pitchFamily="18" charset="0"/>
              </a:rPr>
              <a:t> y </a:t>
            </a:r>
            <a:r>
              <a:rPr lang="en-US" dirty="0" err="1">
                <a:latin typeface="Bell MT" panose="02020503060305020303" pitchFamily="18" charset="0"/>
              </a:rPr>
              <a:t>conchas</a:t>
            </a:r>
            <a:r>
              <a:rPr lang="en-US" dirty="0">
                <a:latin typeface="Bell MT" panose="02020503060305020303" pitchFamily="18" charset="0"/>
              </a:rPr>
              <a:t> de caracoles </a:t>
            </a:r>
            <a:r>
              <a:rPr lang="en-US" dirty="0" err="1">
                <a:latin typeface="Bell MT" panose="02020503060305020303" pitchFamily="18" charset="0"/>
              </a:rPr>
              <a:t>zapatilla</a:t>
            </a:r>
            <a:r>
              <a:rPr lang="en-US" dirty="0">
                <a:latin typeface="Bell MT" panose="02020503060305020303" pitchFamily="18" charset="0"/>
              </a:rPr>
              <a:t> </a:t>
            </a:r>
            <a:r>
              <a:rPr lang="en-US" dirty="0" err="1">
                <a:latin typeface="Bell MT" panose="02020503060305020303" pitchFamily="18" charset="0"/>
              </a:rPr>
              <a:t>en</a:t>
            </a:r>
            <a:r>
              <a:rPr lang="en-US" dirty="0">
                <a:latin typeface="Bell MT" panose="02020503060305020303" pitchFamily="18" charset="0"/>
              </a:rPr>
              <a:t> playas de arena. </a:t>
            </a:r>
            <a:r>
              <a:rPr lang="en-US" dirty="0" err="1">
                <a:latin typeface="Bell MT" panose="02020503060305020303" pitchFamily="18" charset="0"/>
              </a:rPr>
              <a:t>Cortesía</a:t>
            </a:r>
            <a:r>
              <a:rPr lang="en-US" altLang="en-US" dirty="0">
                <a:latin typeface="Bell MT" panose="02020503060305020303" pitchFamily="18" charset="0"/>
              </a:rPr>
              <a:t> de </a:t>
            </a:r>
            <a:r>
              <a:rPr lang="en-US" dirty="0">
                <a:latin typeface="Bell MT" panose="02020503060305020303" pitchFamily="18" charset="0"/>
              </a:rPr>
              <a:t>Nancy Balcom</a:t>
            </a:r>
          </a:p>
          <a:p>
            <a:pPr marL="171450" indent="-171450">
              <a:buFont typeface="Arial" panose="020B0604020202020204" pitchFamily="34" charset="0"/>
              <a:buChar char="•"/>
            </a:pPr>
            <a:endParaRPr lang="en-US" altLang="en-US" dirty="0">
              <a:latin typeface="Bell MT" panose="02020503060305020303" pitchFamily="18" charset="0"/>
            </a:endParaRPr>
          </a:p>
          <a:p>
            <a:endParaRPr lang="en-US" dirty="0"/>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49</a:t>
            </a:fld>
            <a:endParaRPr lang="en-US" altLang="en-US"/>
          </a:p>
        </p:txBody>
      </p:sp>
    </p:spTree>
    <p:extLst>
      <p:ext uri="{BB962C8B-B14F-4D97-AF65-F5344CB8AC3E}">
        <p14:creationId xmlns:p14="http://schemas.microsoft.com/office/powerpoint/2010/main" val="2737069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D946B712-CAF3-422B-81CE-0FB063BDC2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1BC93B-2D68-4D29-8C9C-349163C09259}" type="slidenum">
              <a:rPr lang="en-US" altLang="en-US"/>
              <a:pPr eaLnBrk="1" hangingPunct="1"/>
              <a:t>5</a:t>
            </a:fld>
            <a:endParaRPr lang="en-US" altLang="en-US"/>
          </a:p>
        </p:txBody>
      </p:sp>
      <p:sp>
        <p:nvSpPr>
          <p:cNvPr id="130051" name="Rectangle 2">
            <a:extLst>
              <a:ext uri="{FF2B5EF4-FFF2-40B4-BE49-F238E27FC236}">
                <a16:creationId xmlns:a16="http://schemas.microsoft.com/office/drawing/2014/main" id="{1FE29571-725C-4755-B034-ECA14C5E9792}"/>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F4DCCDC5-8FD9-4277-A320-DE3CE22B64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a:t>
            </a:r>
            <a:r>
              <a:rPr lang="en-US" altLang="en-US" dirty="0">
                <a:latin typeface="Bell MT" panose="02020503060305020303" pitchFamily="18" charset="0"/>
              </a:rPr>
              <a:t>: Fairfield, Connecticut; 2003 Connecticut Coastal Oblique Photos; www.lisrc.uconn.edu</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351378D0-F8E0-4702-B92B-63BB2172D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43865E-13F0-4A5E-A02E-E89518ECEE8C}" type="slidenum">
              <a:rPr lang="en-US" altLang="en-US"/>
              <a:pPr eaLnBrk="1" hangingPunct="1"/>
              <a:t>50</a:t>
            </a:fld>
            <a:endParaRPr lang="en-US" altLang="en-US"/>
          </a:p>
        </p:txBody>
      </p:sp>
      <p:sp>
        <p:nvSpPr>
          <p:cNvPr id="155651" name="Rectangle 2">
            <a:extLst>
              <a:ext uri="{FF2B5EF4-FFF2-40B4-BE49-F238E27FC236}">
                <a16:creationId xmlns:a16="http://schemas.microsoft.com/office/drawing/2014/main" id="{72A346D9-E9C8-4C85-9577-6D2E32FBCAD2}"/>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DEE447C0-64A0-45D5-97D0-C3149D6F6A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Líneas</a:t>
            </a:r>
            <a:r>
              <a:rPr lang="en-US" altLang="en-US" dirty="0">
                <a:latin typeface="Bell MT" panose="02020503060305020303" pitchFamily="18" charset="0"/>
              </a:rPr>
              <a:t> de </a:t>
            </a:r>
            <a:r>
              <a:rPr lang="en-US" altLang="en-US" dirty="0" err="1">
                <a:latin typeface="Bell MT" panose="02020503060305020303" pitchFamily="18" charset="0"/>
              </a:rPr>
              <a:t>marea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3278AD5F-F608-411A-AB13-51039CDE0A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8503EA-D96F-4519-ACBC-1DAA51F47D0E}" type="slidenum">
              <a:rPr lang="en-US" altLang="en-US"/>
              <a:pPr eaLnBrk="1" hangingPunct="1"/>
              <a:t>51</a:t>
            </a:fld>
            <a:endParaRPr lang="en-US" altLang="en-US"/>
          </a:p>
        </p:txBody>
      </p:sp>
      <p:sp>
        <p:nvSpPr>
          <p:cNvPr id="156675" name="Rectangle 2">
            <a:extLst>
              <a:ext uri="{FF2B5EF4-FFF2-40B4-BE49-F238E27FC236}">
                <a16:creationId xmlns:a16="http://schemas.microsoft.com/office/drawing/2014/main" id="{30C0B616-8C8B-4FD9-B139-E07B43F0D63E}"/>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50E255A8-B2B6-48D5-8A08-0494B6286C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altLang="en-US" dirty="0">
                <a:latin typeface="Bell MT" panose="02020503060305020303" pitchFamily="18" charset="0"/>
              </a:rPr>
              <a:t> </a:t>
            </a:r>
            <a:r>
              <a:rPr lang="es-ES" sz="1200" kern="1200" dirty="0">
                <a:solidFill>
                  <a:schemeClr val="tx1"/>
                </a:solidFill>
                <a:effectLst/>
                <a:latin typeface="Arial" charset="0"/>
                <a:ea typeface="+mn-ea"/>
                <a:cs typeface="+mn-cs"/>
              </a:rPr>
              <a:t>Los pastos de dunas y otras plantas sirven para fijar en su lugar las arenas en desplazamiento y estabilizar las dunas de arena. Caminar sobre estas plantas destruye sus frágiles sistemas de raíces y puede resultar en la pérdida de las dunas o en la erosión por los vientos de tormentas de invierno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a:t>
            </a:r>
            <a:r>
              <a:rPr lang="en-US" altLang="en-US" i="0" dirty="0">
                <a:latin typeface="Bell MT" panose="02020503060305020303" pitchFamily="18" charset="0"/>
              </a:rPr>
              <a:t>Nancy Balcom</a:t>
            </a:r>
            <a:endParaRPr lang="en-US" altLang="en-US" i="1" dirty="0">
              <a:latin typeface="Bell MT" panose="02020503060305020303"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D315E040-D256-4A99-ADEC-B93E352E45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336677A-FB31-4A2B-991D-E96F2732A395}" type="slidenum">
              <a:rPr lang="en-US" altLang="en-US"/>
              <a:pPr eaLnBrk="1" hangingPunct="1"/>
              <a:t>52</a:t>
            </a:fld>
            <a:endParaRPr lang="en-US" altLang="en-US"/>
          </a:p>
        </p:txBody>
      </p:sp>
      <p:sp>
        <p:nvSpPr>
          <p:cNvPr id="157699" name="Rectangle 2">
            <a:extLst>
              <a:ext uri="{FF2B5EF4-FFF2-40B4-BE49-F238E27FC236}">
                <a16:creationId xmlns:a16="http://schemas.microsoft.com/office/drawing/2014/main" id="{EFF9E824-1DB9-41DA-A6F0-FBD3E7F2950E}"/>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9CEE8BF5-D2C3-4CCE-8FA0-110E637CF1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n-US" sz="1200" kern="1200" dirty="0">
                <a:solidFill>
                  <a:schemeClr val="tx1"/>
                </a:solidFill>
                <a:effectLst/>
                <a:latin typeface="Arial" charset="0"/>
                <a:ea typeface="+mn-ea"/>
                <a:cs typeface="+mn-cs"/>
              </a:rPr>
              <a:t>Las </a:t>
            </a:r>
            <a:r>
              <a:rPr lang="en-US" sz="1200" kern="1200" dirty="0" err="1">
                <a:solidFill>
                  <a:schemeClr val="tx1"/>
                </a:solidFill>
                <a:effectLst/>
                <a:latin typeface="Arial" charset="0"/>
                <a:ea typeface="+mn-ea"/>
                <a:cs typeface="+mn-cs"/>
              </a:rPr>
              <a:t>plantas</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viven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playas de arena </a:t>
            </a:r>
            <a:r>
              <a:rPr lang="en-US" sz="1200" kern="1200" dirty="0" err="1">
                <a:solidFill>
                  <a:schemeClr val="tx1"/>
                </a:solidFill>
                <a:effectLst/>
                <a:latin typeface="Arial" charset="0"/>
                <a:ea typeface="+mn-ea"/>
                <a:cs typeface="+mn-cs"/>
              </a:rPr>
              <a:t>están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adaptadas</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resistir</a:t>
            </a:r>
            <a:r>
              <a:rPr lang="en-US" sz="1200" kern="1200" dirty="0">
                <a:solidFill>
                  <a:schemeClr val="tx1"/>
                </a:solidFill>
                <a:effectLst/>
                <a:latin typeface="Arial" charset="0"/>
                <a:ea typeface="+mn-ea"/>
                <a:cs typeface="+mn-cs"/>
              </a:rPr>
              <a:t> las </a:t>
            </a:r>
            <a:r>
              <a:rPr lang="en-US" sz="1200" kern="1200" dirty="0" err="1">
                <a:solidFill>
                  <a:schemeClr val="tx1"/>
                </a:solidFill>
                <a:effectLst/>
                <a:latin typeface="Arial" charset="0"/>
                <a:ea typeface="+mn-ea"/>
                <a:cs typeface="+mn-cs"/>
              </a:rPr>
              <a:t>duras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condiciones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creadas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por</a:t>
            </a:r>
            <a:r>
              <a:rPr lang="en-US" sz="1200" kern="1200" dirty="0">
                <a:solidFill>
                  <a:schemeClr val="tx1"/>
                </a:solidFill>
                <a:effectLst/>
                <a:latin typeface="Arial" charset="0"/>
                <a:ea typeface="+mn-ea"/>
                <a:cs typeface="+mn-cs"/>
              </a:rPr>
              <a:t> el sol, el </a:t>
            </a:r>
            <a:r>
              <a:rPr lang="en-US" sz="1200" kern="1200" dirty="0" err="1">
                <a:solidFill>
                  <a:schemeClr val="tx1"/>
                </a:solidFill>
                <a:effectLst/>
                <a:latin typeface="Arial" charset="0"/>
                <a:ea typeface="+mn-ea"/>
                <a:cs typeface="+mn-cs"/>
              </a:rPr>
              <a:t>viento</a:t>
            </a:r>
            <a:r>
              <a:rPr lang="en-US" sz="1200" kern="1200" dirty="0">
                <a:solidFill>
                  <a:schemeClr val="tx1"/>
                </a:solidFill>
                <a:effectLst/>
                <a:latin typeface="Arial" charset="0"/>
                <a:ea typeface="+mn-ea"/>
                <a:cs typeface="+mn-cs"/>
              </a:rPr>
              <a:t>, las </a:t>
            </a:r>
            <a:r>
              <a:rPr lang="en-US" sz="1200" kern="1200" dirty="0" err="1">
                <a:solidFill>
                  <a:schemeClr val="tx1"/>
                </a:solidFill>
                <a:effectLst/>
                <a:latin typeface="Arial" charset="0"/>
                <a:ea typeface="+mn-ea"/>
                <a:cs typeface="+mn-cs"/>
              </a:rPr>
              <a:t>mareas</a:t>
            </a:r>
            <a:r>
              <a:rPr lang="en-US" sz="1200" kern="1200" dirty="0">
                <a:solidFill>
                  <a:schemeClr val="tx1"/>
                </a:solidFill>
                <a:effectLst/>
                <a:latin typeface="Arial" charset="0"/>
                <a:ea typeface="+mn-ea"/>
                <a:cs typeface="+mn-cs"/>
              </a:rPr>
              <a:t> y las </a:t>
            </a:r>
            <a:r>
              <a:rPr lang="en-US" sz="1200" kern="1200" dirty="0" err="1">
                <a:solidFill>
                  <a:schemeClr val="tx1"/>
                </a:solidFill>
                <a:effectLst/>
                <a:latin typeface="Arial" charset="0"/>
                <a:ea typeface="+mn-ea"/>
                <a:cs typeface="+mn-cs"/>
              </a:rPr>
              <a:t>tormentas</a:t>
            </a:r>
            <a:r>
              <a:rPr lang="en-US" altLang="en-US" dirty="0">
                <a:latin typeface="Bell MT" panose="02020503060305020303" pitchFamily="18" charset="0"/>
              </a:rPr>
              <a:t> </a:t>
            </a: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Pasto de playa americano, </a:t>
            </a:r>
            <a:r>
              <a:rPr lang="en-US" altLang="en-US" i="1" dirty="0" err="1">
                <a:latin typeface="Bell MT" panose="02020503060305020303" pitchFamily="18" charset="0"/>
              </a:rPr>
              <a:t>Ammophila</a:t>
            </a:r>
            <a:r>
              <a:rPr lang="en-US" altLang="en-US" i="1" dirty="0">
                <a:latin typeface="Bell MT" panose="02020503060305020303" pitchFamily="18" charset="0"/>
              </a:rPr>
              <a:t> </a:t>
            </a:r>
            <a:r>
              <a:rPr lang="en-US" altLang="en-US" i="1" dirty="0" err="1">
                <a:latin typeface="Bell MT" panose="02020503060305020303" pitchFamily="18" charset="0"/>
              </a:rPr>
              <a:t>breviligulata</a:t>
            </a:r>
            <a:r>
              <a:rPr lang="en-US" altLang="en-US" dirty="0">
                <a:latin typeface="Bell MT" panose="02020503060305020303" pitchFamily="18" charset="0"/>
              </a:rPr>
              <a:t> .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AF33F485-0FC1-41E1-8307-1C595025F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935ACF5-19B3-4C50-B4AC-D7A56498F8AC}" type="slidenum">
              <a:rPr lang="en-US" altLang="en-US"/>
              <a:pPr eaLnBrk="1" hangingPunct="1"/>
              <a:t>53</a:t>
            </a:fld>
            <a:endParaRPr lang="en-US" altLang="en-US"/>
          </a:p>
        </p:txBody>
      </p:sp>
      <p:sp>
        <p:nvSpPr>
          <p:cNvPr id="158723" name="Rectangle 2">
            <a:extLst>
              <a:ext uri="{FF2B5EF4-FFF2-40B4-BE49-F238E27FC236}">
                <a16:creationId xmlns:a16="http://schemas.microsoft.com/office/drawing/2014/main" id="{F38B95FD-068D-43F6-A170-FB0BAB330FCC}"/>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2DCCA8D3-AA83-4C63-B00D-5D84F201F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plantas verdaderas (vasculares), aquellas que tienen sistemas internos de drenaje para transportar el agua y los nutrientes, son más comunes en hábitats periféricos del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como las dunas</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Como otras plantas en la familia de las leguminosas, el guisante de playa en flor es una planta </a:t>
            </a:r>
            <a:r>
              <a:rPr lang="es-ES" sz="1200" b="1" kern="1200" dirty="0">
                <a:solidFill>
                  <a:schemeClr val="tx1"/>
                </a:solidFill>
                <a:effectLst/>
                <a:latin typeface="Arial" charset="0"/>
                <a:ea typeface="+mn-ea"/>
                <a:cs typeface="+mn-cs"/>
              </a:rPr>
              <a:t>fijadora de nitrógeno: </a:t>
            </a:r>
            <a:r>
              <a:rPr lang="es-ES" sz="1200" kern="1200" dirty="0">
                <a:solidFill>
                  <a:schemeClr val="tx1"/>
                </a:solidFill>
                <a:effectLst/>
                <a:latin typeface="Arial" charset="0"/>
                <a:ea typeface="+mn-ea"/>
                <a:cs typeface="+mn-cs"/>
              </a:rPr>
              <a:t>las fijadoras de nitrógeno son plantas cuyas raíces están colonizadas por bacterias</a:t>
            </a:r>
            <a:r>
              <a:rPr lang="es-ES" sz="1200" b="1" kern="1200" dirty="0">
                <a:solidFill>
                  <a:schemeClr val="tx1"/>
                </a:solidFill>
                <a:effectLst/>
                <a:latin typeface="Arial" charset="0"/>
                <a:ea typeface="+mn-ea"/>
                <a:cs typeface="+mn-cs"/>
              </a:rPr>
              <a:t> </a:t>
            </a:r>
            <a:r>
              <a:rPr lang="es-ES" sz="1200" kern="1200" dirty="0">
                <a:solidFill>
                  <a:schemeClr val="tx1"/>
                </a:solidFill>
                <a:effectLst/>
                <a:latin typeface="Arial" charset="0"/>
                <a:ea typeface="+mn-ea"/>
                <a:cs typeface="+mn-cs"/>
              </a:rPr>
              <a:t>con la capacidad de extraer nitrógeno del aire y convertirlo en una forma de nitrógeno que pueden usar para crecer. Más tarde este nitrógeno también está disponible para la planta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guisantes de playa se propagan fundamentalmente a través de rizomas subterráneos (sistema de raíces). Se pueden identificar por sus flores rosas y púrpuras y sus zarcillos enroscados en las puntas de sus hojas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Guisante</a:t>
            </a:r>
            <a:r>
              <a:rPr lang="en-US" altLang="en-US" dirty="0">
                <a:latin typeface="Bell MT" panose="02020503060305020303" pitchFamily="18" charset="0"/>
              </a:rPr>
              <a:t> de playa y flor, </a:t>
            </a:r>
            <a:r>
              <a:rPr lang="en-US" altLang="en-US" i="1" dirty="0" err="1">
                <a:latin typeface="Bell MT" panose="02020503060305020303" pitchFamily="18" charset="0"/>
              </a:rPr>
              <a:t>Lathyrus</a:t>
            </a:r>
            <a:r>
              <a:rPr lang="en-US" altLang="en-US" i="1" dirty="0">
                <a:latin typeface="Bell MT" panose="02020503060305020303" pitchFamily="18" charset="0"/>
              </a:rPr>
              <a:t> japonicus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Judy Preston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9B7A2358-E4ED-42E6-80FC-60E5EDE823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647DD5-C74A-4384-8CC3-B39878181307}" type="slidenum">
              <a:rPr lang="en-US" altLang="en-US"/>
              <a:pPr eaLnBrk="1" hangingPunct="1"/>
              <a:t>54</a:t>
            </a:fld>
            <a:endParaRPr lang="en-US" altLang="en-US"/>
          </a:p>
        </p:txBody>
      </p:sp>
      <p:sp>
        <p:nvSpPr>
          <p:cNvPr id="159747" name="Rectangle 2">
            <a:extLst>
              <a:ext uri="{FF2B5EF4-FFF2-40B4-BE49-F238E27FC236}">
                <a16:creationId xmlns:a16="http://schemas.microsoft.com/office/drawing/2014/main" id="{E9DD5785-1CE8-4969-ADF8-DF0D87B057CF}"/>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1A802DA2-EF31-4E08-8B80-EA2D5C843F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a:t>
            </a:r>
            <a:r>
              <a:rPr lang="es-ES" sz="1200" kern="1200" dirty="0" err="1">
                <a:solidFill>
                  <a:schemeClr val="tx1"/>
                </a:solidFill>
                <a:effectLst/>
                <a:latin typeface="Arial" charset="0"/>
                <a:ea typeface="+mn-ea"/>
                <a:cs typeface="+mn-cs"/>
              </a:rPr>
              <a:t>solidago</a:t>
            </a:r>
            <a:r>
              <a:rPr lang="es-ES" sz="1200" kern="1200" dirty="0">
                <a:solidFill>
                  <a:schemeClr val="tx1"/>
                </a:solidFill>
                <a:effectLst/>
                <a:latin typeface="Arial" charset="0"/>
                <a:ea typeface="+mn-ea"/>
                <a:cs typeface="+mn-cs"/>
              </a:rPr>
              <a:t> rugoso del norte crece también en partes de las marismas saladas más altas, secas y menos salinas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rebabas espinosas de la bardana común son los frutos de esta planta anual. Cada rebaba tiene dos semillas adentro. En base a la diferencia en el revestimiento de las semillas, una semilla germinará el año siguiente y la otra uno o dos años más tarde. </a:t>
            </a:r>
            <a:r>
              <a:rPr lang="en-US" sz="1200" kern="1200" dirty="0">
                <a:solidFill>
                  <a:schemeClr val="tx1"/>
                </a:solidFill>
                <a:effectLst/>
                <a:latin typeface="Arial" charset="0"/>
                <a:ea typeface="+mn-ea"/>
                <a:cs typeface="+mn-cs"/>
              </a:rPr>
              <a:t>Las </a:t>
            </a:r>
            <a:r>
              <a:rPr lang="en-US" sz="1200" kern="1200" dirty="0" err="1">
                <a:solidFill>
                  <a:schemeClr val="tx1"/>
                </a:solidFill>
                <a:effectLst/>
                <a:latin typeface="Arial" charset="0"/>
                <a:ea typeface="+mn-ea"/>
                <a:cs typeface="+mn-cs"/>
              </a:rPr>
              <a:t>rebabas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evitan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también</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depredadores</a:t>
            </a:r>
            <a:r>
              <a:rPr lang="en-US" sz="1200" kern="1200" dirty="0">
                <a:solidFill>
                  <a:schemeClr val="tx1"/>
                </a:solidFill>
                <a:effectLst/>
                <a:latin typeface="Arial" charset="0"/>
                <a:ea typeface="+mn-ea"/>
                <a:cs typeface="+mn-cs"/>
              </a:rPr>
              <a:t>. </a:t>
            </a: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rebabas se transportan fácilmente ya que se adhieren con facilidad a la ropa o a la piel. Esta planta no es estrictamente una especie costera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a:t>
            </a:r>
            <a:r>
              <a:rPr lang="en-US" altLang="en-US" dirty="0" err="1">
                <a:latin typeface="Bell MT" panose="02020503060305020303" pitchFamily="18" charset="0"/>
              </a:rPr>
              <a:t>Bardana</a:t>
            </a:r>
            <a:r>
              <a:rPr lang="en-US" altLang="en-US" dirty="0">
                <a:latin typeface="Bell MT" panose="02020503060305020303" pitchFamily="18" charset="0"/>
              </a:rPr>
              <a:t> </a:t>
            </a:r>
            <a:r>
              <a:rPr lang="en-US" altLang="en-US" dirty="0" err="1">
                <a:latin typeface="Bell MT" panose="02020503060305020303" pitchFamily="18" charset="0"/>
              </a:rPr>
              <a:t>común</a:t>
            </a:r>
            <a:r>
              <a:rPr lang="en-US" altLang="en-US" dirty="0">
                <a:latin typeface="Bell MT" panose="02020503060305020303" pitchFamily="18" charset="0"/>
              </a:rPr>
              <a:t>, </a:t>
            </a:r>
            <a:r>
              <a:rPr lang="en-US" altLang="en-US" i="1" dirty="0">
                <a:latin typeface="Bell MT" panose="02020503060305020303" pitchFamily="18" charset="0"/>
              </a:rPr>
              <a:t>Xanthium </a:t>
            </a:r>
            <a:r>
              <a:rPr lang="en-US" altLang="en-US" i="1" dirty="0" err="1">
                <a:latin typeface="Bell MT" panose="02020503060305020303" pitchFamily="18" charset="0"/>
              </a:rPr>
              <a:t>echinatum</a:t>
            </a:r>
            <a:r>
              <a:rPr lang="en-US" altLang="en-US" dirty="0">
                <a:latin typeface="Bell MT" panose="02020503060305020303" pitchFamily="18" charset="0"/>
              </a:rPr>
              <a:t>; (</a:t>
            </a:r>
            <a:r>
              <a:rPr lang="en-US" altLang="en-US" dirty="0" err="1">
                <a:latin typeface="Bell MT" panose="02020503060305020303" pitchFamily="18" charset="0"/>
              </a:rPr>
              <a:t>derecha</a:t>
            </a:r>
            <a:r>
              <a:rPr lang="en-US" altLang="en-US" dirty="0">
                <a:latin typeface="Bell MT" panose="02020503060305020303" pitchFamily="18" charset="0"/>
              </a:rPr>
              <a:t>) </a:t>
            </a:r>
            <a:r>
              <a:rPr lang="en-US" altLang="en-US" dirty="0" err="1">
                <a:latin typeface="Bell MT" panose="02020503060305020303" pitchFamily="18" charset="0"/>
              </a:rPr>
              <a:t>Solidago</a:t>
            </a:r>
            <a:r>
              <a:rPr lang="en-US" altLang="en-US" dirty="0">
                <a:latin typeface="Bell MT" panose="02020503060305020303" pitchFamily="18" charset="0"/>
              </a:rPr>
              <a:t> </a:t>
            </a:r>
            <a:r>
              <a:rPr lang="en-US" altLang="en-US" dirty="0" err="1">
                <a:latin typeface="Bell MT" panose="02020503060305020303" pitchFamily="18" charset="0"/>
              </a:rPr>
              <a:t>rugoso</a:t>
            </a:r>
            <a:r>
              <a:rPr lang="en-US" altLang="en-US" dirty="0">
                <a:latin typeface="Bell MT" panose="02020503060305020303" pitchFamily="18" charset="0"/>
              </a:rPr>
              <a:t> del </a:t>
            </a:r>
            <a:r>
              <a:rPr lang="en-US" altLang="en-US" dirty="0" err="1">
                <a:latin typeface="Bell MT" panose="02020503060305020303" pitchFamily="18" charset="0"/>
              </a:rPr>
              <a:t>norte</a:t>
            </a:r>
            <a:r>
              <a:rPr lang="en-US" altLang="en-US" dirty="0">
                <a:latin typeface="Bell MT" panose="02020503060305020303" pitchFamily="18" charset="0"/>
              </a:rPr>
              <a:t>, </a:t>
            </a:r>
            <a:r>
              <a:rPr lang="en-US" altLang="en-US" i="1" dirty="0" err="1">
                <a:latin typeface="Bell MT" panose="02020503060305020303" pitchFamily="18" charset="0"/>
              </a:rPr>
              <a:t>Solidago</a:t>
            </a:r>
            <a:r>
              <a:rPr lang="en-US" altLang="en-US" i="1" dirty="0">
                <a:latin typeface="Bell MT" panose="02020503060305020303" pitchFamily="18" charset="0"/>
              </a:rPr>
              <a:t> sempervirens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a:t>
            </a:r>
            <a:r>
              <a:rPr lang="en-US" altLang="en-US" dirty="0" err="1">
                <a:latin typeface="Bell MT" panose="02020503060305020303" pitchFamily="18" charset="0"/>
              </a:rPr>
              <a:t>Balcom</a:t>
            </a:r>
            <a:endParaRPr lang="en-US" altLang="en-US" dirty="0">
              <a:latin typeface="Bell MT" panose="02020503060305020303"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err="1">
                <a:latin typeface="Bell MT" panose="02020503060305020303" pitchFamily="18" charset="0"/>
              </a:rPr>
              <a:t>Fotografías</a:t>
            </a:r>
            <a:r>
              <a:rPr lang="en-US" dirty="0">
                <a:latin typeface="Bell MT" panose="02020503060305020303" pitchFamily="18" charset="0"/>
              </a:rPr>
              <a:t>: (</a:t>
            </a:r>
            <a:r>
              <a:rPr lang="en-US" dirty="0" err="1">
                <a:latin typeface="Bell MT" panose="02020503060305020303" pitchFamily="18" charset="0"/>
              </a:rPr>
              <a:t>izquierda</a:t>
            </a:r>
            <a:r>
              <a:rPr lang="en-US" dirty="0">
                <a:latin typeface="Bell MT" panose="02020503060305020303" pitchFamily="18" charset="0"/>
              </a:rPr>
              <a:t>) </a:t>
            </a:r>
            <a:r>
              <a:rPr lang="en-US" dirty="0" err="1">
                <a:latin typeface="Bell MT" panose="02020503060305020303" pitchFamily="18" charset="0"/>
              </a:rPr>
              <a:t>Roqueta</a:t>
            </a:r>
            <a:r>
              <a:rPr lang="en-US" dirty="0">
                <a:latin typeface="Bell MT" panose="02020503060305020303" pitchFamily="18" charset="0"/>
              </a:rPr>
              <a:t> de mar </a:t>
            </a:r>
            <a:r>
              <a:rPr lang="en-US" dirty="0" err="1">
                <a:latin typeface="Bell MT" panose="02020503060305020303" pitchFamily="18" charset="0"/>
              </a:rPr>
              <a:t>americana</a:t>
            </a:r>
            <a:r>
              <a:rPr lang="en-US" dirty="0">
                <a:latin typeface="Bell MT" panose="02020503060305020303" pitchFamily="18" charset="0"/>
              </a:rPr>
              <a:t>, </a:t>
            </a:r>
            <a:r>
              <a:rPr lang="en-US" i="1" dirty="0" err="1">
                <a:latin typeface="Bell MT" panose="02020503060305020303" pitchFamily="18" charset="0"/>
              </a:rPr>
              <a:t>Cakile</a:t>
            </a:r>
            <a:r>
              <a:rPr lang="en-US" i="1" dirty="0">
                <a:latin typeface="Bell MT" panose="02020503060305020303" pitchFamily="18" charset="0"/>
              </a:rPr>
              <a:t> </a:t>
            </a:r>
            <a:r>
              <a:rPr lang="en-US" i="1" dirty="0" err="1">
                <a:latin typeface="Bell MT" panose="02020503060305020303" pitchFamily="18" charset="0"/>
              </a:rPr>
              <a:t>edentula</a:t>
            </a:r>
            <a:r>
              <a:rPr lang="en-US" i="1" dirty="0">
                <a:latin typeface="Bell MT" panose="02020503060305020303" pitchFamily="18" charset="0"/>
              </a:rPr>
              <a:t> </a:t>
            </a:r>
            <a:r>
              <a:rPr lang="en-US" dirty="0">
                <a:latin typeface="Bell MT" panose="02020503060305020303" pitchFamily="18" charset="0"/>
              </a:rPr>
              <a:t>y (</a:t>
            </a:r>
            <a:r>
              <a:rPr lang="en-US" dirty="0" err="1">
                <a:latin typeface="Bell MT" panose="02020503060305020303" pitchFamily="18" charset="0"/>
              </a:rPr>
              <a:t>derecha</a:t>
            </a:r>
            <a:r>
              <a:rPr lang="en-US" dirty="0">
                <a:latin typeface="Bell MT" panose="02020503060305020303" pitchFamily="18" charset="0"/>
              </a:rPr>
              <a:t>) </a:t>
            </a:r>
            <a:r>
              <a:rPr lang="en-US" dirty="0" err="1">
                <a:latin typeface="Bell MT" panose="02020503060305020303" pitchFamily="18" charset="0"/>
              </a:rPr>
              <a:t>Vara</a:t>
            </a:r>
            <a:r>
              <a:rPr lang="en-US" dirty="0">
                <a:latin typeface="Bell MT" panose="02020503060305020303" pitchFamily="18" charset="0"/>
              </a:rPr>
              <a:t> de </a:t>
            </a:r>
            <a:r>
              <a:rPr lang="en-US" dirty="0" err="1">
                <a:latin typeface="Bell MT" panose="02020503060305020303" pitchFamily="18" charset="0"/>
              </a:rPr>
              <a:t>oro</a:t>
            </a:r>
            <a:r>
              <a:rPr lang="en-US" dirty="0">
                <a:latin typeface="Bell MT" panose="02020503060305020303" pitchFamily="18" charset="0"/>
              </a:rPr>
              <a:t>, </a:t>
            </a:r>
            <a:r>
              <a:rPr lang="en-US" i="1" dirty="0" err="1">
                <a:effectLst/>
                <a:latin typeface="Bell MT" panose="02020503060305020303" pitchFamily="18" charset="0"/>
                <a:ea typeface="Calibri" panose="020F0502020204030204" pitchFamily="34" charset="0"/>
              </a:rPr>
              <a:t>Salsola</a:t>
            </a:r>
            <a:r>
              <a:rPr lang="en-US" i="1" dirty="0">
                <a:effectLst/>
                <a:latin typeface="Bell MT" panose="02020503060305020303" pitchFamily="18" charset="0"/>
                <a:ea typeface="Calibri" panose="020F0502020204030204" pitchFamily="34" charset="0"/>
              </a:rPr>
              <a:t> kali</a:t>
            </a:r>
            <a:r>
              <a:rPr lang="en-US" dirty="0">
                <a:effectLst/>
                <a:latin typeface="Bell MT" panose="02020503060305020303" pitchFamily="18" charset="0"/>
                <a:ea typeface="Calibri" panose="020F0502020204030204" pitchFamily="34" charset="0"/>
              </a:rPr>
              <a:t>. </a:t>
            </a:r>
            <a:r>
              <a:rPr lang="en-US" dirty="0" err="1">
                <a:effectLst/>
                <a:latin typeface="Bell MT" panose="02020503060305020303" pitchFamily="18" charset="0"/>
                <a:ea typeface="Calibri" panose="020F0502020204030204" pitchFamily="34" charset="0"/>
              </a:rPr>
              <a:t>Cortesía</a:t>
            </a:r>
            <a:r>
              <a:rPr lang="en-US" altLang="en-US" dirty="0">
                <a:latin typeface="Bell MT" panose="02020503060305020303" pitchFamily="18" charset="0"/>
              </a:rPr>
              <a:t> de </a:t>
            </a:r>
            <a:r>
              <a:rPr lang="en-US" dirty="0">
                <a:effectLst/>
                <a:latin typeface="Bell MT" panose="02020503060305020303" pitchFamily="18" charset="0"/>
                <a:ea typeface="Calibri" panose="020F0502020204030204" pitchFamily="34" charset="0"/>
              </a:rPr>
              <a:t>Nancy Balcom</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55</a:t>
            </a:fld>
            <a:endParaRPr lang="en-US" altLang="en-US"/>
          </a:p>
        </p:txBody>
      </p:sp>
    </p:spTree>
    <p:extLst>
      <p:ext uri="{BB962C8B-B14F-4D97-AF65-F5344CB8AC3E}">
        <p14:creationId xmlns:p14="http://schemas.microsoft.com/office/powerpoint/2010/main" val="18474018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2450B613-EC31-4588-872F-54D87C418A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A13B59-AD5E-4296-8F30-4295005DC258}" type="slidenum">
              <a:rPr lang="en-US" altLang="en-US"/>
              <a:pPr eaLnBrk="1" hangingPunct="1"/>
              <a:t>56</a:t>
            </a:fld>
            <a:endParaRPr lang="en-US" altLang="en-US"/>
          </a:p>
        </p:txBody>
      </p:sp>
      <p:sp>
        <p:nvSpPr>
          <p:cNvPr id="160771" name="Rectangle 2">
            <a:extLst>
              <a:ext uri="{FF2B5EF4-FFF2-40B4-BE49-F238E27FC236}">
                <a16:creationId xmlns:a16="http://schemas.microsoft.com/office/drawing/2014/main" id="{8BCB160F-4C92-43A7-BC58-D63FE538E220}"/>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314152FB-D1FA-4723-8C04-D6CF4E2815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Tx/>
              <a:buChar char="•"/>
            </a:pPr>
            <a:r>
              <a:rPr lang="es-ES" sz="1200" kern="1200" dirty="0">
                <a:solidFill>
                  <a:schemeClr val="tx1"/>
                </a:solidFill>
                <a:effectLst/>
                <a:latin typeface="Arial" charset="0"/>
                <a:ea typeface="+mn-ea"/>
                <a:cs typeface="+mn-cs"/>
              </a:rPr>
              <a:t>Aunque se la encuentra comúnmente a lo largo de la costa, la rosa rugosa no es nativa de esta región y se la considera una especia invasora. Nativa de Asia, fue traída desde Japón y dada a conocer a los cultivadores de rosas estadounidenses en 1872</a:t>
            </a:r>
            <a:endParaRPr lang="en-US" altLang="en-US" dirty="0">
              <a:latin typeface="Bell MT" panose="02020503060305020303" pitchFamily="18" charset="0"/>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Rosa rugosa, </a:t>
            </a:r>
            <a:r>
              <a:rPr lang="en-US" altLang="en-US" i="1" dirty="0">
                <a:latin typeface="Bell MT" panose="02020503060305020303" pitchFamily="18" charset="0"/>
              </a:rPr>
              <a:t>Rosa rugosa, </a:t>
            </a:r>
            <a:r>
              <a:rPr lang="en-US" altLang="en-US" dirty="0">
                <a:latin typeface="Bell MT" panose="02020503060305020303" pitchFamily="18" charset="0"/>
              </a:rPr>
              <a:t>y </a:t>
            </a:r>
            <a:r>
              <a:rPr lang="en-US" altLang="en-US" dirty="0" err="1">
                <a:latin typeface="Bell MT" panose="02020503060305020303" pitchFamily="18" charset="0"/>
              </a:rPr>
              <a:t>escaramujos</a:t>
            </a:r>
            <a:r>
              <a:rPr lang="en-US" altLang="en-US" dirty="0">
                <a:latin typeface="Bell MT" panose="02020503060305020303" pitchFamily="18" charset="0"/>
              </a:rPr>
              <a:t> de </a:t>
            </a:r>
            <a:r>
              <a:rPr lang="en-US" altLang="en-US" dirty="0" err="1">
                <a:latin typeface="Bell MT" panose="02020503060305020303" pitchFamily="18" charset="0"/>
              </a:rPr>
              <a:t>rosa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CE9502F3-211B-4D31-8BEB-5964CB5DB9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E2A933-7331-4DF0-AA5E-ED0508E28A6C}" type="slidenum">
              <a:rPr lang="en-US" altLang="en-US"/>
              <a:pPr eaLnBrk="1" hangingPunct="1"/>
              <a:t>57</a:t>
            </a:fld>
            <a:endParaRPr lang="en-US" altLang="en-US"/>
          </a:p>
        </p:txBody>
      </p:sp>
      <p:sp>
        <p:nvSpPr>
          <p:cNvPr id="161795" name="Rectangle 2">
            <a:extLst>
              <a:ext uri="{FF2B5EF4-FFF2-40B4-BE49-F238E27FC236}">
                <a16:creationId xmlns:a16="http://schemas.microsoft.com/office/drawing/2014/main" id="{A497CE10-159C-42CC-9DD9-1D4F5D02ACE1}"/>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7BB9826B-B40F-471C-86A3-2D38446B8C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arándano, un arbusto </a:t>
            </a:r>
            <a:r>
              <a:rPr lang="es-ES" sz="1200" kern="1200" dirty="0" err="1">
                <a:solidFill>
                  <a:schemeClr val="tx1"/>
                </a:solidFill>
                <a:effectLst/>
                <a:latin typeface="Arial" charset="0"/>
                <a:ea typeface="+mn-ea"/>
                <a:cs typeface="+mn-cs"/>
              </a:rPr>
              <a:t>semi</a:t>
            </a:r>
            <a:r>
              <a:rPr lang="es-ES" sz="1200" kern="1200" dirty="0">
                <a:solidFill>
                  <a:schemeClr val="tx1"/>
                </a:solidFill>
                <a:effectLst/>
                <a:latin typeface="Arial" charset="0"/>
                <a:ea typeface="+mn-ea"/>
                <a:cs typeface="+mn-cs"/>
              </a:rPr>
              <a:t>-perenne, se encuentra también en las tierras altas de la zona de transición de las marismas saladas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Arándanos</a:t>
            </a:r>
            <a:r>
              <a:rPr lang="en-US" altLang="en-US" dirty="0">
                <a:latin typeface="Bell MT" panose="02020503060305020303" pitchFamily="18" charset="0"/>
              </a:rPr>
              <a:t>, </a:t>
            </a:r>
            <a:r>
              <a:rPr lang="en-US" altLang="en-US" i="1" dirty="0">
                <a:latin typeface="Bell MT" panose="02020503060305020303" pitchFamily="18" charset="0"/>
              </a:rPr>
              <a:t>Morella pensylvanica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FC720DB7-C524-4833-ABFE-5CA1427B48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AEDEAD-5570-4E64-95DC-D2C05384FA55}" type="slidenum">
              <a:rPr lang="en-US" altLang="en-US"/>
              <a:pPr eaLnBrk="1" hangingPunct="1"/>
              <a:t>58</a:t>
            </a:fld>
            <a:endParaRPr lang="en-US" altLang="en-US"/>
          </a:p>
        </p:txBody>
      </p:sp>
      <p:sp>
        <p:nvSpPr>
          <p:cNvPr id="172035" name="Rectangle 2">
            <a:extLst>
              <a:ext uri="{FF2B5EF4-FFF2-40B4-BE49-F238E27FC236}">
                <a16:creationId xmlns:a16="http://schemas.microsoft.com/office/drawing/2014/main" id="{CA36E8E2-3FB8-4274-BDFD-6FFFB8A075A9}"/>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5496706B-90C4-40F5-8AA2-9F2ADCCB7C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buccinos acanalados y nudosos son las especies de caracoles más grandes de 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(moluscos gasterópodos)</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Al ser carnívoros, usan su largo pie para sostener bivalvos, como la almeja de concha dura, y acuñar el borde largo de su concha entre las dos conchas de la almeja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bolsas de incubación apergaminadas de los buccinos son familiares para los paseantes de la playa. Cada disco del tamaño de una moneda de 25 centavos contiene numerosos buccinos en miniatura. El pequeño agujero hecho en el borde de cada disco indica que los caracoles jóvenes lo han abandonado</a:t>
            </a: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s-ES" sz="1200" kern="1200" dirty="0">
                <a:solidFill>
                  <a:schemeClr val="tx1"/>
                </a:solidFill>
                <a:effectLst/>
                <a:latin typeface="Arial" charset="0"/>
                <a:ea typeface="+mn-ea"/>
                <a:cs typeface="+mn-cs"/>
              </a:rPr>
              <a:t>Una pequeña parte de la concha, llamada opérculo (flecha), se encuentra adherida al pie del caracol. Cuando el cuerpo del caracol se retrae completamente dentro de la concha, el opérculo sirve como una puerta, protegiendo a los tejidos de los depredadores y manteniendo la humedad del cuerpo</a:t>
            </a:r>
            <a:r>
              <a:rPr lang="en-US" dirty="0">
                <a:effectLst/>
              </a:rPr>
              <a:t> </a:t>
            </a:r>
          </a:p>
          <a:p>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Buccino </a:t>
            </a:r>
            <a:r>
              <a:rPr lang="en-US" altLang="en-US" dirty="0" err="1">
                <a:latin typeface="Bell MT" panose="02020503060305020303" pitchFamily="18" charset="0"/>
              </a:rPr>
              <a:t>acanalado</a:t>
            </a:r>
            <a:r>
              <a:rPr lang="en-US" altLang="en-US" dirty="0">
                <a:latin typeface="Bell MT" panose="02020503060305020303" pitchFamily="18" charset="0"/>
              </a:rPr>
              <a:t>, </a:t>
            </a:r>
            <a:r>
              <a:rPr lang="en-US" altLang="en-US" i="1" dirty="0" err="1">
                <a:latin typeface="Bell MT" panose="02020503060305020303" pitchFamily="18" charset="0"/>
              </a:rPr>
              <a:t>Busycotypus</a:t>
            </a:r>
            <a:r>
              <a:rPr lang="en-US" altLang="en-US" i="1" dirty="0">
                <a:latin typeface="Bell MT" panose="02020503060305020303" pitchFamily="18" charset="0"/>
              </a:rPr>
              <a:t> </a:t>
            </a:r>
            <a:r>
              <a:rPr lang="en-US" altLang="en-US" i="1" dirty="0" err="1">
                <a:latin typeface="Bell MT" panose="02020503060305020303" pitchFamily="18" charset="0"/>
              </a:rPr>
              <a:t>canaliculatus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Tessa Getchis; (</a:t>
            </a:r>
            <a:r>
              <a:rPr lang="en-US" altLang="en-US" dirty="0" err="1">
                <a:latin typeface="Bell MT" panose="02020503060305020303" pitchFamily="18" charset="0"/>
              </a:rPr>
              <a:t>derecha</a:t>
            </a:r>
            <a:r>
              <a:rPr lang="en-US" altLang="en-US" dirty="0">
                <a:latin typeface="Bell MT" panose="02020503060305020303" pitchFamily="18" charset="0"/>
              </a:rPr>
              <a:t>) Bolsa de </a:t>
            </a:r>
            <a:r>
              <a:rPr lang="en-US" altLang="en-US" dirty="0" err="1">
                <a:latin typeface="Bell MT" panose="02020503060305020303" pitchFamily="18" charset="0"/>
              </a:rPr>
              <a:t>huevos</a:t>
            </a:r>
            <a:r>
              <a:rPr lang="en-US" altLang="en-US" dirty="0">
                <a:latin typeface="Bell MT" panose="02020503060305020303" pitchFamily="18" charset="0"/>
              </a:rPr>
              <a:t> de </a:t>
            </a:r>
            <a:r>
              <a:rPr lang="en-US" altLang="en-US" dirty="0" err="1">
                <a:latin typeface="Bell MT" panose="02020503060305020303" pitchFamily="18" charset="0"/>
              </a:rPr>
              <a:t>buccino</a:t>
            </a:r>
            <a:r>
              <a:rPr lang="en-US" altLang="en-US" dirty="0">
                <a:latin typeface="Bell MT" panose="02020503060305020303" pitchFamily="18" charset="0"/>
              </a:rPr>
              <a:t> </a:t>
            </a:r>
            <a:r>
              <a:rPr lang="en-US" altLang="en-US" dirty="0" err="1">
                <a:latin typeface="Bell MT" panose="02020503060305020303" pitchFamily="18" charset="0"/>
              </a:rPr>
              <a:t>acanalado</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444F6B55-C7AB-40F4-B5F6-011BD9A3C0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C37C7D-5841-4BAD-9CA8-C0D1D24DFCB3}" type="slidenum">
              <a:rPr lang="en-US" altLang="en-US"/>
              <a:pPr eaLnBrk="1" hangingPunct="1"/>
              <a:t>59</a:t>
            </a:fld>
            <a:endParaRPr lang="en-US" altLang="en-US"/>
          </a:p>
        </p:txBody>
      </p:sp>
      <p:sp>
        <p:nvSpPr>
          <p:cNvPr id="162819" name="Rectangle 2">
            <a:extLst>
              <a:ext uri="{FF2B5EF4-FFF2-40B4-BE49-F238E27FC236}">
                <a16:creationId xmlns:a16="http://schemas.microsoft.com/office/drawing/2014/main" id="{3318A885-F126-4DFF-B8A1-81B50F0AB591}"/>
              </a:ext>
            </a:extLst>
          </p:cNvPr>
          <p:cNvSpPr>
            <a:spLocks noGrp="1" noRot="1" noChangeAspect="1" noChangeArrowheads="1" noTextEdit="1"/>
          </p:cNvSpPr>
          <p:nvPr>
            <p:ph type="sldImg"/>
          </p:nvPr>
        </p:nvSpPr>
        <p:spPr>
          <a:xfrm>
            <a:off x="990600" y="674688"/>
            <a:ext cx="4648200" cy="3486150"/>
          </a:xfrm>
          <a:ln/>
        </p:spPr>
      </p:sp>
      <p:sp>
        <p:nvSpPr>
          <p:cNvPr id="162820" name="Rectangle 3">
            <a:extLst>
              <a:ext uri="{FF2B5EF4-FFF2-40B4-BE49-F238E27FC236}">
                <a16:creationId xmlns:a16="http://schemas.microsoft.com/office/drawing/2014/main" id="{A6C0AD09-BE5B-4100-8ABD-C8BA9F62EF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cangrejos herradura deben desprenderse de su caparazón para crecer – mire el aro frontal redondeado de un cangrejo herradura muerto en la playa para determinar si es una "muda" en lugar de un animal muerto: si el aro está abierto, entonces es una muda de caparazón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cola de un cangrejo herradura se llama telson. El animal usa su cola para darse vuelta si una ola lo voltea. La cola no tiene aguijón y no se usa para defensa</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cangrejos herradura tienen dos ojos compuestos primitivos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partes de la boca de un cangrejo herradura se encuentran en su zona inferior entre sus cinco pares de patas. Las cerdas en sus patas actúan como "dientes"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primer par de patas para caminar indica el género del cangrejo herradura. Si hay una garra en forma de gancho en el primer par, es un macho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Durante las mareas vivas a finales de la primavera y principios del verano, los cangrejos herradura vienen a la orilla de la playa en forma numerosa para aparearse y depositar sus huevos. Las crías están listas para romper el cascarón durante la siguiente marea viva aproximadamente dos semanas después, y los cangrejos herradura bebé son arrastrados por el agua </a:t>
            </a: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s-ES" sz="1200" kern="1200" dirty="0">
                <a:solidFill>
                  <a:schemeClr val="tx1"/>
                </a:solidFill>
                <a:effectLst/>
                <a:latin typeface="Arial" charset="0"/>
                <a:ea typeface="+mn-ea"/>
                <a:cs typeface="+mn-cs"/>
              </a:rPr>
              <a:t>La fotografía muestra a dos machos más pequeños enganchados a una hembra más grande usando sus garras frontales especializadas. Los machos fertilizan los huevos que son depositados en un nido en la arena </a:t>
            </a:r>
          </a:p>
          <a:p>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Cangrejo</a:t>
            </a:r>
            <a:r>
              <a:rPr lang="en-US" altLang="en-US" dirty="0">
                <a:latin typeface="Bell MT" panose="02020503060305020303" pitchFamily="18" charset="0"/>
              </a:rPr>
              <a:t> </a:t>
            </a:r>
            <a:r>
              <a:rPr lang="en-US" altLang="en-US" dirty="0" err="1">
                <a:latin typeface="Bell MT" panose="02020503060305020303" pitchFamily="18" charset="0"/>
              </a:rPr>
              <a:t>herradura</a:t>
            </a:r>
            <a:r>
              <a:rPr lang="en-US" altLang="en-US" dirty="0">
                <a:latin typeface="Bell MT" panose="02020503060305020303" pitchFamily="18" charset="0"/>
              </a:rPr>
              <a:t>, </a:t>
            </a:r>
            <a:r>
              <a:rPr lang="en-US" altLang="en-US" i="1" dirty="0">
                <a:latin typeface="Bell MT" panose="02020503060305020303" pitchFamily="18" charset="0"/>
              </a:rPr>
              <a:t>Limulus </a:t>
            </a:r>
            <a:r>
              <a:rPr lang="en-US" altLang="en-US" i="1" dirty="0" err="1">
                <a:latin typeface="Bell MT" panose="02020503060305020303" pitchFamily="18" charset="0"/>
              </a:rPr>
              <a:t>polyphemus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D81DFCAD-4C09-4AFC-A1DD-D0B7D1F6D4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FA4EB52-084D-41E3-A95A-7E1DBAD3FE93}" type="slidenum">
              <a:rPr lang="en-US" altLang="en-US"/>
              <a:pPr eaLnBrk="1" hangingPunct="1"/>
              <a:t>6</a:t>
            </a:fld>
            <a:endParaRPr lang="en-US" altLang="en-US"/>
          </a:p>
        </p:txBody>
      </p:sp>
      <p:sp>
        <p:nvSpPr>
          <p:cNvPr id="131075" name="Rectangle 2">
            <a:extLst>
              <a:ext uri="{FF2B5EF4-FFF2-40B4-BE49-F238E27FC236}">
                <a16:creationId xmlns:a16="http://schemas.microsoft.com/office/drawing/2014/main" id="{884EBEF6-3A0A-4FFE-A859-C998AA04CE92}"/>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AD50223E-C020-4B36-8AB8-0BD8D9883C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a:extLst>
              <a:ext uri="{FF2B5EF4-FFF2-40B4-BE49-F238E27FC236}">
                <a16:creationId xmlns:a16="http://schemas.microsoft.com/office/drawing/2014/main" id="{B51BC73B-4468-4045-917B-C15D575A99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523E098-9214-4652-AA17-B576C0213A66}" type="slidenum">
              <a:rPr lang="en-US" altLang="en-US"/>
              <a:pPr eaLnBrk="1" hangingPunct="1"/>
              <a:t>60</a:t>
            </a:fld>
            <a:endParaRPr lang="en-US" altLang="en-US"/>
          </a:p>
        </p:txBody>
      </p:sp>
      <p:sp>
        <p:nvSpPr>
          <p:cNvPr id="210947" name="Rectangle 2">
            <a:extLst>
              <a:ext uri="{FF2B5EF4-FFF2-40B4-BE49-F238E27FC236}">
                <a16:creationId xmlns:a16="http://schemas.microsoft.com/office/drawing/2014/main" id="{C55E75F7-F1F7-49F2-91AC-CB8B182D5E5D}"/>
              </a:ext>
            </a:extLst>
          </p:cNvPr>
          <p:cNvSpPr>
            <a:spLocks noGrp="1" noRot="1" noChangeAspect="1" noChangeArrowheads="1" noTextEdit="1"/>
          </p:cNvSpPr>
          <p:nvPr>
            <p:ph type="sldImg"/>
          </p:nvPr>
        </p:nvSpPr>
        <p:spPr>
          <a:ln/>
        </p:spPr>
      </p:sp>
      <p:sp>
        <p:nvSpPr>
          <p:cNvPr id="210948" name="Rectangle 3">
            <a:extLst>
              <a:ext uri="{FF2B5EF4-FFF2-40B4-BE49-F238E27FC236}">
                <a16:creationId xmlns:a16="http://schemas.microsoft.com/office/drawing/2014/main" id="{516845F6-EBC7-4186-B9CF-086BBCFA43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camarón mantis pincha con las espinas que están al final de su cola girando rápidamente su cola hacia adelante por debajo de su cuerpo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Puede alcanzar hasta 7.5 pulgadas de largo y es más común en el oeste de Long Island </a:t>
            </a:r>
            <a:r>
              <a:rPr lang="es-ES" sz="1200" kern="1200" dirty="0" err="1">
                <a:solidFill>
                  <a:schemeClr val="tx1"/>
                </a:solidFill>
                <a:effectLst/>
                <a:latin typeface="Arial" charset="0"/>
                <a:ea typeface="+mn-ea"/>
                <a:cs typeface="+mn-cs"/>
              </a:rPr>
              <a:t>Sound</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Camarón</a:t>
            </a:r>
            <a:r>
              <a:rPr lang="en-US" altLang="en-US" dirty="0">
                <a:latin typeface="Bell MT" panose="02020503060305020303" pitchFamily="18" charset="0"/>
              </a:rPr>
              <a:t> mantis, </a:t>
            </a:r>
            <a:r>
              <a:rPr lang="en-US" altLang="en-US" i="1" dirty="0" err="1">
                <a:latin typeface="Bell MT" panose="02020503060305020303" pitchFamily="18" charset="0"/>
              </a:rPr>
              <a:t>Squilla</a:t>
            </a:r>
            <a:r>
              <a:rPr lang="en-US" altLang="en-US" i="1" dirty="0">
                <a:latin typeface="Bell MT" panose="02020503060305020303" pitchFamily="18" charset="0"/>
              </a:rPr>
              <a:t> </a:t>
            </a:r>
            <a:r>
              <a:rPr lang="en-US" altLang="en-US" i="1" dirty="0" err="1">
                <a:latin typeface="Bell MT" panose="02020503060305020303" pitchFamily="18" charset="0"/>
              </a:rPr>
              <a:t>empusa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6834EADB-1933-431F-978F-54F4C6000E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7D92EE-2BB8-4140-A041-12C05AB96C40}" type="slidenum">
              <a:rPr lang="en-US" altLang="en-US"/>
              <a:pPr eaLnBrk="1" hangingPunct="1"/>
              <a:t>61</a:t>
            </a:fld>
            <a:endParaRPr lang="en-US" altLang="en-US"/>
          </a:p>
        </p:txBody>
      </p:sp>
      <p:sp>
        <p:nvSpPr>
          <p:cNvPr id="163843" name="Rectangle 2">
            <a:extLst>
              <a:ext uri="{FF2B5EF4-FFF2-40B4-BE49-F238E27FC236}">
                <a16:creationId xmlns:a16="http://schemas.microsoft.com/office/drawing/2014/main" id="{7870EB7C-FB34-4558-A33C-BFC938090C42}"/>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C4974B8B-362A-473C-B58B-BB51A8176A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chorlitos son del color de la arena seca lo que les permite disimularse y camuflarse cuando se mueven por la playa o están en sus nidos, construidos en depresiones llanas en la arena, a menudo revestidos con conchas.  Su única banda oscura situada alrededor de su cuello sólo es visible durante el periodo de cría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chorlitos llegan a la región de 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a finales de marzo para hacer sus nidos. Ponen de tres a cuatro huevos a finales de abril y tardan casi un mes en incubarlos y que salgan las crías. Debido al desarrollo urbanístico costero, la presencia humana y el aumento de los depredadores, son considerados una especie "amenazada" en CT, en "peligro" en New York y "amenazada" a nivel federal. A menudo sus nidos se encuentran vallados en las playas junto con los de los charranes para su protección</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chorlitos tienen un territorio costero definido. Cuando algún animal se aproxima demasiado a sus nidos, los adultos intentan distraerlo agitando sus alas como un pájaro herido. A esto se llama a veces la demostración del "ala rota" </a:t>
            </a: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s-ES" sz="1200" kern="1200" dirty="0">
                <a:solidFill>
                  <a:schemeClr val="tx1"/>
                </a:solidFill>
                <a:effectLst/>
                <a:latin typeface="Arial" charset="0"/>
                <a:ea typeface="+mn-ea"/>
                <a:cs typeface="+mn-cs"/>
              </a:rPr>
              <a:t>Los playeritos blancos corretean acercándose y alejándose de la orilla de la playa. Son playeros de tamaño mediano reconocibles por su plumaje pálido cuando no están en época de cría, patas y pico negro, y porque siempre están persiguiendo las olas. Sólo crían en la tundra del Ártico alto, pero durante el invierno migran largas distancias hacia playas de arenas por todo el mundo </a:t>
            </a:r>
          </a:p>
          <a:p>
            <a:pPr marL="171450" indent="-171450">
              <a:buFont typeface="Arial" panose="020B0604020202020204" pitchFamily="34" charset="0"/>
              <a:buChar char="•"/>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arriba</a:t>
            </a:r>
            <a:r>
              <a:rPr lang="en-US" altLang="en-US" dirty="0">
                <a:latin typeface="Bell MT" panose="02020503060305020303" pitchFamily="18" charset="0"/>
              </a:rPr>
              <a:t>) </a:t>
            </a:r>
            <a:r>
              <a:rPr lang="en-US" altLang="en-US" dirty="0" err="1">
                <a:latin typeface="Bell MT" panose="02020503060305020303" pitchFamily="18" charset="0"/>
              </a:rPr>
              <a:t>Playeritos</a:t>
            </a:r>
            <a:r>
              <a:rPr lang="en-US" altLang="en-US" dirty="0">
                <a:latin typeface="Bell MT" panose="02020503060305020303" pitchFamily="18" charset="0"/>
              </a:rPr>
              <a:t> </a:t>
            </a:r>
            <a:r>
              <a:rPr lang="en-US" altLang="en-US" dirty="0" err="1">
                <a:latin typeface="Bell MT" panose="02020503060305020303" pitchFamily="18" charset="0"/>
              </a:rPr>
              <a:t>blancos</a:t>
            </a:r>
            <a:r>
              <a:rPr lang="en-US" altLang="en-US" dirty="0">
                <a:latin typeface="Bell MT" panose="02020503060305020303" pitchFamily="18" charset="0"/>
              </a:rPr>
              <a:t>, </a:t>
            </a:r>
            <a:r>
              <a:rPr lang="en-US" b="0" i="1" dirty="0">
                <a:solidFill>
                  <a:srgbClr val="000000"/>
                </a:solidFill>
                <a:effectLst/>
                <a:latin typeface="Bell MT" panose="02020503060305020303" pitchFamily="18" charset="0"/>
              </a:rPr>
              <a:t>Calidris alba, y</a:t>
            </a:r>
            <a:r>
              <a:rPr lang="en-US" altLang="en-US" dirty="0">
                <a:latin typeface="Bell MT" panose="02020503060305020303" pitchFamily="18" charset="0"/>
              </a:rPr>
              <a:t> (</a:t>
            </a:r>
            <a:r>
              <a:rPr lang="en-US" altLang="en-US" dirty="0" err="1">
                <a:latin typeface="Bell MT" panose="02020503060305020303" pitchFamily="18" charset="0"/>
              </a:rPr>
              <a:t>derecha</a:t>
            </a:r>
            <a:r>
              <a:rPr lang="en-US" altLang="en-US" dirty="0">
                <a:latin typeface="Bell MT" panose="02020503060305020303" pitchFamily="18" charset="0"/>
              </a:rPr>
              <a:t>) </a:t>
            </a:r>
            <a:r>
              <a:rPr lang="en-US" altLang="en-US" dirty="0" err="1">
                <a:latin typeface="Bell MT" panose="02020503060305020303" pitchFamily="18" charset="0"/>
              </a:rPr>
              <a:t>Chorlitos</a:t>
            </a:r>
            <a:r>
              <a:rPr lang="en-US" altLang="en-US" dirty="0">
                <a:latin typeface="Bell MT" panose="02020503060305020303" pitchFamily="18" charset="0"/>
              </a:rPr>
              <a:t>, </a:t>
            </a:r>
            <a:r>
              <a:rPr lang="en-US" altLang="en-US" i="1" dirty="0" err="1">
                <a:latin typeface="Bell MT" panose="02020503060305020303" pitchFamily="18" charset="0"/>
              </a:rPr>
              <a:t>Charadrius</a:t>
            </a:r>
            <a:r>
              <a:rPr lang="en-US" altLang="en-US" i="1" dirty="0">
                <a:latin typeface="Bell MT" panose="02020503060305020303" pitchFamily="18" charset="0"/>
              </a:rPr>
              <a:t> </a:t>
            </a:r>
            <a:r>
              <a:rPr lang="en-US" altLang="en-US" i="1" dirty="0" err="1">
                <a:latin typeface="Bell MT" panose="02020503060305020303" pitchFamily="18" charset="0"/>
              </a:rPr>
              <a:t>melodus</a:t>
            </a:r>
            <a:r>
              <a:rPr lang="en-US" altLang="en-US" i="1" dirty="0">
                <a:latin typeface="Bell MT" panose="02020503060305020303" pitchFamily="18" charset="0"/>
              </a:rPr>
              <a:t>. </a:t>
            </a:r>
            <a:r>
              <a:rPr lang="en-US" altLang="en-US" i="1" dirty="0" err="1">
                <a:latin typeface="Bell MT" panose="02020503060305020303" pitchFamily="18" charset="0"/>
              </a:rPr>
              <a:t>Cortesía</a:t>
            </a:r>
            <a:r>
              <a:rPr lang="en-US" altLang="en-US" i="0" dirty="0">
                <a:latin typeface="Bell MT" panose="02020503060305020303" pitchFamily="18" charset="0"/>
              </a:rPr>
              <a:t> de Thomas Morris</a:t>
            </a:r>
            <a:endParaRPr lang="en-US" altLang="en-US" dirty="0">
              <a:latin typeface="Bell MT" panose="02020503060305020303" pitchFamily="18" charset="0"/>
            </a:endParaRPr>
          </a:p>
          <a:p>
            <a:pPr marL="171450" indent="-171450" algn="l">
              <a:buFont typeface="Arial" panose="020B0604020202020204" pitchFamily="34" charset="0"/>
              <a:buChar char="•"/>
            </a:pPr>
            <a:endParaRPr lang="en-US" b="0" i="0" dirty="0">
              <a:solidFill>
                <a:srgbClr val="0A0A0A"/>
              </a:solidFill>
              <a:effectLst/>
              <a:latin typeface="helvetica neue"/>
            </a:endParaRPr>
          </a:p>
          <a:p>
            <a:br>
              <a:rPr lang="en-US" b="0" i="0" u="sng" dirty="0">
                <a:solidFill>
                  <a:srgbClr val="FFFFFF"/>
                </a:solidFill>
                <a:effectLst/>
                <a:latin typeface="helvetica neue"/>
                <a:hlinkClick r:id="rId3"/>
              </a:rPr>
            </a:br>
            <a:endParaRPr lang="en-US" altLang="en-US" dirty="0">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err="1">
                <a:latin typeface="Bell MT" panose="02020503060305020303" pitchFamily="18" charset="0"/>
              </a:rPr>
              <a:t>Fotografía</a:t>
            </a:r>
            <a:r>
              <a:rPr lang="en-US" dirty="0">
                <a:latin typeface="Bell MT" panose="02020503060305020303" pitchFamily="18" charset="0"/>
              </a:rPr>
              <a:t>: Un </a:t>
            </a:r>
            <a:r>
              <a:rPr lang="en-US" dirty="0" err="1">
                <a:latin typeface="Bell MT" panose="02020503060305020303" pitchFamily="18" charset="0"/>
              </a:rPr>
              <a:t>chorlito</a:t>
            </a:r>
            <a:r>
              <a:rPr lang="en-US" dirty="0">
                <a:latin typeface="Bell MT" panose="02020503060305020303" pitchFamily="18" charset="0"/>
              </a:rPr>
              <a:t> </a:t>
            </a:r>
            <a:r>
              <a:rPr lang="en-US" dirty="0" err="1">
                <a:latin typeface="Bell MT" panose="02020503060305020303" pitchFamily="18" charset="0"/>
              </a:rPr>
              <a:t>gris</a:t>
            </a:r>
            <a:r>
              <a:rPr lang="en-US" dirty="0">
                <a:latin typeface="Bell MT" panose="02020503060305020303" pitchFamily="18" charset="0"/>
              </a:rPr>
              <a:t>, </a:t>
            </a:r>
            <a:r>
              <a:rPr lang="en-US" b="0" i="1" dirty="0" err="1">
                <a:solidFill>
                  <a:srgbClr val="000000"/>
                </a:solidFill>
                <a:effectLst/>
                <a:latin typeface="Bell MT" panose="02020503060305020303" pitchFamily="18" charset="0"/>
              </a:rPr>
              <a:t>Pluvialis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squatarola</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Cortesía</a:t>
            </a:r>
            <a:r>
              <a:rPr lang="en-US" b="0" i="0" dirty="0">
                <a:solidFill>
                  <a:srgbClr val="000000"/>
                </a:solidFill>
                <a:effectLst/>
                <a:latin typeface="Bell MT" panose="02020503060305020303" pitchFamily="18" charset="0"/>
              </a:rPr>
              <a:t> de Thomas Morris</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62</a:t>
            </a:fld>
            <a:endParaRPr lang="en-US" altLang="en-US"/>
          </a:p>
        </p:txBody>
      </p:sp>
    </p:spTree>
    <p:extLst>
      <p:ext uri="{BB962C8B-B14F-4D97-AF65-F5344CB8AC3E}">
        <p14:creationId xmlns:p14="http://schemas.microsoft.com/office/powerpoint/2010/main" val="1055886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err="1">
                <a:latin typeface="Bell MT" panose="02020503060305020303" pitchFamily="18" charset="0"/>
              </a:rPr>
              <a:t>Fotografía</a:t>
            </a:r>
            <a:r>
              <a:rPr lang="en-US" dirty="0">
                <a:latin typeface="Bell MT" panose="02020503060305020303" pitchFamily="18" charset="0"/>
              </a:rPr>
              <a:t>: </a:t>
            </a:r>
            <a:r>
              <a:rPr lang="en-US" b="0" i="0" dirty="0" err="1">
                <a:solidFill>
                  <a:srgbClr val="000000"/>
                </a:solidFill>
                <a:effectLst/>
                <a:latin typeface="Bell MT" panose="02020503060305020303" pitchFamily="18" charset="0"/>
              </a:rPr>
              <a:t>Ostreros</a:t>
            </a:r>
            <a:r>
              <a:rPr lang="en-US" b="0" i="0" dirty="0">
                <a:solidFill>
                  <a:srgbClr val="000000"/>
                </a:solidFill>
                <a:effectLst/>
                <a:latin typeface="Bell MT" panose="02020503060305020303" pitchFamily="18" charset="0"/>
              </a:rPr>
              <a:t> </a:t>
            </a:r>
            <a:r>
              <a:rPr lang="en-US" b="0" i="0" dirty="0" err="1">
                <a:solidFill>
                  <a:srgbClr val="000000"/>
                </a:solidFill>
                <a:effectLst/>
                <a:latin typeface="Bell MT" panose="02020503060305020303" pitchFamily="18" charset="0"/>
              </a:rPr>
              <a:t>píos</a:t>
            </a:r>
            <a:r>
              <a:rPr lang="en-US" b="0" i="0" dirty="0">
                <a:solidFill>
                  <a:srgbClr val="000000"/>
                </a:solidFill>
                <a:effectLst/>
                <a:latin typeface="Bell MT" panose="02020503060305020303" pitchFamily="18" charset="0"/>
              </a:rPr>
              <a:t> americanos</a:t>
            </a:r>
            <a:r>
              <a:rPr lang="en-US" b="0" i="0" dirty="0">
                <a:effectLst/>
                <a:latin typeface="Bell MT" panose="02020503060305020303" pitchFamily="18" charset="0"/>
                <a:cs typeface="Arial" panose="020B0604020202020204" pitchFamily="34" charset="0"/>
              </a:rPr>
              <a:t>, </a:t>
            </a:r>
            <a:r>
              <a:rPr lang="en-US" b="0" i="1" dirty="0" err="1">
                <a:effectLst/>
                <a:latin typeface="Bell MT" panose="02020503060305020303" pitchFamily="18" charset="0"/>
                <a:cs typeface="Arial" panose="020B0604020202020204" pitchFamily="34" charset="0"/>
              </a:rPr>
              <a:t>Haematopus</a:t>
            </a:r>
            <a:r>
              <a:rPr lang="en-US" b="0" i="1" dirty="0">
                <a:effectLst/>
                <a:latin typeface="Bell MT" panose="02020503060305020303" pitchFamily="18" charset="0"/>
                <a:cs typeface="Arial" panose="020B0604020202020204" pitchFamily="34" charset="0"/>
              </a:rPr>
              <a:t> palliates</a:t>
            </a:r>
            <a:r>
              <a:rPr lang="en-US" b="0" i="1" dirty="0">
                <a:solidFill>
                  <a:srgbClr val="404040"/>
                </a:solidFill>
                <a:effectLst/>
                <a:latin typeface="Bell MT" panose="02020503060305020303" pitchFamily="18" charset="0"/>
              </a:rPr>
              <a:t>. </a:t>
            </a:r>
            <a:r>
              <a:rPr lang="en-US" b="0" i="1" dirty="0" err="1">
                <a:solidFill>
                  <a:srgbClr val="404040"/>
                </a:solidFill>
                <a:effectLst/>
                <a:latin typeface="Bell MT" panose="02020503060305020303" pitchFamily="18" charset="0"/>
              </a:rPr>
              <a:t>Cortesía</a:t>
            </a:r>
            <a:r>
              <a:rPr lang="en-US" b="0" i="0" dirty="0">
                <a:solidFill>
                  <a:srgbClr val="000000"/>
                </a:solidFill>
                <a:effectLst/>
                <a:latin typeface="Bell MT" panose="02020503060305020303" pitchFamily="18" charset="0"/>
              </a:rPr>
              <a:t> de Thomas Morris</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63</a:t>
            </a:fld>
            <a:endParaRPr lang="en-US" altLang="en-US"/>
          </a:p>
        </p:txBody>
      </p:sp>
    </p:spTree>
    <p:extLst>
      <p:ext uri="{BB962C8B-B14F-4D97-AF65-F5344CB8AC3E}">
        <p14:creationId xmlns:p14="http://schemas.microsoft.com/office/powerpoint/2010/main" val="8898602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550B3199-B1E9-4645-BE6E-B2D661959D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D62213-4B19-4FA8-BE90-97723CF7C1DB}" type="slidenum">
              <a:rPr lang="en-US" altLang="en-US"/>
              <a:pPr eaLnBrk="1" hangingPunct="1"/>
              <a:t>64</a:t>
            </a:fld>
            <a:endParaRPr lang="en-US" altLang="en-US"/>
          </a:p>
        </p:txBody>
      </p:sp>
      <p:sp>
        <p:nvSpPr>
          <p:cNvPr id="164867" name="Rectangle 2">
            <a:extLst>
              <a:ext uri="{FF2B5EF4-FFF2-40B4-BE49-F238E27FC236}">
                <a16:creationId xmlns:a16="http://schemas.microsoft.com/office/drawing/2014/main" id="{A440054E-7F40-422B-9B59-72C574BB008F}"/>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5792135A-B976-40A4-B8A3-6C4BFAE4DC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charranes comunes son pájaros pequeños y parecidos a las gaviotas con alas largas y afiladas y una cola en forma de tijera, la parte superior de la cabeza negra,  el pico rojo con punta negra y las patas rojas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parejas que están criando hacen su nido en pequeñas depresiones en la tierra al que le agregan vegetación muerta, fragmentos de conchas, huesos y piedras.  Ponen de 1 a 4 huevos por puesta y crían una o dos veces al año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Defienden agresivamente su territorio de los intrusos, primero con su postura, luego peleando y esgrimiendo sus picos. Los humanos que entren en sus áreas de cría serán atacados por los charranes adultos, picoteados y defecados </a:t>
            </a:r>
            <a:endParaRPr lang="en-US" altLang="en-US" dirty="0">
              <a:latin typeface="Bell MT" panose="02020503060305020303" pitchFamily="18" charset="0"/>
            </a:endParaRP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Charrán</a:t>
            </a:r>
            <a:r>
              <a:rPr lang="en-US" altLang="en-US" dirty="0">
                <a:latin typeface="Bell MT" panose="02020503060305020303" pitchFamily="18" charset="0"/>
              </a:rPr>
              <a:t> </a:t>
            </a:r>
            <a:r>
              <a:rPr lang="en-US" altLang="en-US" dirty="0" err="1">
                <a:latin typeface="Bell MT" panose="02020503060305020303" pitchFamily="18" charset="0"/>
              </a:rPr>
              <a:t>común</a:t>
            </a:r>
            <a:r>
              <a:rPr lang="en-US" altLang="en-US" dirty="0">
                <a:latin typeface="Bell MT" panose="02020503060305020303" pitchFamily="18" charset="0"/>
              </a:rPr>
              <a:t> </a:t>
            </a:r>
            <a:r>
              <a:rPr lang="en-US" altLang="en-US" dirty="0" err="1">
                <a:latin typeface="Bell MT" panose="02020503060305020303" pitchFamily="18" charset="0"/>
              </a:rPr>
              <a:t>adulto</a:t>
            </a:r>
            <a:r>
              <a:rPr lang="en-US" altLang="en-US" dirty="0">
                <a:latin typeface="Bell MT" panose="02020503060305020303" pitchFamily="18" charset="0"/>
              </a:rPr>
              <a:t> y </a:t>
            </a:r>
            <a:r>
              <a:rPr lang="en-US" altLang="en-US" dirty="0" err="1">
                <a:latin typeface="Bell MT" panose="02020503060305020303" pitchFamily="18" charset="0"/>
              </a:rPr>
              <a:t>cría</a:t>
            </a:r>
            <a:r>
              <a:rPr lang="en-US" altLang="en-US" dirty="0">
                <a:latin typeface="Bell MT" panose="02020503060305020303" pitchFamily="18" charset="0"/>
              </a:rPr>
              <a:t>, </a:t>
            </a:r>
            <a:r>
              <a:rPr lang="en-US" b="0" i="1" dirty="0">
                <a:solidFill>
                  <a:srgbClr val="000000"/>
                </a:solidFill>
                <a:effectLst/>
                <a:latin typeface="Bell MT" panose="02020503060305020303" pitchFamily="18" charset="0"/>
              </a:rPr>
              <a:t>Sterna </a:t>
            </a:r>
            <a:r>
              <a:rPr lang="en-US" b="0" i="1" dirty="0" err="1">
                <a:solidFill>
                  <a:srgbClr val="000000"/>
                </a:solidFill>
                <a:effectLst/>
                <a:latin typeface="Bell MT" panose="02020503060305020303" pitchFamily="18" charset="0"/>
              </a:rPr>
              <a:t>hirundo</a:t>
            </a:r>
            <a:r>
              <a:rPr lang="en-US" b="0" i="1" dirty="0">
                <a:solidFill>
                  <a:srgbClr val="000000"/>
                </a:solidFill>
                <a:effectLst/>
                <a:latin typeface="Bell MT" panose="02020503060305020303" pitchFamily="18" charset="0"/>
              </a:rPr>
              <a:t> – </a:t>
            </a:r>
            <a:r>
              <a:rPr lang="en-US" b="0" dirty="0">
                <a:solidFill>
                  <a:srgbClr val="000000"/>
                </a:solidFill>
                <a:effectLst/>
                <a:latin typeface="Bell MT" panose="02020503060305020303" pitchFamily="18" charset="0"/>
              </a:rPr>
              <a:t>Great Gull Island , NY</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BC0FA9F3-150C-4B8C-80FA-296B234274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592706-6225-4BBF-A121-3D21B0B4767F}" type="slidenum">
              <a:rPr lang="en-US" altLang="en-US"/>
              <a:pPr eaLnBrk="1" hangingPunct="1"/>
              <a:t>65</a:t>
            </a:fld>
            <a:endParaRPr lang="en-US" altLang="en-US"/>
          </a:p>
        </p:txBody>
      </p:sp>
      <p:sp>
        <p:nvSpPr>
          <p:cNvPr id="184323" name="Rectangle 2">
            <a:extLst>
              <a:ext uri="{FF2B5EF4-FFF2-40B4-BE49-F238E27FC236}">
                <a16:creationId xmlns:a16="http://schemas.microsoft.com/office/drawing/2014/main" id="{20D3F791-34EB-47BC-AB9C-7BDEAE201A37}"/>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FE1A8BB1-37E7-49F7-966C-E8A3376A26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La </a:t>
            </a:r>
            <a:r>
              <a:rPr lang="en-US" sz="1200" b="1" kern="1200" dirty="0">
                <a:solidFill>
                  <a:schemeClr val="tx1"/>
                </a:solidFill>
                <a:effectLst/>
                <a:latin typeface="Arial" charset="0"/>
                <a:ea typeface="+mn-ea"/>
                <a:cs typeface="+mn-cs"/>
              </a:rPr>
              <a:t>zona </a:t>
            </a:r>
            <a:r>
              <a:rPr lang="en-US" sz="1200" b="1" kern="1200" dirty="0" err="1">
                <a:solidFill>
                  <a:schemeClr val="tx1"/>
                </a:solidFill>
                <a:effectLst/>
                <a:latin typeface="Arial" charset="0"/>
                <a:ea typeface="+mn-ea"/>
                <a:cs typeface="+mn-cs"/>
              </a:rPr>
              <a:t>intermareal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a:t>
            </a:r>
            <a:r>
              <a:rPr lang="en-US" sz="1200" kern="1200" dirty="0">
                <a:solidFill>
                  <a:schemeClr val="tx1"/>
                </a:solidFill>
                <a:effectLst/>
                <a:latin typeface="Arial" charset="0"/>
                <a:ea typeface="+mn-ea"/>
                <a:cs typeface="+mn-cs"/>
              </a:rPr>
              <a:t> el </a:t>
            </a:r>
            <a:r>
              <a:rPr lang="en-US" sz="1200" kern="1200" dirty="0" err="1">
                <a:solidFill>
                  <a:schemeClr val="tx1"/>
                </a:solidFill>
                <a:effectLst/>
                <a:latin typeface="Arial" charset="0"/>
                <a:ea typeface="+mn-ea"/>
                <a:cs typeface="+mn-cs"/>
              </a:rPr>
              <a:t>área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comprendida</a:t>
            </a:r>
            <a:r>
              <a:rPr lang="en-US" sz="1200" kern="1200" dirty="0">
                <a:solidFill>
                  <a:schemeClr val="tx1"/>
                </a:solidFill>
                <a:effectLst/>
                <a:latin typeface="Arial" charset="0"/>
                <a:ea typeface="+mn-ea"/>
                <a:cs typeface="+mn-cs"/>
              </a:rPr>
              <a:t> entre la </a:t>
            </a:r>
            <a:r>
              <a:rPr lang="en-US" sz="1200" kern="1200" dirty="0" err="1">
                <a:solidFill>
                  <a:schemeClr val="tx1"/>
                </a:solidFill>
                <a:effectLst/>
                <a:latin typeface="Arial" charset="0"/>
                <a:ea typeface="+mn-ea"/>
                <a:cs typeface="+mn-cs"/>
              </a:rPr>
              <a:t>marea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alta</a:t>
            </a:r>
            <a:r>
              <a:rPr lang="en-US" sz="1200" kern="1200" dirty="0">
                <a:solidFill>
                  <a:schemeClr val="tx1"/>
                </a:solidFill>
                <a:effectLst/>
                <a:latin typeface="Arial" charset="0"/>
                <a:ea typeface="+mn-ea"/>
                <a:cs typeface="+mn-cs"/>
              </a:rPr>
              <a:t> y la </a:t>
            </a:r>
            <a:r>
              <a:rPr lang="en-US" sz="1200" kern="1200" dirty="0" err="1">
                <a:solidFill>
                  <a:schemeClr val="tx1"/>
                </a:solidFill>
                <a:effectLst/>
                <a:latin typeface="Arial" charset="0"/>
                <a:ea typeface="+mn-ea"/>
                <a:cs typeface="+mn-cs"/>
              </a:rPr>
              <a:t>marea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baja</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probablemente</a:t>
            </a:r>
            <a:r>
              <a:rPr lang="en-US" sz="1200" kern="1200" dirty="0">
                <a:solidFill>
                  <a:schemeClr val="tx1"/>
                </a:solidFill>
                <a:effectLst/>
                <a:latin typeface="Arial" charset="0"/>
                <a:ea typeface="+mn-ea"/>
                <a:cs typeface="+mn-cs"/>
              </a:rPr>
              <a:t> el </a:t>
            </a:r>
            <a:r>
              <a:rPr lang="en-US" sz="1200" kern="1200" dirty="0" err="1">
                <a:solidFill>
                  <a:schemeClr val="tx1"/>
                </a:solidFill>
                <a:effectLst/>
                <a:latin typeface="Arial" charset="0"/>
                <a:ea typeface="+mn-ea"/>
                <a:cs typeface="+mn-cs"/>
              </a:rPr>
              <a:t>hábitat</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más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duro</a:t>
            </a:r>
            <a:r>
              <a:rPr lang="en-US" sz="1200" kern="1200" dirty="0">
                <a:solidFill>
                  <a:schemeClr val="tx1"/>
                </a:solidFill>
                <a:effectLst/>
                <a:latin typeface="Arial" charset="0"/>
                <a:ea typeface="+mn-ea"/>
                <a:cs typeface="+mn-cs"/>
              </a:rPr>
              <a:t> del Sound </a:t>
            </a: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Una característica importante de muchos organismos que viven en medio de la alta actividad de la zona </a:t>
            </a:r>
            <a:r>
              <a:rPr lang="es-ES" sz="1200" kern="1200" dirty="0" err="1">
                <a:solidFill>
                  <a:schemeClr val="tx1"/>
                </a:solidFill>
                <a:effectLst/>
                <a:latin typeface="Arial" charset="0"/>
                <a:ea typeface="+mn-ea"/>
                <a:cs typeface="+mn-cs"/>
              </a:rPr>
              <a:t>intermareal</a:t>
            </a:r>
            <a:r>
              <a:rPr lang="es-ES" sz="1200" kern="1200" dirty="0">
                <a:solidFill>
                  <a:schemeClr val="tx1"/>
                </a:solidFill>
                <a:effectLst/>
                <a:latin typeface="Arial" charset="0"/>
                <a:ea typeface="+mn-ea"/>
                <a:cs typeface="+mn-cs"/>
              </a:rPr>
              <a:t> rocosa es su capacidad para "sujetarse" a pesar de la intensa acción de las olas. Los percebes se pegan a las rocas, los camarones azules se adhieren a las mismas por medio de hilos resistentes (</a:t>
            </a:r>
            <a:r>
              <a:rPr lang="es-ES" sz="1200" b="1" kern="1200" dirty="0">
                <a:solidFill>
                  <a:schemeClr val="tx1"/>
                </a:solidFill>
                <a:effectLst/>
                <a:latin typeface="Arial" charset="0"/>
                <a:ea typeface="+mn-ea"/>
                <a:cs typeface="+mn-cs"/>
              </a:rPr>
              <a:t>bisos</a:t>
            </a:r>
            <a:r>
              <a:rPr lang="es-ES" sz="1200" kern="1200" dirty="0">
                <a:solidFill>
                  <a:schemeClr val="tx1"/>
                </a:solidFill>
                <a:effectLst/>
                <a:latin typeface="Arial" charset="0"/>
                <a:ea typeface="+mn-ea"/>
                <a:cs typeface="+mn-cs"/>
              </a:rPr>
              <a:t>), los caracoles usan un tipo de succión para sujetarse y las algas marinas se adhieren a las rocas a través de rizoides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organismos que viven en la zona </a:t>
            </a:r>
            <a:r>
              <a:rPr lang="es-ES" sz="1200" kern="1200" dirty="0" err="1">
                <a:solidFill>
                  <a:schemeClr val="tx1"/>
                </a:solidFill>
                <a:effectLst/>
                <a:latin typeface="Arial" charset="0"/>
                <a:ea typeface="+mn-ea"/>
                <a:cs typeface="+mn-cs"/>
              </a:rPr>
              <a:t>intermareal</a:t>
            </a:r>
            <a:r>
              <a:rPr lang="es-ES" sz="1200" kern="1200" dirty="0">
                <a:solidFill>
                  <a:schemeClr val="tx1"/>
                </a:solidFill>
                <a:effectLst/>
                <a:latin typeface="Arial" charset="0"/>
                <a:ea typeface="+mn-ea"/>
                <a:cs typeface="+mn-cs"/>
              </a:rPr>
              <a:t> también deben sobrevivir a la exposición al aire que les seca durante la marea baja, al calor extremo durante el verano y a las temperaturas gélidas en el invierno, a la lluvia y a la escorrentía de agua dulce, y, finalmente, a la depredación de algunos animales terrestres y organismos acuáticos</a:t>
            </a: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s-ES" sz="1200" kern="1200" dirty="0">
                <a:solidFill>
                  <a:schemeClr val="tx1"/>
                </a:solidFill>
                <a:effectLst/>
                <a:latin typeface="Arial" charset="0"/>
                <a:ea typeface="+mn-ea"/>
                <a:cs typeface="+mn-cs"/>
              </a:rPr>
              <a:t>En la zona </a:t>
            </a:r>
            <a:r>
              <a:rPr lang="es-ES" sz="1200" kern="1200" dirty="0" err="1">
                <a:solidFill>
                  <a:schemeClr val="tx1"/>
                </a:solidFill>
                <a:effectLst/>
                <a:latin typeface="Arial" charset="0"/>
                <a:ea typeface="+mn-ea"/>
                <a:cs typeface="+mn-cs"/>
              </a:rPr>
              <a:t>intermareal</a:t>
            </a:r>
            <a:r>
              <a:rPr lang="es-ES" sz="1200" kern="1200" dirty="0">
                <a:solidFill>
                  <a:schemeClr val="tx1"/>
                </a:solidFill>
                <a:effectLst/>
                <a:latin typeface="Arial" charset="0"/>
                <a:ea typeface="+mn-ea"/>
                <a:cs typeface="+mn-cs"/>
              </a:rPr>
              <a:t> hay una intensa competición por el espacio</a:t>
            </a:r>
          </a:p>
          <a:p>
            <a:r>
              <a:rPr lang="en-US" altLang="en-US" dirty="0" err="1">
                <a:latin typeface="Bell MT" panose="02020503060305020303" pitchFamily="18" charset="0"/>
              </a:rPr>
              <a:t>Fotografía</a:t>
            </a:r>
            <a:r>
              <a:rPr lang="en-US" altLang="en-US" dirty="0">
                <a:latin typeface="Bell MT" panose="02020503060305020303" pitchFamily="18" charset="0"/>
              </a:rPr>
              <a:t>: Zona </a:t>
            </a:r>
            <a:r>
              <a:rPr lang="en-US" altLang="en-US" dirty="0" err="1">
                <a:latin typeface="Bell MT" panose="02020503060305020303" pitchFamily="18" charset="0"/>
              </a:rPr>
              <a:t>intermareal</a:t>
            </a:r>
            <a:r>
              <a:rPr lang="en-US" altLang="en-US" dirty="0">
                <a:latin typeface="Bell MT" panose="02020503060305020303" pitchFamily="18" charset="0"/>
              </a:rPr>
              <a:t> </a:t>
            </a:r>
            <a:r>
              <a:rPr lang="en-US" altLang="en-US" dirty="0" err="1">
                <a:latin typeface="Bell MT" panose="02020503060305020303" pitchFamily="18" charset="0"/>
              </a:rPr>
              <a:t>rocosa</a:t>
            </a:r>
            <a:r>
              <a:rPr lang="en-US" altLang="en-US" dirty="0">
                <a:latin typeface="Bell MT" panose="02020503060305020303" pitchFamily="18" charset="0"/>
              </a:rPr>
              <a:t>, Playa </a:t>
            </a:r>
            <a:r>
              <a:rPr lang="en-US" altLang="en-US" dirty="0" err="1">
                <a:latin typeface="Bell MT" panose="02020503060305020303" pitchFamily="18" charset="0"/>
              </a:rPr>
              <a:t>en</a:t>
            </a:r>
            <a:r>
              <a:rPr lang="en-US" altLang="en-US" dirty="0">
                <a:latin typeface="Bell MT" panose="02020503060305020303" pitchFamily="18" charset="0"/>
              </a:rPr>
              <a:t> el </a:t>
            </a:r>
            <a:r>
              <a:rPr lang="en-US" altLang="en-US" dirty="0" err="1">
                <a:latin typeface="Bell MT" panose="02020503060305020303" pitchFamily="18" charset="0"/>
              </a:rPr>
              <a:t>parque</a:t>
            </a:r>
            <a:r>
              <a:rPr lang="en-US" altLang="en-US" dirty="0">
                <a:latin typeface="Bell MT" panose="02020503060305020303" pitchFamily="18" charset="0"/>
              </a:rPr>
              <a:t> </a:t>
            </a:r>
            <a:r>
              <a:rPr lang="en-US" altLang="en-US" dirty="0" err="1">
                <a:latin typeface="Bell MT" panose="02020503060305020303" pitchFamily="18" charset="0"/>
              </a:rPr>
              <a:t>estatal</a:t>
            </a:r>
            <a:r>
              <a:rPr lang="en-US" altLang="en-US" dirty="0">
                <a:latin typeface="Bell MT" panose="02020503060305020303" pitchFamily="18" charset="0"/>
              </a:rPr>
              <a:t> de </a:t>
            </a:r>
            <a:r>
              <a:rPr lang="en-US" altLang="en-US" dirty="0" err="1">
                <a:latin typeface="Bell MT" panose="02020503060305020303" pitchFamily="18" charset="0"/>
              </a:rPr>
              <a:t>Hammonassett</a:t>
            </a:r>
            <a:r>
              <a:rPr lang="en-US" altLang="en-US" dirty="0">
                <a:latin typeface="Bell MT" panose="02020503060305020303" pitchFamily="18" charset="0"/>
              </a:rPr>
              <a:t>, Madison CT. </a:t>
            </a:r>
            <a:r>
              <a:rPr lang="en-US" altLang="en-US" dirty="0" err="1">
                <a:latin typeface="Bell MT" panose="02020503060305020303" pitchFamily="18" charset="0"/>
              </a:rPr>
              <a:t>Cortesía</a:t>
            </a:r>
            <a:r>
              <a:rPr lang="en-US" altLang="en-US" dirty="0">
                <a:latin typeface="Bell MT" panose="02020503060305020303" pitchFamily="18" charset="0"/>
              </a:rPr>
              <a:t> de Judy Benson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8D40AD28-F319-4285-AA13-57ADF21BCA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EC3797F-BA4E-4B8A-95A3-FE3CF35CA226}" type="slidenum">
              <a:rPr lang="en-US" altLang="en-US"/>
              <a:pPr eaLnBrk="1" hangingPunct="1"/>
              <a:t>66</a:t>
            </a:fld>
            <a:endParaRPr lang="en-US" altLang="en-US"/>
          </a:p>
        </p:txBody>
      </p:sp>
      <p:sp>
        <p:nvSpPr>
          <p:cNvPr id="185347" name="Rectangle 2">
            <a:extLst>
              <a:ext uri="{FF2B5EF4-FFF2-40B4-BE49-F238E27FC236}">
                <a16:creationId xmlns:a16="http://schemas.microsoft.com/office/drawing/2014/main" id="{6016E136-8D95-422C-8FF4-B6994AE7B217}"/>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D550DB50-0C52-4ACC-BB92-A1D5788DF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Zona </a:t>
            </a:r>
            <a:r>
              <a:rPr lang="en-US" altLang="en-US" dirty="0" err="1">
                <a:latin typeface="Bell MT" panose="02020503060305020303" pitchFamily="18" charset="0"/>
              </a:rPr>
              <a:t>intermareal</a:t>
            </a:r>
            <a:r>
              <a:rPr lang="en-US" altLang="en-US" dirty="0">
                <a:latin typeface="Bell MT" panose="02020503060305020303" pitchFamily="18" charset="0"/>
              </a:rPr>
              <a:t> </a:t>
            </a:r>
            <a:r>
              <a:rPr lang="en-US" altLang="en-US" dirty="0" err="1">
                <a:latin typeface="Bell MT" panose="02020503060305020303" pitchFamily="18" charset="0"/>
              </a:rPr>
              <a:t>rocosa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 (</a:t>
            </a:r>
            <a:r>
              <a:rPr lang="en-US" altLang="en-US" dirty="0" err="1">
                <a:latin typeface="Bell MT" panose="02020503060305020303" pitchFamily="18" charset="0"/>
              </a:rPr>
              <a:t>derecha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Judy Benson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2A396A26-C2A6-49D5-B68C-77A22296BD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105528-4C35-4F9A-ACE3-BC5D874ABF29}" type="slidenum">
              <a:rPr lang="en-US" altLang="en-US"/>
              <a:pPr eaLnBrk="1" hangingPunct="1"/>
              <a:t>67</a:t>
            </a:fld>
            <a:endParaRPr lang="en-US" altLang="en-US"/>
          </a:p>
        </p:txBody>
      </p:sp>
      <p:sp>
        <p:nvSpPr>
          <p:cNvPr id="186371" name="Rectangle 2">
            <a:extLst>
              <a:ext uri="{FF2B5EF4-FFF2-40B4-BE49-F238E27FC236}">
                <a16:creationId xmlns:a16="http://schemas.microsoft.com/office/drawing/2014/main" id="{2130CF2C-B129-4985-A9C8-6C0B6B4DB498}"/>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8A866A19-1739-4BB2-9A32-330E29804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La zona </a:t>
            </a:r>
            <a:r>
              <a:rPr lang="en-US" sz="1200" kern="1200" dirty="0" err="1">
                <a:solidFill>
                  <a:schemeClr val="tx1"/>
                </a:solidFill>
                <a:effectLst/>
                <a:latin typeface="Arial" charset="0"/>
                <a:ea typeface="+mn-ea"/>
                <a:cs typeface="+mn-cs"/>
              </a:rPr>
              <a:t>intermareal</a:t>
            </a:r>
            <a:r>
              <a:rPr lang="en-US" sz="1200" kern="1200" dirty="0">
                <a:solidFill>
                  <a:schemeClr val="tx1"/>
                </a:solidFill>
                <a:effectLst/>
                <a:latin typeface="Arial" charset="0"/>
                <a:ea typeface="+mn-ea"/>
                <a:cs typeface="+mn-cs"/>
              </a:rPr>
              <a:t> superior </a:t>
            </a:r>
            <a:r>
              <a:rPr lang="en-US" sz="1200" kern="1200" dirty="0" err="1">
                <a:solidFill>
                  <a:schemeClr val="tx1"/>
                </a:solidFill>
                <a:effectLst/>
                <a:latin typeface="Arial" charset="0"/>
                <a:ea typeface="+mn-ea"/>
                <a:cs typeface="+mn-cs"/>
              </a:rPr>
              <a:t>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prácticamente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terrestre</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afectada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fundamentalmente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por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salpicaduras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mareas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vivas</a:t>
            </a:r>
            <a:r>
              <a:rPr lang="en-US" sz="1200" kern="1200" dirty="0">
                <a:solidFill>
                  <a:schemeClr val="tx1"/>
                </a:solidFill>
                <a:effectLst/>
                <a:latin typeface="Arial" charset="0"/>
                <a:ea typeface="+mn-ea"/>
                <a:cs typeface="+mn-cs"/>
              </a:rPr>
              <a:t> </a:t>
            </a: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zona </a:t>
            </a:r>
            <a:r>
              <a:rPr lang="es-ES" sz="1200" kern="1200" dirty="0" err="1">
                <a:solidFill>
                  <a:schemeClr val="tx1"/>
                </a:solidFill>
                <a:effectLst/>
                <a:latin typeface="Arial" charset="0"/>
                <a:ea typeface="+mn-ea"/>
                <a:cs typeface="+mn-cs"/>
              </a:rPr>
              <a:t>intermareal</a:t>
            </a:r>
            <a:r>
              <a:rPr lang="es-ES" sz="1200" kern="1200" dirty="0">
                <a:solidFill>
                  <a:schemeClr val="tx1"/>
                </a:solidFill>
                <a:effectLst/>
                <a:latin typeface="Arial" charset="0"/>
                <a:ea typeface="+mn-ea"/>
                <a:cs typeface="+mn-cs"/>
              </a:rPr>
              <a:t> media se inunda dos veces al día por las mareas y es el hogar de percebes, </a:t>
            </a:r>
            <a:r>
              <a:rPr lang="es-ES" sz="1200" kern="1200" dirty="0" err="1">
                <a:solidFill>
                  <a:schemeClr val="tx1"/>
                </a:solidFill>
                <a:effectLst/>
                <a:latin typeface="Arial" charset="0"/>
                <a:ea typeface="+mn-ea"/>
                <a:cs typeface="+mn-cs"/>
              </a:rPr>
              <a:t>macroalgas</a:t>
            </a:r>
            <a:r>
              <a:rPr lang="es-ES" sz="1200" kern="1200" dirty="0">
                <a:solidFill>
                  <a:schemeClr val="tx1"/>
                </a:solidFill>
                <a:effectLst/>
                <a:latin typeface="Arial" charset="0"/>
                <a:ea typeface="+mn-ea"/>
                <a:cs typeface="+mn-cs"/>
              </a:rPr>
              <a:t> (algas marinas), y moluscos como los bígaros, los caracoles zapatilla y los mejillones azules que compiten por espacio en la superficie</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zona </a:t>
            </a:r>
            <a:r>
              <a:rPr lang="es-ES" sz="1200" kern="1200" dirty="0" err="1">
                <a:solidFill>
                  <a:schemeClr val="tx1"/>
                </a:solidFill>
                <a:effectLst/>
                <a:latin typeface="Arial" charset="0"/>
                <a:ea typeface="+mn-ea"/>
                <a:cs typeface="+mn-cs"/>
              </a:rPr>
              <a:t>intermareal</a:t>
            </a:r>
            <a:r>
              <a:rPr lang="es-ES" sz="1200" kern="1200" dirty="0">
                <a:solidFill>
                  <a:schemeClr val="tx1"/>
                </a:solidFill>
                <a:effectLst/>
                <a:latin typeface="Arial" charset="0"/>
                <a:ea typeface="+mn-ea"/>
                <a:cs typeface="+mn-cs"/>
              </a:rPr>
              <a:t> baja está casi siempre inundada y abunda en algas </a:t>
            </a:r>
            <a:r>
              <a:rPr lang="es-ES" sz="1200" kern="1200" dirty="0" err="1">
                <a:solidFill>
                  <a:schemeClr val="tx1"/>
                </a:solidFill>
                <a:effectLst/>
                <a:latin typeface="Arial" charset="0"/>
                <a:ea typeface="+mn-ea"/>
                <a:cs typeface="+mn-cs"/>
              </a:rPr>
              <a:t>rockweed</a:t>
            </a:r>
            <a:r>
              <a:rPr lang="es-ES" sz="1200" kern="1200" dirty="0">
                <a:solidFill>
                  <a:schemeClr val="tx1"/>
                </a:solidFill>
                <a:effectLst/>
                <a:latin typeface="Arial" charset="0"/>
                <a:ea typeface="+mn-ea"/>
                <a:cs typeface="+mn-cs"/>
              </a:rPr>
              <a:t> y otras </a:t>
            </a:r>
            <a:r>
              <a:rPr lang="es-ES" sz="1200" kern="1200" dirty="0" err="1">
                <a:solidFill>
                  <a:schemeClr val="tx1"/>
                </a:solidFill>
                <a:effectLst/>
                <a:latin typeface="Arial" charset="0"/>
                <a:ea typeface="+mn-ea"/>
                <a:cs typeface="+mn-cs"/>
              </a:rPr>
              <a:t>macroalgas</a:t>
            </a:r>
            <a:r>
              <a:rPr lang="es-ES" sz="1200" kern="1200" dirty="0">
                <a:solidFill>
                  <a:schemeClr val="tx1"/>
                </a:solidFill>
                <a:effectLst/>
                <a:latin typeface="Arial" charset="0"/>
                <a:ea typeface="+mn-ea"/>
                <a:cs typeface="+mn-cs"/>
              </a:rPr>
              <a:t>, estrellas de mar y otros equinodermos de piel espinosa como los erizos de mar y nidarios como las anémonas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a:t>
            </a:r>
            <a:r>
              <a:rPr lang="es-ES" sz="1200" kern="1200" dirty="0" err="1">
                <a:solidFill>
                  <a:schemeClr val="tx1"/>
                </a:solidFill>
                <a:effectLst/>
                <a:latin typeface="Arial" charset="0"/>
                <a:ea typeface="+mn-ea"/>
                <a:cs typeface="+mn-cs"/>
              </a:rPr>
              <a:t>macroalgas</a:t>
            </a:r>
            <a:r>
              <a:rPr lang="es-ES" sz="1200" kern="1200" dirty="0">
                <a:solidFill>
                  <a:schemeClr val="tx1"/>
                </a:solidFill>
                <a:effectLst/>
                <a:latin typeface="Arial" charset="0"/>
                <a:ea typeface="+mn-ea"/>
                <a:cs typeface="+mn-cs"/>
              </a:rPr>
              <a:t> crecen también en la zona submareal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Patrones</a:t>
            </a:r>
            <a:r>
              <a:rPr lang="en-US" altLang="en-US" dirty="0">
                <a:latin typeface="Bell MT" panose="02020503060305020303" pitchFamily="18" charset="0"/>
              </a:rPr>
              <a:t> de </a:t>
            </a:r>
            <a:r>
              <a:rPr lang="en-US" altLang="en-US" dirty="0" err="1">
                <a:latin typeface="Bell MT" panose="02020503060305020303" pitchFamily="18" charset="0"/>
              </a:rPr>
              <a:t>zonificación</a:t>
            </a:r>
            <a:r>
              <a:rPr lang="en-US" altLang="en-US" dirty="0">
                <a:latin typeface="Bell MT" panose="02020503060305020303" pitchFamily="18" charset="0"/>
              </a:rPr>
              <a:t> </a:t>
            </a:r>
            <a:r>
              <a:rPr lang="en-US" altLang="en-US" dirty="0" err="1">
                <a:latin typeface="Bell MT" panose="02020503060305020303" pitchFamily="18" charset="0"/>
              </a:rPr>
              <a:t>en</a:t>
            </a:r>
            <a:r>
              <a:rPr lang="en-US" altLang="en-US" dirty="0">
                <a:latin typeface="Bell MT" panose="02020503060305020303" pitchFamily="18" charset="0"/>
              </a:rPr>
              <a:t> la zona </a:t>
            </a:r>
            <a:r>
              <a:rPr lang="en-US" altLang="en-US" dirty="0" err="1">
                <a:latin typeface="Bell MT" panose="02020503060305020303" pitchFamily="18" charset="0"/>
              </a:rPr>
              <a:t>intermareal</a:t>
            </a:r>
            <a:r>
              <a:rPr lang="en-US" altLang="en-US" dirty="0">
                <a:latin typeface="Bell MT" panose="02020503060305020303" pitchFamily="18" charset="0"/>
              </a:rPr>
              <a:t> </a:t>
            </a:r>
            <a:r>
              <a:rPr lang="en-US" altLang="en-US" dirty="0" err="1">
                <a:latin typeface="Bell MT" panose="02020503060305020303" pitchFamily="18" charset="0"/>
              </a:rPr>
              <a:t>rocosa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Las </a:t>
            </a:r>
            <a:r>
              <a:rPr lang="en-US" sz="1200" kern="1200" dirty="0" err="1">
                <a:solidFill>
                  <a:schemeClr val="tx1"/>
                </a:solidFill>
                <a:effectLst/>
                <a:latin typeface="Arial" charset="0"/>
                <a:ea typeface="+mn-ea"/>
                <a:cs typeface="+mn-cs"/>
              </a:rPr>
              <a:t>algas</a:t>
            </a:r>
            <a:r>
              <a:rPr lang="en-US" sz="1200" kern="1200" dirty="0">
                <a:solidFill>
                  <a:schemeClr val="tx1"/>
                </a:solidFill>
                <a:effectLst/>
                <a:latin typeface="Arial" charset="0"/>
                <a:ea typeface="+mn-ea"/>
                <a:cs typeface="+mn-cs"/>
              </a:rPr>
              <a:t> marinas, o </a:t>
            </a:r>
            <a:r>
              <a:rPr lang="en-US" sz="1200" kern="1200" dirty="0" err="1">
                <a:solidFill>
                  <a:schemeClr val="tx1"/>
                </a:solidFill>
                <a:effectLst/>
                <a:latin typeface="Arial" charset="0"/>
                <a:ea typeface="+mn-ea"/>
                <a:cs typeface="+mn-cs"/>
              </a:rPr>
              <a:t>macroalgas</a:t>
            </a:r>
            <a:r>
              <a:rPr lang="en-US" sz="1200" kern="1200" dirty="0">
                <a:solidFill>
                  <a:schemeClr val="tx1"/>
                </a:solidFill>
                <a:effectLst/>
                <a:latin typeface="Arial" charset="0"/>
                <a:ea typeface="+mn-ea"/>
                <a:cs typeface="+mn-cs"/>
              </a:rPr>
              <a:t> marinas, </a:t>
            </a:r>
            <a:r>
              <a:rPr lang="en-US" sz="1200" kern="1200" dirty="0" err="1">
                <a:solidFill>
                  <a:schemeClr val="tx1"/>
                </a:solidFill>
                <a:effectLst/>
                <a:latin typeface="Arial" charset="0"/>
                <a:ea typeface="+mn-ea"/>
                <a:cs typeface="+mn-cs"/>
              </a:rPr>
              <a:t>proveen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hábitat</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alimento</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abrigo</a:t>
            </a:r>
            <a:r>
              <a:rPr lang="en-US" sz="1200" kern="1200" dirty="0">
                <a:solidFill>
                  <a:schemeClr val="tx1"/>
                </a:solidFill>
                <a:effectLst/>
                <a:latin typeface="Arial" charset="0"/>
                <a:ea typeface="+mn-ea"/>
                <a:cs typeface="+mn-cs"/>
              </a:rPr>
              <a:t> a </a:t>
            </a:r>
            <a:r>
              <a:rPr lang="en-US" sz="1200" kern="1200" dirty="0" err="1">
                <a:solidFill>
                  <a:schemeClr val="tx1"/>
                </a:solidFill>
                <a:effectLst/>
                <a:latin typeface="Arial" charset="0"/>
                <a:ea typeface="+mn-ea"/>
                <a:cs typeface="+mn-cs"/>
              </a:rPr>
              <a:t>numerosos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organismos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acuáticos</a:t>
            </a:r>
            <a:r>
              <a:rPr lang="en-US" sz="1200" kern="1200" dirty="0">
                <a:solidFill>
                  <a:schemeClr val="tx1"/>
                </a:solidFill>
                <a:effectLst/>
                <a:latin typeface="Arial" charset="0"/>
                <a:ea typeface="+mn-ea"/>
                <a:cs typeface="+mn-cs"/>
              </a:rPr>
              <a:t>. Hay </a:t>
            </a:r>
            <a:r>
              <a:rPr lang="en-US" sz="1200" kern="1200" dirty="0" err="1">
                <a:solidFill>
                  <a:schemeClr val="tx1"/>
                </a:solidFill>
                <a:effectLst/>
                <a:latin typeface="Arial" charset="0"/>
                <a:ea typeface="+mn-ea"/>
                <a:cs typeface="+mn-cs"/>
              </a:rPr>
              <a:t>más</a:t>
            </a:r>
            <a:r>
              <a:rPr lang="en-US" sz="1200" kern="1200" dirty="0">
                <a:solidFill>
                  <a:schemeClr val="tx1"/>
                </a:solidFill>
                <a:effectLst/>
                <a:latin typeface="Arial" charset="0"/>
                <a:ea typeface="+mn-ea"/>
                <a:cs typeface="+mn-cs"/>
              </a:rPr>
              <a:t> de 200 </a:t>
            </a:r>
            <a:r>
              <a:rPr lang="en-US" sz="1200" kern="1200" dirty="0" err="1">
                <a:solidFill>
                  <a:schemeClr val="tx1"/>
                </a:solidFill>
                <a:effectLst/>
                <a:latin typeface="Arial" charset="0"/>
                <a:ea typeface="+mn-ea"/>
                <a:cs typeface="+mn-cs"/>
              </a:rPr>
              <a:t>especies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Long Island </a:t>
            </a:r>
          </a:p>
          <a:p>
            <a:pPr marL="171450" lvl="0" indent="-171450">
              <a:buFont typeface="Arial" panose="020B0604020202020204" pitchFamily="34" charset="0"/>
              <a:buChar char="•"/>
            </a:pPr>
            <a:r>
              <a:rPr lang="en-US" sz="1200" kern="1200" dirty="0" err="1">
                <a:solidFill>
                  <a:schemeClr val="tx1"/>
                </a:solidFill>
                <a:effectLst/>
                <a:latin typeface="Arial" charset="0"/>
                <a:ea typeface="+mn-ea"/>
                <a:cs typeface="+mn-cs"/>
              </a:rPr>
              <a:t>Esta</a:t>
            </a:r>
            <a:r>
              <a:rPr lang="en-US" sz="1200" kern="1200" dirty="0">
                <a:solidFill>
                  <a:schemeClr val="tx1"/>
                </a:solidFill>
                <a:effectLst/>
                <a:latin typeface="Arial" charset="0"/>
                <a:ea typeface="+mn-ea"/>
                <a:cs typeface="+mn-cs"/>
              </a:rPr>
              <a:t> particular </a:t>
            </a:r>
            <a:r>
              <a:rPr lang="en-US" sz="1200" kern="1200" dirty="0" err="1">
                <a:solidFill>
                  <a:schemeClr val="tx1"/>
                </a:solidFill>
                <a:effectLst/>
                <a:latin typeface="Arial" charset="0"/>
                <a:ea typeface="+mn-ea"/>
                <a:cs typeface="+mn-cs"/>
              </a:rPr>
              <a:t>especie</a:t>
            </a:r>
            <a:r>
              <a:rPr lang="en-US" sz="1200" kern="1200" dirty="0">
                <a:solidFill>
                  <a:schemeClr val="tx1"/>
                </a:solidFill>
                <a:effectLst/>
                <a:latin typeface="Arial" charset="0"/>
                <a:ea typeface="+mn-ea"/>
                <a:cs typeface="+mn-cs"/>
              </a:rPr>
              <a:t> de alga se </a:t>
            </a:r>
            <a:r>
              <a:rPr lang="en-US" sz="1200" kern="1200" dirty="0" err="1">
                <a:solidFill>
                  <a:schemeClr val="tx1"/>
                </a:solidFill>
                <a:effectLst/>
                <a:latin typeface="Arial" charset="0"/>
                <a:ea typeface="+mn-ea"/>
                <a:cs typeface="+mn-cs"/>
              </a:rPr>
              <a:t>utiliza</a:t>
            </a:r>
            <a:r>
              <a:rPr lang="en-US" sz="1200" kern="1200" dirty="0">
                <a:solidFill>
                  <a:schemeClr val="tx1"/>
                </a:solidFill>
                <a:effectLst/>
                <a:latin typeface="Arial" charset="0"/>
                <a:ea typeface="+mn-ea"/>
                <a:cs typeface="+mn-cs"/>
              </a:rPr>
              <a:t> a menudo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Maine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material para </a:t>
            </a:r>
            <a:r>
              <a:rPr lang="en-US" sz="1200" kern="1200" dirty="0" err="1">
                <a:solidFill>
                  <a:schemeClr val="tx1"/>
                </a:solidFill>
                <a:effectLst/>
                <a:latin typeface="Arial" charset="0"/>
                <a:ea typeface="+mn-ea"/>
                <a:cs typeface="+mn-cs"/>
              </a:rPr>
              <a:t>embalar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gusanos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marinos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vivos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comercializados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por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vendedores</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carnada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las </a:t>
            </a:r>
            <a:r>
              <a:rPr lang="en-US" sz="1200" kern="1200" dirty="0" err="1">
                <a:solidFill>
                  <a:schemeClr val="tx1"/>
                </a:solidFill>
                <a:effectLst/>
                <a:latin typeface="Arial" charset="0"/>
                <a:ea typeface="+mn-ea"/>
                <a:cs typeface="+mn-cs"/>
              </a:rPr>
              <a:t>algas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pueden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vivir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otros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organismos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por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tal</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motivo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pescadores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deben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deprenderse</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este</a:t>
            </a:r>
            <a:r>
              <a:rPr lang="en-US" sz="1200" kern="1200" dirty="0">
                <a:solidFill>
                  <a:schemeClr val="tx1"/>
                </a:solidFill>
                <a:effectLst/>
                <a:latin typeface="Arial" charset="0"/>
                <a:ea typeface="+mn-ea"/>
                <a:cs typeface="+mn-cs"/>
              </a:rPr>
              <a:t> material de </a:t>
            </a:r>
            <a:r>
              <a:rPr lang="en-US" sz="1200" kern="1200" dirty="0" err="1">
                <a:solidFill>
                  <a:schemeClr val="tx1"/>
                </a:solidFill>
                <a:effectLst/>
                <a:latin typeface="Arial" charset="0"/>
                <a:ea typeface="+mn-ea"/>
                <a:cs typeface="+mn-cs"/>
              </a:rPr>
              <a:t>embalaje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basura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lugar</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arrojarlo</a:t>
            </a:r>
            <a:r>
              <a:rPr lang="en-US" sz="1200" kern="1200" dirty="0">
                <a:solidFill>
                  <a:schemeClr val="tx1"/>
                </a:solidFill>
                <a:effectLst/>
                <a:latin typeface="Arial" charset="0"/>
                <a:ea typeface="+mn-ea"/>
                <a:cs typeface="+mn-cs"/>
              </a:rPr>
              <a:t> al Sound para </a:t>
            </a:r>
            <a:r>
              <a:rPr lang="en-US" sz="1200" kern="1200" dirty="0" err="1">
                <a:solidFill>
                  <a:schemeClr val="tx1"/>
                </a:solidFill>
                <a:effectLst/>
                <a:latin typeface="Arial" charset="0"/>
                <a:ea typeface="+mn-ea"/>
                <a:cs typeface="+mn-cs"/>
              </a:rPr>
              <a:t>evitar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introducir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nuevas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especies</a:t>
            </a:r>
            <a:r>
              <a:rPr lang="en-US" sz="1200" kern="1200" dirty="0">
                <a:solidFill>
                  <a:schemeClr val="tx1"/>
                </a:solidFill>
                <a:effectLst/>
                <a:latin typeface="Arial" charset="0"/>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El </a:t>
            </a:r>
            <a:r>
              <a:rPr lang="en-US" sz="1200" kern="1200" dirty="0" err="1">
                <a:solidFill>
                  <a:schemeClr val="tx1"/>
                </a:solidFill>
                <a:effectLst/>
                <a:latin typeface="Arial" charset="0"/>
                <a:ea typeface="+mn-ea"/>
                <a:cs typeface="+mn-cs"/>
              </a:rPr>
              <a:t>alginato</a:t>
            </a:r>
            <a:r>
              <a:rPr lang="en-US" sz="1200" kern="1200" dirty="0">
                <a:solidFill>
                  <a:schemeClr val="tx1"/>
                </a:solidFill>
                <a:effectLst/>
                <a:latin typeface="Arial" charset="0"/>
                <a:ea typeface="+mn-ea"/>
                <a:cs typeface="+mn-cs"/>
              </a:rPr>
              <a:t> de las </a:t>
            </a:r>
            <a:r>
              <a:rPr lang="en-US" sz="1200" kern="1200" dirty="0" err="1">
                <a:solidFill>
                  <a:schemeClr val="tx1"/>
                </a:solidFill>
                <a:effectLst/>
                <a:latin typeface="Arial" charset="0"/>
                <a:ea typeface="+mn-ea"/>
                <a:cs typeface="+mn-cs"/>
              </a:rPr>
              <a:t>algas</a:t>
            </a:r>
            <a:r>
              <a:rPr lang="en-US" sz="1200" kern="1200" dirty="0">
                <a:solidFill>
                  <a:schemeClr val="tx1"/>
                </a:solidFill>
                <a:effectLst/>
                <a:latin typeface="Arial" charset="0"/>
                <a:ea typeface="+mn-ea"/>
                <a:cs typeface="+mn-cs"/>
              </a:rPr>
              <a:t> rockweed y de las </a:t>
            </a:r>
            <a:r>
              <a:rPr lang="en-US" sz="1200" kern="1200" dirty="0" err="1">
                <a:solidFill>
                  <a:schemeClr val="tx1"/>
                </a:solidFill>
                <a:effectLst/>
                <a:latin typeface="Arial" charset="0"/>
                <a:ea typeface="+mn-ea"/>
                <a:cs typeface="+mn-cs"/>
              </a:rPr>
              <a:t>algas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pardas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usado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jarabes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revestimiento</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papel</a:t>
            </a:r>
            <a:r>
              <a:rPr lang="en-US" sz="1200" kern="1200" dirty="0">
                <a:solidFill>
                  <a:schemeClr val="tx1"/>
                </a:solidFill>
                <a:effectLst/>
                <a:latin typeface="Arial" charset="0"/>
                <a:ea typeface="+mn-ea"/>
                <a:cs typeface="+mn-cs"/>
              </a:rPr>
              <a:t>, film, </a:t>
            </a:r>
            <a:r>
              <a:rPr lang="en-US" sz="1200" kern="1200" dirty="0" err="1">
                <a:solidFill>
                  <a:schemeClr val="tx1"/>
                </a:solidFill>
                <a:effectLst/>
                <a:latin typeface="Arial" charset="0"/>
                <a:ea typeface="+mn-ea"/>
                <a:cs typeface="+mn-cs"/>
              </a:rPr>
              <a:t>medicinas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tela</a:t>
            </a:r>
            <a:r>
              <a:rPr lang="en-US" sz="1200" kern="1200" dirty="0">
                <a:solidFill>
                  <a:schemeClr val="tx1"/>
                </a:solidFill>
                <a:effectLst/>
                <a:latin typeface="Arial" charset="0"/>
                <a:ea typeface="+mn-ea"/>
                <a:cs typeface="+mn-cs"/>
              </a:rPr>
              <a:t> </a:t>
            </a: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Fuco</a:t>
            </a:r>
            <a:r>
              <a:rPr lang="en-US" altLang="en-US" dirty="0">
                <a:latin typeface="Bell MT" panose="02020503060305020303" pitchFamily="18" charset="0"/>
              </a:rPr>
              <a:t> </a:t>
            </a:r>
            <a:r>
              <a:rPr lang="en-US" altLang="en-US" dirty="0" err="1">
                <a:latin typeface="Bell MT" panose="02020503060305020303" pitchFamily="18" charset="0"/>
              </a:rPr>
              <a:t>nudoso</a:t>
            </a:r>
            <a:r>
              <a:rPr lang="en-US" altLang="en-US" dirty="0">
                <a:latin typeface="Bell MT" panose="02020503060305020303" pitchFamily="18" charset="0"/>
              </a:rPr>
              <a:t>, </a:t>
            </a:r>
            <a:r>
              <a:rPr lang="en-US" altLang="en-US" i="1" dirty="0" err="1">
                <a:latin typeface="Bell MT" panose="02020503060305020303" pitchFamily="18" charset="0"/>
              </a:rPr>
              <a:t>Ascophyllum</a:t>
            </a:r>
            <a:r>
              <a:rPr lang="en-US" altLang="en-US" i="1" dirty="0">
                <a:latin typeface="Bell MT" panose="02020503060305020303" pitchFamily="18" charset="0"/>
              </a:rPr>
              <a:t> nodosum</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a:p>
            <a:endParaRPr lang="en-US" dirty="0"/>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68</a:t>
            </a:fld>
            <a:endParaRPr lang="en-US" altLang="en-US"/>
          </a:p>
        </p:txBody>
      </p:sp>
    </p:spTree>
    <p:extLst>
      <p:ext uri="{BB962C8B-B14F-4D97-AF65-F5344CB8AC3E}">
        <p14:creationId xmlns:p14="http://schemas.microsoft.com/office/powerpoint/2010/main" val="3474769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2D2006E1-6D9C-49A0-AB2A-21D452A459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71FA15-BC71-4234-AADE-8ECC64754F7A}" type="slidenum">
              <a:rPr lang="en-US" altLang="en-US"/>
              <a:pPr eaLnBrk="1" hangingPunct="1"/>
              <a:t>69</a:t>
            </a:fld>
            <a:endParaRPr lang="en-US" altLang="en-US"/>
          </a:p>
        </p:txBody>
      </p:sp>
      <p:sp>
        <p:nvSpPr>
          <p:cNvPr id="188419" name="Rectangle 2">
            <a:extLst>
              <a:ext uri="{FF2B5EF4-FFF2-40B4-BE49-F238E27FC236}">
                <a16:creationId xmlns:a16="http://schemas.microsoft.com/office/drawing/2014/main" id="{1BDD7475-BCE9-4E42-AA6B-6BD0CBED6D69}"/>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98378D4C-20C6-473B-971B-D05B6279EB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lechuga de mar es una fuente de alimento para los cisnes mudos, los patos buceadores y otras aves acuáticas</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Lechuga</a:t>
            </a:r>
            <a:r>
              <a:rPr lang="en-US" altLang="en-US" dirty="0">
                <a:latin typeface="Bell MT" panose="02020503060305020303" pitchFamily="18" charset="0"/>
              </a:rPr>
              <a:t> de mar, </a:t>
            </a:r>
            <a:r>
              <a:rPr lang="en-US" altLang="en-US" i="1" dirty="0">
                <a:latin typeface="Bell MT" panose="02020503060305020303" pitchFamily="18" charset="0"/>
              </a:rPr>
              <a:t>Ulva </a:t>
            </a:r>
            <a:r>
              <a:rPr lang="en-US" altLang="en-US" i="1" dirty="0" err="1">
                <a:latin typeface="Bell MT" panose="02020503060305020303" pitchFamily="18" charset="0"/>
              </a:rPr>
              <a:t>lactuca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62FB965D-770F-40BD-88AB-6FE5AF7CB1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FAB58A-250E-489C-82EE-765C23B902FA}" type="slidenum">
              <a:rPr lang="en-US" altLang="en-US"/>
              <a:pPr eaLnBrk="1" hangingPunct="1"/>
              <a:t>7</a:t>
            </a:fld>
            <a:endParaRPr lang="en-US" altLang="en-US"/>
          </a:p>
        </p:txBody>
      </p:sp>
      <p:sp>
        <p:nvSpPr>
          <p:cNvPr id="132099" name="Rectangle 2">
            <a:extLst>
              <a:ext uri="{FF2B5EF4-FFF2-40B4-BE49-F238E27FC236}">
                <a16:creationId xmlns:a16="http://schemas.microsoft.com/office/drawing/2014/main" id="{42CA3B5D-B637-41E5-92E9-FA2E3C29AAD7}"/>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B2B10146-C476-48BD-B83C-A0B4A968A0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Marisma</a:t>
            </a:r>
            <a:r>
              <a:rPr lang="en-US" altLang="en-US" dirty="0">
                <a:latin typeface="Bell MT" panose="02020503060305020303" pitchFamily="18" charset="0"/>
              </a:rPr>
              <a:t> </a:t>
            </a:r>
            <a:r>
              <a:rPr lang="en-US" altLang="en-US" dirty="0" err="1">
                <a:latin typeface="Bell MT" panose="02020503060305020303" pitchFamily="18" charset="0"/>
              </a:rPr>
              <a:t>salada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7C73C338-102C-4DD7-9E20-747902D8AA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D5502D-78F9-436F-9764-F0FF41DA3CAA}" type="slidenum">
              <a:rPr lang="en-US" altLang="en-US"/>
              <a:pPr eaLnBrk="1" hangingPunct="1"/>
              <a:t>70</a:t>
            </a:fld>
            <a:endParaRPr lang="en-US" altLang="en-US"/>
          </a:p>
        </p:txBody>
      </p:sp>
      <p:sp>
        <p:nvSpPr>
          <p:cNvPr id="189443" name="Rectangle 2">
            <a:extLst>
              <a:ext uri="{FF2B5EF4-FFF2-40B4-BE49-F238E27FC236}">
                <a16:creationId xmlns:a16="http://schemas.microsoft.com/office/drawing/2014/main" id="{308FA98C-6118-4FDD-9A26-8633FEDD0B82}"/>
              </a:ext>
            </a:extLst>
          </p:cNvPr>
          <p:cNvSpPr>
            <a:spLocks noGrp="1" noRot="1" noChangeAspect="1" noChangeArrowheads="1" noTextEdit="1"/>
          </p:cNvSpPr>
          <p:nvPr>
            <p:ph type="sldImg"/>
          </p:nvPr>
        </p:nvSpPr>
        <p:spPr>
          <a:ln/>
        </p:spPr>
      </p:sp>
      <p:sp>
        <p:nvSpPr>
          <p:cNvPr id="189444" name="Rectangle 3">
            <a:extLst>
              <a:ext uri="{FF2B5EF4-FFF2-40B4-BE49-F238E27FC236}">
                <a16:creationId xmlns:a16="http://schemas.microsoft.com/office/drawing/2014/main" id="{D67B1DC5-10D1-4EE1-90D7-033E6299AB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base a </a:t>
            </a:r>
            <a:r>
              <a:rPr lang="en-US" sz="1200" kern="1200" dirty="0" err="1">
                <a:solidFill>
                  <a:schemeClr val="tx1"/>
                </a:solidFill>
                <a:effectLst/>
                <a:latin typeface="Arial" charset="0"/>
                <a:ea typeface="+mn-ea"/>
                <a:cs typeface="+mn-cs"/>
              </a:rPr>
              <a:t>su</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estructura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métodos</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reproducción</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pigmentos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coloración</a:t>
            </a:r>
            <a:r>
              <a:rPr lang="en-US" sz="1200" kern="1200" dirty="0">
                <a:solidFill>
                  <a:schemeClr val="tx1"/>
                </a:solidFill>
                <a:effectLst/>
                <a:latin typeface="Arial" charset="0"/>
                <a:ea typeface="+mn-ea"/>
                <a:cs typeface="+mn-cs"/>
              </a:rPr>
              <a:t>) las </a:t>
            </a:r>
            <a:r>
              <a:rPr lang="en-US" sz="1200" kern="1200" dirty="0" err="1">
                <a:solidFill>
                  <a:schemeClr val="tx1"/>
                </a:solidFill>
                <a:effectLst/>
                <a:latin typeface="Arial" charset="0"/>
                <a:ea typeface="+mn-ea"/>
                <a:cs typeface="+mn-cs"/>
              </a:rPr>
              <a:t>algas</a:t>
            </a:r>
            <a:r>
              <a:rPr lang="en-US" sz="1200" kern="1200" dirty="0">
                <a:solidFill>
                  <a:schemeClr val="tx1"/>
                </a:solidFill>
                <a:effectLst/>
                <a:latin typeface="Arial" charset="0"/>
                <a:ea typeface="+mn-ea"/>
                <a:cs typeface="+mn-cs"/>
              </a:rPr>
              <a:t> marinas se </a:t>
            </a:r>
            <a:r>
              <a:rPr lang="en-US" sz="1200" kern="1200" dirty="0" err="1">
                <a:solidFill>
                  <a:schemeClr val="tx1"/>
                </a:solidFill>
                <a:effectLst/>
                <a:latin typeface="Arial" charset="0"/>
                <a:ea typeface="+mn-ea"/>
                <a:cs typeface="+mn-cs"/>
              </a:rPr>
              <a:t>clasifican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marrones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verdes</a:t>
            </a:r>
            <a:r>
              <a:rPr lang="en-US" sz="1200" kern="1200" dirty="0">
                <a:solidFill>
                  <a:schemeClr val="tx1"/>
                </a:solidFill>
                <a:effectLst/>
                <a:latin typeface="Arial" charset="0"/>
                <a:ea typeface="+mn-ea"/>
                <a:cs typeface="+mn-cs"/>
              </a:rPr>
              <a:t> o </a:t>
            </a:r>
            <a:r>
              <a:rPr lang="en-US" sz="1200" kern="1200" dirty="0" err="1">
                <a:solidFill>
                  <a:schemeClr val="tx1"/>
                </a:solidFill>
                <a:effectLst/>
                <a:latin typeface="Arial" charset="0"/>
                <a:ea typeface="+mn-ea"/>
                <a:cs typeface="+mn-cs"/>
              </a:rPr>
              <a:t>rojas</a:t>
            </a:r>
            <a:r>
              <a:rPr lang="en-US" sz="1200" kern="1200" dirty="0">
                <a:solidFill>
                  <a:schemeClr val="tx1"/>
                </a:solidFill>
                <a:effectLst/>
                <a:latin typeface="Arial" charset="0"/>
                <a:ea typeface="+mn-ea"/>
                <a:cs typeface="+mn-cs"/>
              </a:rPr>
              <a:t> </a:t>
            </a: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Estos pigmentos absorben varias frecuencias de luz y la limitada disponibilidad de luz en las aguas costeras determina la profundidad en la que las algas pueden crecer</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algas verdes, tales como las algas dedos de muerto o la lechuga de mar, tienen los mismos pigmentos que las plantas altas y se encuentran típicamente más cerca de la orilla</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algas pardas varían en color de marrón oliva a marrón amarillento. Los pigmentos marrones enmascaran los pigmentos verdes. Se encuentran generalmente en aguas llanas y de profundidad media</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algas rojas también tienen pigmentos verdes que son enmascarados por los pigmentos rojos. Estas algas tienden a ser más pequeñas y más delicadas que las algas marrones. Crecen típicamente en las zonas más profundas y alejadas de la costa</a:t>
            </a: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s-ES" sz="1200" kern="1200" dirty="0">
                <a:solidFill>
                  <a:schemeClr val="tx1"/>
                </a:solidFill>
                <a:effectLst/>
                <a:latin typeface="Arial" charset="0"/>
                <a:ea typeface="+mn-ea"/>
                <a:cs typeface="+mn-cs"/>
              </a:rPr>
              <a:t>Dedos de muerto es una especie de alga invasora no nativa, también llamada "ladrón de ostras" o "ladrón de vieiras" porque cuando se adhiere a un bivalvo y crece, a veces se vuelve tan flotante que se desprende del fondo y se aleja flotando con el bivalvo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Alga </a:t>
            </a:r>
            <a:r>
              <a:rPr lang="en-US" altLang="en-US" dirty="0" err="1">
                <a:latin typeface="Bell MT" panose="02020503060305020303" pitchFamily="18" charset="0"/>
              </a:rPr>
              <a:t>dedos</a:t>
            </a:r>
            <a:r>
              <a:rPr lang="en-US" altLang="en-US" dirty="0">
                <a:latin typeface="Bell MT" panose="02020503060305020303" pitchFamily="18" charset="0"/>
              </a:rPr>
              <a:t> de </a:t>
            </a:r>
            <a:r>
              <a:rPr lang="en-US" altLang="en-US" dirty="0" err="1">
                <a:latin typeface="Bell MT" panose="02020503060305020303" pitchFamily="18" charset="0"/>
              </a:rPr>
              <a:t>muerto</a:t>
            </a:r>
            <a:r>
              <a:rPr lang="en-US" altLang="en-US" dirty="0">
                <a:latin typeface="Bell MT" panose="02020503060305020303" pitchFamily="18" charset="0"/>
              </a:rPr>
              <a:t>, </a:t>
            </a:r>
            <a:r>
              <a:rPr lang="en-US" altLang="en-US" i="1" dirty="0" err="1">
                <a:latin typeface="Bell MT" panose="02020503060305020303" pitchFamily="18" charset="0"/>
              </a:rPr>
              <a:t>Codium</a:t>
            </a:r>
            <a:r>
              <a:rPr lang="en-US" altLang="en-US" i="1" dirty="0">
                <a:latin typeface="Bell MT" panose="02020503060305020303" pitchFamily="18" charset="0"/>
              </a:rPr>
              <a:t> fragile. </a:t>
            </a:r>
            <a:r>
              <a:rPr lang="en-US" altLang="en-US" i="1" dirty="0" err="1">
                <a:latin typeface="Bell MT" panose="02020503060305020303" pitchFamily="18" charset="0"/>
              </a:rPr>
              <a:t>Cortesía</a:t>
            </a:r>
            <a:r>
              <a:rPr lang="en-US" altLang="en-US" dirty="0">
                <a:latin typeface="Bell MT" panose="02020503060305020303" pitchFamily="18" charset="0"/>
              </a:rPr>
              <a:t> de Tessa </a:t>
            </a:r>
            <a:r>
              <a:rPr lang="en-US" altLang="en-US" dirty="0" err="1">
                <a:latin typeface="Bell MT" panose="02020503060305020303" pitchFamily="18" charset="0"/>
              </a:rPr>
              <a:t>Getchis</a:t>
            </a:r>
            <a:r>
              <a:rPr lang="en-US" altLang="en-US" dirty="0">
                <a:latin typeface="Bell MT" panose="02020503060305020303" pitchFamily="18" charset="0"/>
              </a:rPr>
              <a:t>. Alga </a:t>
            </a:r>
            <a:r>
              <a:rPr lang="en-US" altLang="en-US" dirty="0" err="1">
                <a:latin typeface="Bell MT" panose="02020503060305020303" pitchFamily="18" charset="0"/>
              </a:rPr>
              <a:t>dedos</a:t>
            </a:r>
            <a:r>
              <a:rPr lang="en-US" altLang="en-US" dirty="0">
                <a:latin typeface="Bell MT" panose="02020503060305020303" pitchFamily="18" charset="0"/>
              </a:rPr>
              <a:t> de </a:t>
            </a:r>
            <a:r>
              <a:rPr lang="en-US" altLang="en-US" dirty="0" err="1">
                <a:latin typeface="Bell MT" panose="02020503060305020303" pitchFamily="18" charset="0"/>
              </a:rPr>
              <a:t>muerto</a:t>
            </a:r>
            <a:r>
              <a:rPr lang="en-US" altLang="en-US" dirty="0">
                <a:latin typeface="Bell MT" panose="02020503060305020303" pitchFamily="18" charset="0"/>
              </a:rPr>
              <a:t> y </a:t>
            </a:r>
            <a:r>
              <a:rPr lang="en-US" altLang="en-US" dirty="0" err="1">
                <a:latin typeface="Bell MT" panose="02020503060305020303" pitchFamily="18" charset="0"/>
              </a:rPr>
              <a:t>zarcillo</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D5EF524D-0ABC-4104-915C-4A746E8E7E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784351-B35E-4A1A-BC7B-F9DA9AEDBB4B}" type="slidenum">
              <a:rPr lang="en-US" altLang="en-US"/>
              <a:pPr eaLnBrk="1" hangingPunct="1"/>
              <a:t>71</a:t>
            </a:fld>
            <a:endParaRPr lang="en-US" altLang="en-US"/>
          </a:p>
        </p:txBody>
      </p:sp>
      <p:sp>
        <p:nvSpPr>
          <p:cNvPr id="190467" name="Rectangle 2">
            <a:extLst>
              <a:ext uri="{FF2B5EF4-FFF2-40B4-BE49-F238E27FC236}">
                <a16:creationId xmlns:a16="http://schemas.microsoft.com/office/drawing/2014/main" id="{BEE35C21-CD95-4578-BCDD-9BFD22391AD0}"/>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F59168B0-591E-4F24-9B60-2AEF59D3B2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s-ES" sz="1200" kern="1200" dirty="0">
                <a:solidFill>
                  <a:schemeClr val="tx1"/>
                </a:solidFill>
                <a:effectLst/>
                <a:latin typeface="Arial" charset="0"/>
                <a:ea typeface="+mn-ea"/>
                <a:cs typeface="+mn-cs"/>
              </a:rPr>
              <a:t>El musgo de Irlanda contiene </a:t>
            </a:r>
            <a:r>
              <a:rPr lang="es-ES" sz="1200" kern="1200" dirty="0" err="1">
                <a:solidFill>
                  <a:schemeClr val="tx1"/>
                </a:solidFill>
                <a:effectLst/>
                <a:latin typeface="Arial" charset="0"/>
                <a:ea typeface="+mn-ea"/>
                <a:cs typeface="+mn-cs"/>
              </a:rPr>
              <a:t>carragenina</a:t>
            </a:r>
            <a:r>
              <a:rPr lang="es-ES" sz="1200" kern="1200" dirty="0">
                <a:solidFill>
                  <a:schemeClr val="tx1"/>
                </a:solidFill>
                <a:effectLst/>
                <a:latin typeface="Arial" charset="0"/>
                <a:ea typeface="+mn-ea"/>
                <a:cs typeface="+mn-cs"/>
              </a:rPr>
              <a:t>, que se utiliza para hacer que muchos productos como postres, helado y pasta de dientes sean suaves y cremosos</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Musgo</a:t>
            </a:r>
            <a:r>
              <a:rPr lang="en-US" altLang="en-US" dirty="0">
                <a:latin typeface="Bell MT" panose="02020503060305020303" pitchFamily="18" charset="0"/>
              </a:rPr>
              <a:t> de </a:t>
            </a:r>
            <a:r>
              <a:rPr lang="en-US" altLang="en-US" dirty="0" err="1">
                <a:latin typeface="Bell MT" panose="02020503060305020303" pitchFamily="18" charset="0"/>
              </a:rPr>
              <a:t>Irlanda</a:t>
            </a:r>
            <a:r>
              <a:rPr lang="en-US" altLang="en-US" dirty="0">
                <a:latin typeface="Bell MT" panose="02020503060305020303" pitchFamily="18" charset="0"/>
              </a:rPr>
              <a:t>, </a:t>
            </a:r>
            <a:r>
              <a:rPr lang="en-US" altLang="en-US" i="1" dirty="0" err="1">
                <a:latin typeface="Bell MT" panose="02020503060305020303" pitchFamily="18" charset="0"/>
              </a:rPr>
              <a:t>Chondrus</a:t>
            </a:r>
            <a:r>
              <a:rPr lang="en-US" altLang="en-US" i="1" dirty="0">
                <a:latin typeface="Bell MT" panose="02020503060305020303" pitchFamily="18" charset="0"/>
              </a:rPr>
              <a:t> </a:t>
            </a:r>
            <a:r>
              <a:rPr lang="en-US" altLang="en-US" i="1" dirty="0" err="1">
                <a:latin typeface="Bell MT" panose="02020503060305020303" pitchFamily="18" charset="0"/>
              </a:rPr>
              <a:t>crispus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0DAC7D04-504C-44B7-9885-8492F45F70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CD58050-68C3-4D05-AA81-544B5573C531}" type="slidenum">
              <a:rPr lang="en-US" altLang="en-US"/>
              <a:pPr eaLnBrk="1" hangingPunct="1"/>
              <a:t>72</a:t>
            </a:fld>
            <a:endParaRPr lang="en-US" altLang="en-US"/>
          </a:p>
        </p:txBody>
      </p:sp>
      <p:sp>
        <p:nvSpPr>
          <p:cNvPr id="193539" name="Rectangle 2">
            <a:extLst>
              <a:ext uri="{FF2B5EF4-FFF2-40B4-BE49-F238E27FC236}">
                <a16:creationId xmlns:a16="http://schemas.microsoft.com/office/drawing/2014/main" id="{5366F7B8-CF41-4665-88E5-5637C4479908}"/>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9F80D08E-9A55-48E3-BC0D-36EADA5CE0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Habitualmente, se puede encontrar al bígaro común en la zona </a:t>
            </a:r>
            <a:r>
              <a:rPr lang="es-ES" sz="1200" kern="1200" dirty="0" err="1">
                <a:solidFill>
                  <a:schemeClr val="tx1"/>
                </a:solidFill>
                <a:effectLst/>
                <a:latin typeface="Arial" charset="0"/>
                <a:ea typeface="+mn-ea"/>
                <a:cs typeface="+mn-cs"/>
              </a:rPr>
              <a:t>intermareal</a:t>
            </a:r>
            <a:r>
              <a:rPr lang="es-ES" sz="1200" kern="1200" dirty="0">
                <a:solidFill>
                  <a:schemeClr val="tx1"/>
                </a:solidFill>
                <a:effectLst/>
                <a:latin typeface="Arial" charset="0"/>
                <a:ea typeface="+mn-ea"/>
                <a:cs typeface="+mn-cs"/>
              </a:rPr>
              <a:t> rocosa junto a sus primos nativos menos conocidos. Este caracol fue traído a Norteamérica hace más de 150 años por pobladores europeos que trajeron consigo desde el Viejo Mundo fuentes alimenticias familiares para ellos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Arial" charset="0"/>
                <a:ea typeface="+mn-ea"/>
                <a:cs typeface="+mn-cs"/>
              </a:rPr>
              <a:t>Cuando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baja</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marea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bígaros</a:t>
            </a:r>
            <a:r>
              <a:rPr lang="en-US" sz="1200" kern="1200" dirty="0">
                <a:solidFill>
                  <a:schemeClr val="tx1"/>
                </a:solidFill>
                <a:effectLst/>
                <a:latin typeface="Arial" charset="0"/>
                <a:ea typeface="+mn-ea"/>
                <a:cs typeface="+mn-cs"/>
              </a:rPr>
              <a:t> se </a:t>
            </a:r>
            <a:r>
              <a:rPr lang="en-US" sz="1200" kern="1200" dirty="0" err="1">
                <a:solidFill>
                  <a:schemeClr val="tx1"/>
                </a:solidFill>
                <a:effectLst/>
                <a:latin typeface="Arial" charset="0"/>
                <a:ea typeface="+mn-ea"/>
                <a:cs typeface="+mn-cs"/>
              </a:rPr>
              <a:t>trasladan</a:t>
            </a:r>
            <a:r>
              <a:rPr lang="en-US" sz="1200" kern="1200" dirty="0">
                <a:solidFill>
                  <a:schemeClr val="tx1"/>
                </a:solidFill>
                <a:effectLst/>
                <a:latin typeface="Arial" charset="0"/>
                <a:ea typeface="+mn-ea"/>
                <a:cs typeface="+mn-cs"/>
              </a:rPr>
              <a:t> a la </a:t>
            </a:r>
            <a:r>
              <a:rPr lang="en-US" sz="1200" kern="1200" dirty="0" err="1">
                <a:solidFill>
                  <a:schemeClr val="tx1"/>
                </a:solidFill>
                <a:effectLst/>
                <a:latin typeface="Arial" charset="0"/>
                <a:ea typeface="+mn-ea"/>
                <a:cs typeface="+mn-cs"/>
              </a:rPr>
              <a:t>parte</a:t>
            </a:r>
            <a:r>
              <a:rPr lang="en-US" sz="1200" kern="1200" dirty="0">
                <a:solidFill>
                  <a:schemeClr val="tx1"/>
                </a:solidFill>
                <a:effectLst/>
                <a:latin typeface="Arial" charset="0"/>
                <a:ea typeface="+mn-ea"/>
                <a:cs typeface="+mn-cs"/>
              </a:rPr>
              <a:t> inferior de las </a:t>
            </a:r>
            <a:r>
              <a:rPr lang="en-US" sz="1200" kern="1200" dirty="0" err="1">
                <a:solidFill>
                  <a:schemeClr val="tx1"/>
                </a:solidFill>
                <a:effectLst/>
                <a:latin typeface="Arial" charset="0"/>
                <a:ea typeface="+mn-ea"/>
                <a:cs typeface="+mn-cs"/>
              </a:rPr>
              <a:t>rocas</a:t>
            </a:r>
            <a:r>
              <a:rPr lang="en-US" sz="1200" kern="1200" dirty="0">
                <a:solidFill>
                  <a:schemeClr val="tx1"/>
                </a:solidFill>
                <a:effectLst/>
                <a:latin typeface="Arial" charset="0"/>
                <a:ea typeface="+mn-ea"/>
                <a:cs typeface="+mn-cs"/>
              </a:rPr>
              <a:t> o </a:t>
            </a:r>
            <a:r>
              <a:rPr lang="en-US" sz="1200" kern="1200" dirty="0" err="1">
                <a:solidFill>
                  <a:schemeClr val="tx1"/>
                </a:solidFill>
                <a:effectLst/>
                <a:latin typeface="Arial" charset="0"/>
                <a:ea typeface="+mn-ea"/>
                <a:cs typeface="+mn-cs"/>
              </a:rPr>
              <a:t>buscan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refugio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debajo</a:t>
            </a:r>
            <a:r>
              <a:rPr lang="en-US" sz="1200" kern="1200" dirty="0">
                <a:solidFill>
                  <a:schemeClr val="tx1"/>
                </a:solidFill>
                <a:effectLst/>
                <a:latin typeface="Arial" charset="0"/>
                <a:ea typeface="+mn-ea"/>
                <a:cs typeface="+mn-cs"/>
              </a:rPr>
              <a:t> de las </a:t>
            </a:r>
            <a:r>
              <a:rPr lang="en-US" sz="1200" kern="1200" dirty="0" err="1">
                <a:solidFill>
                  <a:schemeClr val="tx1"/>
                </a:solidFill>
                <a:effectLst/>
                <a:latin typeface="Arial" charset="0"/>
                <a:ea typeface="+mn-ea"/>
                <a:cs typeface="+mn-cs"/>
              </a:rPr>
              <a:t>oscuras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húmedas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algas</a:t>
            </a:r>
            <a:r>
              <a:rPr lang="en-US" sz="1200" kern="1200" dirty="0">
                <a:solidFill>
                  <a:schemeClr val="tx1"/>
                </a:solidFill>
                <a:effectLst/>
                <a:latin typeface="Arial" charset="0"/>
                <a:ea typeface="+mn-ea"/>
                <a:cs typeface="+mn-cs"/>
              </a:rPr>
              <a:t> rockweed para </a:t>
            </a:r>
            <a:r>
              <a:rPr lang="en-US" sz="1200" kern="1200" dirty="0" err="1">
                <a:solidFill>
                  <a:schemeClr val="tx1"/>
                </a:solidFill>
                <a:effectLst/>
                <a:latin typeface="Arial" charset="0"/>
                <a:ea typeface="+mn-ea"/>
                <a:cs typeface="+mn-cs"/>
              </a:rPr>
              <a:t>evitar</a:t>
            </a:r>
            <a:r>
              <a:rPr lang="en-US" sz="1200" kern="1200" dirty="0">
                <a:solidFill>
                  <a:schemeClr val="tx1"/>
                </a:solidFill>
                <a:effectLst/>
                <a:latin typeface="Arial" charset="0"/>
                <a:ea typeface="+mn-ea"/>
                <a:cs typeface="+mn-cs"/>
              </a:rPr>
              <a:t> </a:t>
            </a:r>
            <a:r>
              <a:rPr lang="en-US" altLang="en-US" dirty="0" err="1">
                <a:latin typeface="Bell MT" panose="02020503060305020303" pitchFamily="18" charset="0"/>
              </a:rPr>
              <a:t>secarse</a:t>
            </a:r>
            <a:endParaRPr lang="en-US" altLang="en-US" dirty="0">
              <a:latin typeface="Bell MT" panose="02020503060305020303" pitchFamily="18" charset="0"/>
            </a:endParaRP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Bígaro</a:t>
            </a:r>
            <a:r>
              <a:rPr lang="en-US" altLang="en-US" dirty="0">
                <a:latin typeface="Bell MT" panose="02020503060305020303" pitchFamily="18" charset="0"/>
              </a:rPr>
              <a:t>, </a:t>
            </a:r>
            <a:r>
              <a:rPr lang="en-US" altLang="en-US" i="1" dirty="0">
                <a:latin typeface="Bell MT" panose="02020503060305020303" pitchFamily="18" charset="0"/>
              </a:rPr>
              <a:t>Littorina </a:t>
            </a:r>
            <a:r>
              <a:rPr lang="en-US" altLang="en-US" i="1" dirty="0" err="1">
                <a:latin typeface="Bell MT" panose="02020503060305020303" pitchFamily="18" charset="0"/>
              </a:rPr>
              <a:t>littorea</a:t>
            </a:r>
            <a:r>
              <a:rPr lang="en-US" altLang="en-US" i="1" dirty="0">
                <a:latin typeface="Bell MT" panose="02020503060305020303" pitchFamily="18" charset="0"/>
              </a:rPr>
              <a:t>. </a:t>
            </a:r>
            <a:r>
              <a:rPr lang="en-US" altLang="en-US" i="1"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8389B73D-7A49-47C1-9A68-A301FB8B87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D1D062-9A6F-4A92-8E2C-F9AAACC31E19}" type="slidenum">
              <a:rPr lang="en-US" altLang="en-US"/>
              <a:pPr eaLnBrk="1" hangingPunct="1"/>
              <a:t>73</a:t>
            </a:fld>
            <a:endParaRPr lang="en-US" altLang="en-US"/>
          </a:p>
        </p:txBody>
      </p:sp>
      <p:sp>
        <p:nvSpPr>
          <p:cNvPr id="195587" name="Rectangle 2">
            <a:extLst>
              <a:ext uri="{FF2B5EF4-FFF2-40B4-BE49-F238E27FC236}">
                <a16:creationId xmlns:a16="http://schemas.microsoft.com/office/drawing/2014/main" id="{7255BE66-186E-460B-A63B-81756AB322EC}"/>
              </a:ext>
            </a:extLst>
          </p:cNvPr>
          <p:cNvSpPr>
            <a:spLocks noGrp="1" noRot="1" noChangeAspect="1" noChangeArrowheads="1" noTextEdit="1"/>
          </p:cNvSpPr>
          <p:nvPr>
            <p:ph type="sldImg"/>
          </p:nvPr>
        </p:nvSpPr>
        <p:spPr>
          <a:ln/>
        </p:spPr>
      </p:sp>
      <p:sp>
        <p:nvSpPr>
          <p:cNvPr id="195588" name="Rectangle 3">
            <a:extLst>
              <a:ext uri="{FF2B5EF4-FFF2-40B4-BE49-F238E27FC236}">
                <a16:creationId xmlns:a16="http://schemas.microsoft.com/office/drawing/2014/main" id="{8B4D2CA6-A249-4B5F-9CBE-25DEB7A4F9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arriba</a:t>
            </a:r>
            <a:r>
              <a:rPr lang="en-US" altLang="en-US" dirty="0">
                <a:latin typeface="Bell MT" panose="02020503060305020303" pitchFamily="18" charset="0"/>
              </a:rPr>
              <a:t>) </a:t>
            </a:r>
            <a:r>
              <a:rPr lang="en-US" altLang="en-US" dirty="0" err="1">
                <a:latin typeface="Bell MT" panose="02020503060305020303" pitchFamily="18" charset="0"/>
              </a:rPr>
              <a:t>Mejillones</a:t>
            </a:r>
            <a:r>
              <a:rPr lang="en-US" altLang="en-US" dirty="0">
                <a:latin typeface="Bell MT" panose="02020503060305020303" pitchFamily="18" charset="0"/>
              </a:rPr>
              <a:t> </a:t>
            </a:r>
            <a:r>
              <a:rPr lang="en-US" altLang="en-US" dirty="0" err="1">
                <a:latin typeface="Bell MT" panose="02020503060305020303" pitchFamily="18" charset="0"/>
              </a:rPr>
              <a:t>azules</a:t>
            </a:r>
            <a:r>
              <a:rPr lang="en-US" altLang="en-US" dirty="0">
                <a:latin typeface="Bell MT" panose="02020503060305020303" pitchFamily="18" charset="0"/>
              </a:rPr>
              <a:t>, </a:t>
            </a:r>
            <a:r>
              <a:rPr lang="en-US" altLang="en-US" i="1" dirty="0">
                <a:latin typeface="Bell MT" panose="02020503060305020303" pitchFamily="18" charset="0"/>
              </a:rPr>
              <a:t>Mytilus edulis</a:t>
            </a:r>
            <a:r>
              <a:rPr lang="en-US" altLang="en-US" dirty="0">
                <a:latin typeface="Bell MT" panose="02020503060305020303" pitchFamily="18" charset="0"/>
              </a:rPr>
              <a:t>, y (dentro) </a:t>
            </a:r>
            <a:r>
              <a:rPr lang="en-US" altLang="en-US" dirty="0" err="1">
                <a:latin typeface="Bell MT" panose="02020503060305020303" pitchFamily="18" charset="0"/>
              </a:rPr>
              <a:t>hilos</a:t>
            </a:r>
            <a:r>
              <a:rPr lang="en-US" altLang="en-US" dirty="0">
                <a:latin typeface="Bell MT" panose="02020503060305020303" pitchFamily="18" charset="0"/>
              </a:rPr>
              <a:t> </a:t>
            </a:r>
            <a:r>
              <a:rPr lang="en-US" altLang="en-US" dirty="0" err="1">
                <a:latin typeface="Bell MT" panose="02020503060305020303" pitchFamily="18" charset="0"/>
              </a:rPr>
              <a:t>bisales</a:t>
            </a:r>
            <a:r>
              <a:rPr lang="en-US" altLang="en-US" dirty="0">
                <a:latin typeface="Bell MT" panose="02020503060305020303" pitchFamily="18" charset="0"/>
              </a:rPr>
              <a:t> de </a:t>
            </a:r>
            <a:r>
              <a:rPr lang="en-US" altLang="en-US" dirty="0" err="1">
                <a:latin typeface="Bell MT" panose="02020503060305020303" pitchFamily="18" charset="0"/>
              </a:rPr>
              <a:t>mejillón</a:t>
            </a:r>
            <a:r>
              <a:rPr lang="en-US" altLang="en-US" dirty="0">
                <a:latin typeface="Bell MT" panose="02020503060305020303" pitchFamily="18" charset="0"/>
              </a:rPr>
              <a:t> </a:t>
            </a:r>
            <a:r>
              <a:rPr lang="en-US" altLang="en-US" dirty="0" err="1">
                <a:latin typeface="Bell MT" panose="02020503060305020303" pitchFamily="18" charset="0"/>
              </a:rPr>
              <a:t>azul</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2BDB9236-D34F-4D6E-8EF2-2370F411CE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497E16-5D1D-4BCB-AA0E-F0B49EB42716}" type="slidenum">
              <a:rPr lang="en-US" altLang="en-US"/>
              <a:pPr eaLnBrk="1" hangingPunct="1"/>
              <a:t>74</a:t>
            </a:fld>
            <a:endParaRPr lang="en-US" altLang="en-US"/>
          </a:p>
        </p:txBody>
      </p:sp>
      <p:sp>
        <p:nvSpPr>
          <p:cNvPr id="192515" name="Rectangle 2">
            <a:extLst>
              <a:ext uri="{FF2B5EF4-FFF2-40B4-BE49-F238E27FC236}">
                <a16:creationId xmlns:a16="http://schemas.microsoft.com/office/drawing/2014/main" id="{C13E6E06-B8D1-4E3C-B1E6-35FA66C00276}"/>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C095DAD4-3DFD-4CE4-B556-7C0E0936AC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percebes son crustáceos con seis placas superpuestas, una base que se adhiere a una superficie dura, y dos válvulas en la parte superior. Se "paran" sobre su cabeza estando adentro y agitan sus plumosos "pies" en la columna de agua durante la marea alta para traer partículas de comida a sus bocas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Durante la marea baja, se cierran herméticamente para mantenerse húmedos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apéndices plumosos están articulados y cubiertos con un exoesqueleto como otros crustáceos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Percebes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endParaRPr lang="en-US" altLang="en-US" dirty="0">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899322A2-B71F-49D3-925D-5106C7B93B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7C9817-3C1B-4A8D-9E77-4E5111625132}" type="slidenum">
              <a:rPr lang="en-US" altLang="en-US"/>
              <a:pPr eaLnBrk="1" hangingPunct="1"/>
              <a:t>75</a:t>
            </a:fld>
            <a:endParaRPr lang="en-US" altLang="en-US"/>
          </a:p>
        </p:txBody>
      </p:sp>
      <p:sp>
        <p:nvSpPr>
          <p:cNvPr id="198659" name="Rectangle 2">
            <a:extLst>
              <a:ext uri="{FF2B5EF4-FFF2-40B4-BE49-F238E27FC236}">
                <a16:creationId xmlns:a16="http://schemas.microsoft.com/office/drawing/2014/main" id="{29694744-12D8-4275-8478-DC478AF86EC1}"/>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4CCD8E43-50CD-4257-B71A-7E8ECFFDE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cangrejo de orilla asiático se distingue fácilmente por sus patas rayadas, manchas rojas en sus garras y su caparazón, con forma de caja, que alcanza alrededor de 1.5 pulgadas de ancho. Los cangrejos macho tienen una distintiva estructura carnosa con forma de lamparilla en la base del dedo movible en sus garras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caparazón del cangrejo verde es usualmente verde oscuro, con manchas amarillentas o marrones. Su caparazón puede medir hasta 3.5 pulgadas de ancho. Las hembras adultas tienen una parte interior de color anaranjado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dos especies de cangrejos son omnívoras y se alimentan de pequeños mariscos como mejillones y ostras, otros cangrejos y algas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Cangrejos</a:t>
            </a:r>
            <a:r>
              <a:rPr lang="en-US" altLang="en-US" dirty="0">
                <a:latin typeface="Bell MT" panose="02020503060305020303" pitchFamily="18" charset="0"/>
              </a:rPr>
              <a:t> de </a:t>
            </a:r>
            <a:r>
              <a:rPr lang="en-US" altLang="en-US" dirty="0" err="1">
                <a:latin typeface="Bell MT" panose="02020503060305020303" pitchFamily="18" charset="0"/>
              </a:rPr>
              <a:t>orilla</a:t>
            </a:r>
            <a:r>
              <a:rPr lang="en-US" altLang="en-US" dirty="0">
                <a:latin typeface="Bell MT" panose="02020503060305020303" pitchFamily="18" charset="0"/>
              </a:rPr>
              <a:t> </a:t>
            </a:r>
            <a:r>
              <a:rPr lang="en-US" altLang="en-US" dirty="0" err="1">
                <a:latin typeface="Bell MT" panose="02020503060305020303" pitchFamily="18" charset="0"/>
              </a:rPr>
              <a:t>asiáticos</a:t>
            </a:r>
            <a:r>
              <a:rPr lang="en-US" altLang="en-US" dirty="0">
                <a:latin typeface="Bell MT" panose="02020503060305020303" pitchFamily="18" charset="0"/>
              </a:rPr>
              <a:t>, </a:t>
            </a:r>
            <a:r>
              <a:rPr lang="en-US" altLang="en-US" i="1" dirty="0" err="1">
                <a:latin typeface="Bell MT" panose="02020503060305020303" pitchFamily="18" charset="0"/>
              </a:rPr>
              <a:t>Hemigrapsus</a:t>
            </a:r>
            <a:r>
              <a:rPr lang="en-US" altLang="en-US" i="1" dirty="0">
                <a:latin typeface="Bell MT" panose="02020503060305020303" pitchFamily="18" charset="0"/>
              </a:rPr>
              <a:t> </a:t>
            </a:r>
            <a:r>
              <a:rPr lang="en-US" altLang="en-US" i="1" dirty="0" err="1">
                <a:latin typeface="Bell MT" panose="02020503060305020303" pitchFamily="18" charset="0"/>
              </a:rPr>
              <a:t>sanguineus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D3641A73-FF68-46F1-B38B-488DFB6EAA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9AE73B-7B59-4615-AE9F-1113DEC537EC}" type="slidenum">
              <a:rPr lang="en-US" altLang="en-US"/>
              <a:pPr eaLnBrk="1" hangingPunct="1"/>
              <a:t>76</a:t>
            </a:fld>
            <a:endParaRPr lang="en-US" altLang="en-US"/>
          </a:p>
        </p:txBody>
      </p:sp>
      <p:sp>
        <p:nvSpPr>
          <p:cNvPr id="199683" name="Rectangle 2">
            <a:extLst>
              <a:ext uri="{FF2B5EF4-FFF2-40B4-BE49-F238E27FC236}">
                <a16:creationId xmlns:a16="http://schemas.microsoft.com/office/drawing/2014/main" id="{A35D05B1-F778-488A-A053-07B7705942D1}"/>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EEE16898-2877-4040-B03D-43E63E51A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ascidia rugosa del Pacífico es marrón o amarilla con una superficie rugosa y ondulada de hasta 6 pulgadas de largo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A veces es considerada un organismo de </a:t>
            </a:r>
            <a:r>
              <a:rPr lang="es-ES" sz="1200" kern="1200" dirty="0" err="1">
                <a:solidFill>
                  <a:schemeClr val="tx1"/>
                </a:solidFill>
                <a:effectLst/>
                <a:latin typeface="Arial" charset="0"/>
                <a:ea typeface="+mn-ea"/>
                <a:cs typeface="+mn-cs"/>
              </a:rPr>
              <a:t>biofouling</a:t>
            </a:r>
            <a:r>
              <a:rPr lang="es-ES" sz="1200" kern="1200" dirty="0">
                <a:solidFill>
                  <a:schemeClr val="tx1"/>
                </a:solidFill>
                <a:effectLst/>
                <a:latin typeface="Arial" charset="0"/>
                <a:ea typeface="+mn-ea"/>
                <a:cs typeface="+mn-cs"/>
              </a:rPr>
              <a:t>, puesto que crece en líneas, pilares, muelles y trampas de langosta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Es nativa de las Filipinas y del Pacífico Sur, y llegó a Nueva Inglaterra a finales de los 70 del siglo pasado</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tunicado de estrella dorada tiene racimos con forma de estrella de color amarillo o blanco sobre fondo marrón oscuro, verde o púrpura. Crece comúnmente en pastos marinos, pilares y otros substratos sólidos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tunicados son un tipo de invertebrados avanzados llamados así por su recubrimiento exterior o "túnica”. Durante su periodo larval, en el que semejan renacuajos, tienen una </a:t>
            </a:r>
            <a:r>
              <a:rPr lang="es-ES" sz="1200" kern="1200" dirty="0" err="1">
                <a:solidFill>
                  <a:schemeClr val="tx1"/>
                </a:solidFill>
                <a:effectLst/>
                <a:latin typeface="Arial" charset="0"/>
                <a:ea typeface="+mn-ea"/>
                <a:cs typeface="+mn-cs"/>
              </a:rPr>
              <a:t>notocorda</a:t>
            </a:r>
            <a:r>
              <a:rPr lang="es-ES" sz="1200" kern="1200" dirty="0">
                <a:solidFill>
                  <a:schemeClr val="tx1"/>
                </a:solidFill>
                <a:effectLst/>
                <a:latin typeface="Arial" charset="0"/>
                <a:ea typeface="+mn-ea"/>
                <a:cs typeface="+mn-cs"/>
              </a:rPr>
              <a:t> (una precursora de nuestra columna vertebral), así como también un delgado cordón nervioso y un ojo primitivo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Ascidia rugosa del </a:t>
            </a:r>
            <a:r>
              <a:rPr lang="en-US" altLang="en-US" dirty="0" err="1">
                <a:latin typeface="Bell MT" panose="02020503060305020303" pitchFamily="18" charset="0"/>
              </a:rPr>
              <a:t>Pacífico</a:t>
            </a:r>
            <a:r>
              <a:rPr lang="en-US" altLang="en-US" dirty="0">
                <a:latin typeface="Bell MT" panose="02020503060305020303" pitchFamily="18" charset="0"/>
              </a:rPr>
              <a:t>, </a:t>
            </a:r>
            <a:r>
              <a:rPr lang="en-US" altLang="en-US" i="1" dirty="0" err="1">
                <a:latin typeface="Bell MT" panose="02020503060305020303" pitchFamily="18" charset="0"/>
              </a:rPr>
              <a:t>Styela</a:t>
            </a:r>
            <a:r>
              <a:rPr lang="en-US" altLang="en-US" i="1" dirty="0">
                <a:latin typeface="Bell MT" panose="02020503060305020303" pitchFamily="18" charset="0"/>
              </a:rPr>
              <a:t> </a:t>
            </a:r>
            <a:r>
              <a:rPr lang="en-US" altLang="en-US" i="1" dirty="0" err="1">
                <a:latin typeface="Bell MT" panose="02020503060305020303" pitchFamily="18" charset="0"/>
              </a:rPr>
              <a:t>clava</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y </a:t>
            </a:r>
            <a:r>
              <a:rPr lang="en-US" altLang="en-US" dirty="0" err="1">
                <a:latin typeface="Bell MT" panose="02020503060305020303" pitchFamily="18" charset="0"/>
              </a:rPr>
              <a:t>Tunicado</a:t>
            </a:r>
            <a:r>
              <a:rPr lang="en-US" altLang="en-US" dirty="0">
                <a:latin typeface="Bell MT" panose="02020503060305020303" pitchFamily="18" charset="0"/>
              </a:rPr>
              <a:t> de </a:t>
            </a:r>
            <a:r>
              <a:rPr lang="en-US" altLang="en-US" dirty="0" err="1">
                <a:latin typeface="Bell MT" panose="02020503060305020303" pitchFamily="18" charset="0"/>
              </a:rPr>
              <a:t>estrella</a:t>
            </a:r>
            <a:r>
              <a:rPr lang="en-US" altLang="en-US" dirty="0">
                <a:latin typeface="Bell MT" panose="02020503060305020303" pitchFamily="18" charset="0"/>
              </a:rPr>
              <a:t> </a:t>
            </a:r>
            <a:r>
              <a:rPr lang="en-US" altLang="en-US" dirty="0" err="1">
                <a:latin typeface="Bell MT" panose="02020503060305020303" pitchFamily="18" charset="0"/>
              </a:rPr>
              <a:t>dorada</a:t>
            </a:r>
            <a:r>
              <a:rPr lang="en-US" altLang="en-US" dirty="0">
                <a:latin typeface="Bell MT" panose="02020503060305020303" pitchFamily="18" charset="0"/>
              </a:rPr>
              <a:t>, </a:t>
            </a:r>
            <a:r>
              <a:rPr lang="en-US" altLang="en-US" i="1" dirty="0">
                <a:latin typeface="Bell MT" panose="02020503060305020303" pitchFamily="18" charset="0"/>
              </a:rPr>
              <a:t>Botryllus </a:t>
            </a:r>
            <a:r>
              <a:rPr lang="en-US" altLang="en-US" i="1" dirty="0" err="1">
                <a:latin typeface="Bell MT" panose="02020503060305020303" pitchFamily="18" charset="0"/>
              </a:rPr>
              <a:t>schlosseri</a:t>
            </a:r>
            <a:r>
              <a:rPr lang="en-US" altLang="en-US" dirty="0">
                <a:latin typeface="Bell MT" panose="02020503060305020303" pitchFamily="18" charset="0"/>
              </a:rPr>
              <a:t> (medio). </a:t>
            </a:r>
            <a:r>
              <a:rPr lang="en-US" altLang="en-US" dirty="0" err="1">
                <a:latin typeface="Bell MT" panose="02020503060305020303" pitchFamily="18" charset="0"/>
              </a:rPr>
              <a:t>Cortesía</a:t>
            </a:r>
            <a:r>
              <a:rPr lang="en-US" altLang="en-US" dirty="0">
                <a:latin typeface="Bell MT" panose="02020503060305020303" pitchFamily="18" charset="0"/>
              </a:rPr>
              <a:t> de Tessa Getchis; (</a:t>
            </a:r>
            <a:r>
              <a:rPr lang="en-US" altLang="en-US" dirty="0" err="1">
                <a:latin typeface="Bell MT" panose="02020503060305020303" pitchFamily="18" charset="0"/>
              </a:rPr>
              <a:t>derecha</a:t>
            </a:r>
            <a:r>
              <a:rPr lang="en-US" altLang="en-US" dirty="0">
                <a:latin typeface="Bell MT" panose="02020503060305020303" pitchFamily="18" charset="0"/>
              </a:rPr>
              <a:t>) </a:t>
            </a:r>
            <a:r>
              <a:rPr lang="en-US" altLang="en-US" dirty="0" err="1">
                <a:latin typeface="Bell MT" panose="02020503060305020303" pitchFamily="18" charset="0"/>
              </a:rPr>
              <a:t>detalle</a:t>
            </a:r>
            <a:r>
              <a:rPr lang="en-US" altLang="en-US" dirty="0">
                <a:latin typeface="Bell MT" panose="02020503060305020303" pitchFamily="18" charset="0"/>
              </a:rPr>
              <a:t> de un </a:t>
            </a:r>
            <a:r>
              <a:rPr lang="en-US" altLang="en-US" dirty="0" err="1">
                <a:latin typeface="Bell MT" panose="02020503060305020303" pitchFamily="18" charset="0"/>
              </a:rPr>
              <a:t>tunicado</a:t>
            </a:r>
            <a:r>
              <a:rPr lang="en-US" altLang="en-US" dirty="0">
                <a:latin typeface="Bell MT" panose="02020503060305020303" pitchFamily="18" charset="0"/>
              </a:rPr>
              <a:t> de </a:t>
            </a:r>
            <a:r>
              <a:rPr lang="en-US" altLang="en-US" dirty="0" err="1">
                <a:latin typeface="Bell MT" panose="02020503060305020303" pitchFamily="18" charset="0"/>
              </a:rPr>
              <a:t>estrella</a:t>
            </a:r>
            <a:r>
              <a:rPr lang="en-US" altLang="en-US" dirty="0">
                <a:latin typeface="Bell MT" panose="02020503060305020303" pitchFamily="18" charset="0"/>
              </a:rPr>
              <a:t> </a:t>
            </a:r>
            <a:r>
              <a:rPr lang="en-US" altLang="en-US" dirty="0" err="1">
                <a:latin typeface="Bell MT" panose="02020503060305020303" pitchFamily="18" charset="0"/>
              </a:rPr>
              <a:t>dorada</a:t>
            </a:r>
            <a:r>
              <a:rPr lang="en-US" altLang="en-US" dirty="0">
                <a:latin typeface="Bell MT" panose="02020503060305020303" pitchFamily="18" charset="0"/>
              </a:rPr>
              <a:t>, </a:t>
            </a:r>
            <a:r>
              <a:rPr lang="en-US" altLang="en-US" i="1" dirty="0">
                <a:latin typeface="Bell MT" panose="02020503060305020303" pitchFamily="18" charset="0"/>
              </a:rPr>
              <a:t>Botryllus </a:t>
            </a:r>
            <a:r>
              <a:rPr lang="en-US" altLang="en-US" i="1" dirty="0" err="1">
                <a:latin typeface="Bell MT" panose="02020503060305020303" pitchFamily="18" charset="0"/>
              </a:rPr>
              <a:t>schlosseri</a:t>
            </a:r>
            <a:r>
              <a:rPr lang="en-US" altLang="en-US" dirty="0">
                <a:latin typeface="Bell MT" panose="02020503060305020303" pitchFamily="18" charset="0"/>
              </a:rPr>
              <a:t> .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AF992947-3103-479F-B9E7-544EF6822A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05F53B-EDC4-4759-A17D-34021B30314B}" type="slidenum">
              <a:rPr lang="en-US" altLang="en-US"/>
              <a:pPr eaLnBrk="1" hangingPunct="1"/>
              <a:t>77</a:t>
            </a:fld>
            <a:endParaRPr lang="en-US" altLang="en-US"/>
          </a:p>
        </p:txBody>
      </p:sp>
      <p:sp>
        <p:nvSpPr>
          <p:cNvPr id="200707" name="Rectangle 2">
            <a:extLst>
              <a:ext uri="{FF2B5EF4-FFF2-40B4-BE49-F238E27FC236}">
                <a16:creationId xmlns:a16="http://schemas.microsoft.com/office/drawing/2014/main" id="{1FF09BBB-99D5-40E2-AB8A-EDFE6058AC41}"/>
              </a:ext>
            </a:extLst>
          </p:cNvPr>
          <p:cNvSpPr>
            <a:spLocks noGrp="1" noRot="1" noChangeAspect="1" noChangeArrowheads="1" noTextEdit="1"/>
          </p:cNvSpPr>
          <p:nvPr>
            <p:ph type="sldImg"/>
          </p:nvPr>
        </p:nvSpPr>
        <p:spPr>
          <a:ln/>
        </p:spPr>
      </p:sp>
      <p:sp>
        <p:nvSpPr>
          <p:cNvPr id="200708" name="Rectangle 3">
            <a:extLst>
              <a:ext uri="{FF2B5EF4-FFF2-40B4-BE49-F238E27FC236}">
                <a16:creationId xmlns:a16="http://schemas.microsoft.com/office/drawing/2014/main" id="{B6ECB1B5-544A-4B16-B699-53C918C60C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Uvas</a:t>
            </a:r>
            <a:r>
              <a:rPr lang="en-US" altLang="en-US" dirty="0">
                <a:latin typeface="Bell MT" panose="02020503060305020303" pitchFamily="18" charset="0"/>
              </a:rPr>
              <a:t> de mar, </a:t>
            </a:r>
            <a:r>
              <a:rPr lang="en-US" altLang="en-US" i="1" dirty="0" err="1">
                <a:latin typeface="Bell MT" panose="02020503060305020303" pitchFamily="18" charset="0"/>
              </a:rPr>
              <a:t>Molgula</a:t>
            </a:r>
            <a:r>
              <a:rPr lang="en-US" altLang="en-US" dirty="0">
                <a:latin typeface="Bell MT" panose="02020503060305020303" pitchFamily="18" charset="0"/>
              </a:rPr>
              <a:t> spp.. </a:t>
            </a:r>
            <a:r>
              <a:rPr lang="en-US" altLang="en-US" dirty="0" err="1">
                <a:latin typeface="Bell MT" panose="02020503060305020303" pitchFamily="18" charset="0"/>
              </a:rPr>
              <a:t>Cortesía</a:t>
            </a:r>
            <a:r>
              <a:rPr lang="en-US" altLang="en-US" dirty="0">
                <a:latin typeface="Bell MT" panose="02020503060305020303" pitchFamily="18" charset="0"/>
              </a:rPr>
              <a:t> de Tessa Getchis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4FACA362-C66B-40E3-9D26-509B67B0DE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CF40FB-D07D-4A93-9CA6-04FF2FD95586}" type="slidenum">
              <a:rPr lang="en-US" altLang="en-US"/>
              <a:pPr eaLnBrk="1" hangingPunct="1"/>
              <a:t>78</a:t>
            </a:fld>
            <a:endParaRPr lang="en-US" altLang="en-US"/>
          </a:p>
        </p:txBody>
      </p:sp>
      <p:sp>
        <p:nvSpPr>
          <p:cNvPr id="165891" name="Rectangle 2">
            <a:extLst>
              <a:ext uri="{FF2B5EF4-FFF2-40B4-BE49-F238E27FC236}">
                <a16:creationId xmlns:a16="http://schemas.microsoft.com/office/drawing/2014/main" id="{05A61E61-E685-47E1-911C-A37039358C02}"/>
              </a:ext>
            </a:extLst>
          </p:cNvPr>
          <p:cNvSpPr>
            <a:spLocks noGrp="1" noRot="1" noChangeAspect="1" noChangeArrowheads="1" noTextEdit="1"/>
          </p:cNvSpPr>
          <p:nvPr>
            <p:ph type="sldImg"/>
          </p:nvPr>
        </p:nvSpPr>
        <p:spPr>
          <a:xfrm>
            <a:off x="-763588" y="814388"/>
            <a:ext cx="4648201" cy="3486150"/>
          </a:xfrm>
          <a:ln/>
        </p:spPr>
      </p:sp>
      <p:sp>
        <p:nvSpPr>
          <p:cNvPr id="165892" name="Rectangle 3">
            <a:extLst>
              <a:ext uri="{FF2B5EF4-FFF2-40B4-BE49-F238E27FC236}">
                <a16:creationId xmlns:a16="http://schemas.microsoft.com/office/drawing/2014/main" id="{A88AAA85-C7E2-4C2A-A1BC-033DE37747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La </a:t>
            </a:r>
            <a:r>
              <a:rPr lang="en-US" sz="1200" kern="1200" dirty="0" err="1">
                <a:solidFill>
                  <a:schemeClr val="tx1"/>
                </a:solidFill>
                <a:effectLst/>
                <a:latin typeface="Arial" charset="0"/>
                <a:ea typeface="+mn-ea"/>
                <a:cs typeface="+mn-cs"/>
              </a:rPr>
              <a:t>gaviota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argentea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gris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blanca</a:t>
            </a:r>
            <a:r>
              <a:rPr lang="en-US" sz="1200" kern="1200" dirty="0">
                <a:solidFill>
                  <a:schemeClr val="tx1"/>
                </a:solidFill>
                <a:effectLst/>
                <a:latin typeface="Arial" charset="0"/>
                <a:ea typeface="+mn-ea"/>
                <a:cs typeface="+mn-cs"/>
              </a:rPr>
              <a:t> con </a:t>
            </a:r>
            <a:r>
              <a:rPr lang="en-US" sz="1200" kern="1200" dirty="0" err="1">
                <a:solidFill>
                  <a:schemeClr val="tx1"/>
                </a:solidFill>
                <a:effectLst/>
                <a:latin typeface="Arial" charset="0"/>
                <a:ea typeface="+mn-ea"/>
                <a:cs typeface="+mn-cs"/>
              </a:rPr>
              <a:t>patas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rosadas</a:t>
            </a:r>
            <a:r>
              <a:rPr lang="en-US" sz="1200" kern="1200" dirty="0">
                <a:solidFill>
                  <a:schemeClr val="tx1"/>
                </a:solidFill>
                <a:effectLst/>
                <a:latin typeface="Arial" charset="0"/>
                <a:ea typeface="+mn-ea"/>
                <a:cs typeface="+mn-cs"/>
              </a:rPr>
              <a:t>. A la </a:t>
            </a:r>
            <a:r>
              <a:rPr lang="en-US" sz="1200" kern="1200" dirty="0" err="1">
                <a:solidFill>
                  <a:schemeClr val="tx1"/>
                </a:solidFill>
                <a:effectLst/>
                <a:latin typeface="Arial" charset="0"/>
                <a:ea typeface="+mn-ea"/>
                <a:cs typeface="+mn-cs"/>
              </a:rPr>
              <a:t>gaviota</a:t>
            </a:r>
            <a:r>
              <a:rPr lang="en-US" sz="1200" kern="1200" dirty="0">
                <a:solidFill>
                  <a:schemeClr val="tx1"/>
                </a:solidFill>
                <a:effectLst/>
                <a:latin typeface="Arial" charset="0"/>
                <a:ea typeface="+mn-ea"/>
                <a:cs typeface="+mn-cs"/>
              </a:rPr>
              <a:t> de Delaware se la </a:t>
            </a:r>
            <a:r>
              <a:rPr lang="en-US" sz="1200" kern="1200" dirty="0" err="1">
                <a:solidFill>
                  <a:schemeClr val="tx1"/>
                </a:solidFill>
                <a:effectLst/>
                <a:latin typeface="Arial" charset="0"/>
                <a:ea typeface="+mn-ea"/>
                <a:cs typeface="+mn-cs"/>
              </a:rPr>
              <a:t>identifica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por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su</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banda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oscura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alrededor</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su</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pico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amarillo</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sus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patas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amarillas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ojos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claros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lomo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gris</a:t>
            </a:r>
            <a:r>
              <a:rPr lang="en-US" sz="1200" kern="1200" dirty="0">
                <a:solidFill>
                  <a:schemeClr val="tx1"/>
                </a:solidFill>
                <a:effectLst/>
                <a:latin typeface="Arial" charset="0"/>
                <a:ea typeface="+mn-ea"/>
                <a:cs typeface="+mn-cs"/>
              </a:rPr>
              <a:t> </a:t>
            </a: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dos son omnívoras, y se alimentan de peces, insectos, mejillones, cangrejos, erizos de mar, gusanos y pequeñas almejas. También buscan ávidamente en la basura, y se las encuentra frecuentemente cerca de basureros y vertederos </a:t>
            </a:r>
            <a:endParaRPr lang="en-US" sz="1200" kern="1200" dirty="0">
              <a:solidFill>
                <a:schemeClr val="tx1"/>
              </a:solidFill>
              <a:effectLst/>
              <a:latin typeface="Arial" charset="0"/>
              <a:ea typeface="+mn-ea"/>
              <a:cs typeface="+mn-cs"/>
            </a:endParaRPr>
          </a:p>
          <a:p>
            <a:pPr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a:t>
            </a:r>
            <a:r>
              <a:rPr lang="en-US" altLang="en-US" dirty="0" err="1">
                <a:latin typeface="Bell MT" panose="02020503060305020303" pitchFamily="18" charset="0"/>
              </a:rPr>
              <a:t>Gaviota</a:t>
            </a:r>
            <a:r>
              <a:rPr lang="en-US" altLang="en-US" dirty="0">
                <a:latin typeface="Bell MT" panose="02020503060305020303" pitchFamily="18" charset="0"/>
              </a:rPr>
              <a:t> de Delaware, </a:t>
            </a:r>
            <a:r>
              <a:rPr lang="en-US" b="0" i="1" dirty="0" err="1">
                <a:solidFill>
                  <a:srgbClr val="000000"/>
                </a:solidFill>
                <a:effectLst/>
                <a:latin typeface="Bell MT" panose="02020503060305020303" pitchFamily="18" charset="0"/>
              </a:rPr>
              <a:t>Larus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delawarensis</a:t>
            </a:r>
            <a:r>
              <a:rPr lang="en-US" i="1" dirty="0">
                <a:solidFill>
                  <a:srgbClr val="000000"/>
                </a:solidFill>
                <a:latin typeface="Bell MT" panose="02020503060305020303" pitchFamily="18" charset="0"/>
              </a:rPr>
              <a:t>. </a:t>
            </a:r>
            <a:r>
              <a:rPr lang="en-US" i="1" dirty="0" err="1">
                <a:solidFill>
                  <a:srgbClr val="000000"/>
                </a:solidFill>
                <a:latin typeface="Bell MT" panose="02020503060305020303" pitchFamily="18" charset="0"/>
              </a:rPr>
              <a:t>Cortesía</a:t>
            </a:r>
            <a:r>
              <a:rPr lang="en-US" altLang="en-US" dirty="0">
                <a:latin typeface="Bell MT" panose="02020503060305020303" pitchFamily="18" charset="0"/>
              </a:rPr>
              <a:t> de </a:t>
            </a:r>
            <a:r>
              <a:rPr lang="en-US" dirty="0">
                <a:solidFill>
                  <a:srgbClr val="000000"/>
                </a:solidFill>
                <a:latin typeface="Bell MT" panose="02020503060305020303" pitchFamily="18" charset="0"/>
              </a:rPr>
              <a:t>Nancy Balcom;</a:t>
            </a:r>
            <a:r>
              <a:rPr lang="en-US" i="1" dirty="0">
                <a:solidFill>
                  <a:srgbClr val="000000"/>
                </a:solidFill>
                <a:latin typeface="Bell MT" panose="02020503060305020303" pitchFamily="18" charset="0"/>
              </a:rPr>
              <a:t> </a:t>
            </a:r>
            <a:r>
              <a:rPr lang="en-US" dirty="0">
                <a:solidFill>
                  <a:srgbClr val="000000"/>
                </a:solidFill>
                <a:latin typeface="Bell MT" panose="02020503060305020303" pitchFamily="18" charset="0"/>
              </a:rPr>
              <a:t>(</a:t>
            </a:r>
            <a:r>
              <a:rPr lang="en-US" dirty="0" err="1">
                <a:solidFill>
                  <a:srgbClr val="000000"/>
                </a:solidFill>
                <a:latin typeface="Bell MT" panose="02020503060305020303" pitchFamily="18" charset="0"/>
              </a:rPr>
              <a:t>derecha</a:t>
            </a:r>
            <a:r>
              <a:rPr lang="en-US" dirty="0">
                <a:solidFill>
                  <a:srgbClr val="000000"/>
                </a:solidFill>
                <a:latin typeface="Bell MT" panose="02020503060305020303" pitchFamily="18" charset="0"/>
              </a:rPr>
              <a:t>) </a:t>
            </a:r>
            <a:r>
              <a:rPr lang="en-US" dirty="0" err="1">
                <a:solidFill>
                  <a:srgbClr val="000000"/>
                </a:solidFill>
                <a:latin typeface="Bell MT" panose="02020503060305020303" pitchFamily="18" charset="0"/>
              </a:rPr>
              <a:t>Gaviota</a:t>
            </a:r>
            <a:r>
              <a:rPr lang="en-US" dirty="0">
                <a:solidFill>
                  <a:srgbClr val="000000"/>
                </a:solidFill>
                <a:latin typeface="Bell MT" panose="02020503060305020303" pitchFamily="18" charset="0"/>
              </a:rPr>
              <a:t> </a:t>
            </a:r>
            <a:r>
              <a:rPr lang="en-US" dirty="0" err="1">
                <a:solidFill>
                  <a:srgbClr val="000000"/>
                </a:solidFill>
                <a:latin typeface="Bell MT" panose="02020503060305020303" pitchFamily="18" charset="0"/>
              </a:rPr>
              <a:t>Argentea</a:t>
            </a:r>
            <a:r>
              <a:rPr lang="en-US" dirty="0">
                <a:solidFill>
                  <a:srgbClr val="000000"/>
                </a:solidFill>
                <a:latin typeface="Bell MT" panose="02020503060305020303" pitchFamily="18" charset="0"/>
              </a:rPr>
              <a:t>, </a:t>
            </a:r>
            <a:r>
              <a:rPr lang="en-US" b="0" i="1" dirty="0" err="1">
                <a:solidFill>
                  <a:srgbClr val="000000"/>
                </a:solidFill>
                <a:effectLst/>
                <a:latin typeface="Bell MT" panose="02020503060305020303" pitchFamily="18" charset="0"/>
              </a:rPr>
              <a:t>Larus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argentatus</a:t>
            </a:r>
            <a:r>
              <a:rPr lang="en-US" b="0" i="1" dirty="0">
                <a:solidFill>
                  <a:srgbClr val="000000"/>
                </a:solidFill>
                <a:effectLst/>
                <a:latin typeface="Bell MT" panose="02020503060305020303" pitchFamily="18" charset="0"/>
              </a:rPr>
              <a:t>. </a:t>
            </a:r>
            <a:r>
              <a:rPr lang="en-US" b="0" i="1" dirty="0" err="1">
                <a:solidFill>
                  <a:srgbClr val="000000"/>
                </a:solidFill>
                <a:effectLst/>
                <a:latin typeface="Bell MT" panose="02020503060305020303" pitchFamily="18" charset="0"/>
              </a:rPr>
              <a:t>Cortesía</a:t>
            </a:r>
            <a:r>
              <a:rPr lang="en-US" b="0" i="0" dirty="0">
                <a:solidFill>
                  <a:srgbClr val="000000"/>
                </a:solidFill>
                <a:effectLst/>
                <a:latin typeface="Bell MT" panose="02020503060305020303" pitchFamily="18" charset="0"/>
              </a:rPr>
              <a:t> de Thomas Morris</a:t>
            </a:r>
            <a:endParaRPr lang="en-US" altLang="en-US" dirty="0">
              <a:latin typeface="Bell MT" panose="02020503060305020303" pitchFamily="18"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600"/>
              </a:spcBef>
              <a:spcAft>
                <a:spcPts val="600"/>
              </a:spcAft>
              <a:buFont typeface="Arial" panose="020B0604020202020204" pitchFamily="34" charset="0"/>
              <a:buChar char="•"/>
            </a:pPr>
            <a:r>
              <a:rPr lang="en-US" sz="1200" kern="1200" dirty="0" err="1">
                <a:solidFill>
                  <a:schemeClr val="tx1"/>
                </a:solidFill>
                <a:effectLst/>
                <a:latin typeface="Arial" charset="0"/>
                <a:ea typeface="+mn-ea"/>
                <a:cs typeface="+mn-cs"/>
              </a:rPr>
              <a:t>Pájaros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primitivos</a:t>
            </a:r>
            <a:r>
              <a:rPr lang="en-US" sz="1200" kern="1200" dirty="0">
                <a:solidFill>
                  <a:schemeClr val="tx1"/>
                </a:solidFill>
                <a:effectLst/>
                <a:latin typeface="Arial" charset="0"/>
                <a:ea typeface="+mn-ea"/>
                <a:cs typeface="+mn-cs"/>
              </a:rPr>
              <a:t> que se </a:t>
            </a:r>
            <a:r>
              <a:rPr lang="en-US" sz="1200" kern="1200" dirty="0" err="1">
                <a:solidFill>
                  <a:schemeClr val="tx1"/>
                </a:solidFill>
                <a:effectLst/>
                <a:latin typeface="Arial" charset="0"/>
                <a:ea typeface="+mn-ea"/>
                <a:cs typeface="+mn-cs"/>
              </a:rPr>
              <a:t>alimentan</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peces</a:t>
            </a:r>
            <a:r>
              <a:rPr lang="en-US" sz="1200" kern="1200" dirty="0">
                <a:solidFill>
                  <a:schemeClr val="tx1"/>
                </a:solidFill>
                <a:effectLst/>
                <a:latin typeface="Arial" charset="0"/>
                <a:ea typeface="+mn-ea"/>
                <a:cs typeface="+mn-cs"/>
              </a:rPr>
              <a:t> y que son </a:t>
            </a:r>
            <a:r>
              <a:rPr lang="en-US" sz="1200" kern="1200" dirty="0" err="1">
                <a:solidFill>
                  <a:schemeClr val="tx1"/>
                </a:solidFill>
                <a:effectLst/>
                <a:latin typeface="Arial" charset="0"/>
                <a:ea typeface="+mn-ea"/>
                <a:cs typeface="+mn-cs"/>
              </a:rPr>
              <a:t>expertos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buceadores</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nadadores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ocasionalmente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deben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secar</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sus</a:t>
            </a:r>
            <a:r>
              <a:rPr lang="en-US" sz="1200" kern="1200" dirty="0">
                <a:solidFill>
                  <a:schemeClr val="tx1"/>
                </a:solidFill>
                <a:effectLst/>
                <a:latin typeface="Arial" charset="0"/>
                <a:ea typeface="+mn-ea"/>
                <a:cs typeface="+mn-cs"/>
              </a:rPr>
              <a:t> alas al </a:t>
            </a:r>
            <a:r>
              <a:rPr lang="en-US" sz="1200" kern="1200" dirty="0" err="1">
                <a:solidFill>
                  <a:schemeClr val="tx1"/>
                </a:solidFill>
                <a:effectLst/>
                <a:latin typeface="Arial" charset="0"/>
                <a:ea typeface="+mn-ea"/>
                <a:cs typeface="+mn-cs"/>
              </a:rPr>
              <a:t>aire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porque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sus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plumas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carecen</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aceite</a:t>
            </a:r>
            <a:r>
              <a:rPr lang="en-US" sz="1200" kern="1200" dirty="0">
                <a:solidFill>
                  <a:schemeClr val="tx1"/>
                </a:solidFill>
                <a:effectLst/>
                <a:latin typeface="Arial" charset="0"/>
                <a:ea typeface="+mn-ea"/>
                <a:cs typeface="+mn-cs"/>
              </a:rPr>
              <a:t> que </a:t>
            </a:r>
            <a:r>
              <a:rPr lang="en-US" sz="1200" kern="1200" dirty="0" err="1">
                <a:solidFill>
                  <a:schemeClr val="tx1"/>
                </a:solidFill>
                <a:effectLst/>
                <a:latin typeface="Arial" charset="0"/>
                <a:ea typeface="+mn-ea"/>
                <a:cs typeface="+mn-cs"/>
              </a:rPr>
              <a:t>actúa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otras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aves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acuáticas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repelente</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agua</a:t>
            </a:r>
            <a:endParaRPr lang="en-US" sz="1200" kern="1200" dirty="0">
              <a:solidFill>
                <a:schemeClr val="tx1"/>
              </a:solidFill>
              <a:effectLst/>
              <a:latin typeface="Arial" charset="0"/>
              <a:ea typeface="+mn-ea"/>
              <a:cs typeface="+mn-cs"/>
            </a:endParaRPr>
          </a:p>
          <a:p>
            <a:pPr marL="228600" indent="-228600">
              <a:spcBef>
                <a:spcPts val="600"/>
              </a:spcBef>
              <a:spcAft>
                <a:spcPts val="600"/>
              </a:spcAft>
              <a:buFont typeface="Arial" panose="020B0604020202020204" pitchFamily="34" charset="0"/>
              <a:buChar char="•"/>
            </a:pPr>
            <a:r>
              <a:rPr lang="en-US" altLang="en-US" sz="1200" kern="1200" dirty="0" err="1">
                <a:latin typeface="Bell MT" panose="02020503060305020303" pitchFamily="18" charset="0"/>
              </a:rPr>
              <a:t>Fotografías</a:t>
            </a:r>
            <a:r>
              <a:rPr lang="en-US" altLang="en-US" sz="1200" kern="1200" dirty="0">
                <a:latin typeface="Bell MT" panose="02020503060305020303" pitchFamily="18" charset="0"/>
              </a:rPr>
              <a:t>: (</a:t>
            </a:r>
            <a:r>
              <a:rPr lang="en-US" altLang="en-US" sz="1200" kern="1200" dirty="0" err="1">
                <a:latin typeface="Bell MT" panose="02020503060305020303" pitchFamily="18" charset="0"/>
              </a:rPr>
              <a:t>izquierda</a:t>
            </a:r>
            <a:r>
              <a:rPr lang="en-US" altLang="en-US" sz="1200" kern="1200" dirty="0">
                <a:latin typeface="Bell MT" panose="02020503060305020303" pitchFamily="18" charset="0"/>
              </a:rPr>
              <a:t> y </a:t>
            </a:r>
            <a:r>
              <a:rPr lang="en-US" altLang="en-US" sz="1200" kern="1200" dirty="0" err="1">
                <a:latin typeface="Bell MT" panose="02020503060305020303" pitchFamily="18" charset="0"/>
              </a:rPr>
              <a:t>centro</a:t>
            </a:r>
            <a:r>
              <a:rPr lang="en-US" altLang="en-US" sz="1200" kern="1200" dirty="0">
                <a:latin typeface="Bell MT" panose="02020503060305020303" pitchFamily="18" charset="0"/>
              </a:rPr>
              <a:t>) </a:t>
            </a:r>
            <a:r>
              <a:rPr lang="en-US" altLang="en-US" sz="1200" kern="1200" dirty="0" err="1">
                <a:latin typeface="Bell MT" panose="02020503060305020303" pitchFamily="18" charset="0"/>
              </a:rPr>
              <a:t>Cormoranes</a:t>
            </a:r>
            <a:r>
              <a:rPr lang="en-US" altLang="en-US" sz="1200" kern="1200" dirty="0">
                <a:latin typeface="Bell MT" panose="02020503060305020303" pitchFamily="18" charset="0"/>
              </a:rPr>
              <a:t> de </a:t>
            </a:r>
            <a:r>
              <a:rPr lang="en-US" altLang="en-US" sz="1200" kern="1200" dirty="0" err="1">
                <a:latin typeface="Bell MT" panose="02020503060305020303" pitchFamily="18" charset="0"/>
              </a:rPr>
              <a:t>cresta</a:t>
            </a:r>
            <a:r>
              <a:rPr lang="en-US" altLang="en-US" sz="1200" kern="1200" dirty="0">
                <a:latin typeface="Bell MT" panose="02020503060305020303" pitchFamily="18" charset="0"/>
              </a:rPr>
              <a:t> </a:t>
            </a:r>
            <a:r>
              <a:rPr lang="en-US" altLang="en-US" sz="1200" kern="1200" dirty="0" err="1">
                <a:latin typeface="Bell MT" panose="02020503060305020303" pitchFamily="18" charset="0"/>
              </a:rPr>
              <a:t>doble</a:t>
            </a:r>
            <a:r>
              <a:rPr lang="en-US" altLang="en-US" sz="1200" kern="1200" dirty="0">
                <a:latin typeface="Bell MT" panose="02020503060305020303" pitchFamily="18" charset="0"/>
              </a:rPr>
              <a:t>, </a:t>
            </a:r>
            <a:r>
              <a:rPr lang="en-US" b="0" i="1" dirty="0" err="1">
                <a:solidFill>
                  <a:srgbClr val="000000"/>
                </a:solidFill>
                <a:effectLst/>
                <a:latin typeface="Bell MT" panose="02020503060305020303" pitchFamily="18" charset="0"/>
                <a:cs typeface="Calibri" panose="020F0502020204030204" pitchFamily="34" charset="0"/>
              </a:rPr>
              <a:t>Phalacrocorax</a:t>
            </a:r>
            <a:r>
              <a:rPr lang="en-US" b="0" i="1" dirty="0">
                <a:solidFill>
                  <a:srgbClr val="000000"/>
                </a:solidFill>
                <a:effectLst/>
                <a:latin typeface="Bell MT" panose="02020503060305020303" pitchFamily="18" charset="0"/>
                <a:cs typeface="Calibri" panose="020F0502020204030204" pitchFamily="34" charset="0"/>
              </a:rPr>
              <a:t> auratus. </a:t>
            </a:r>
            <a:r>
              <a:rPr lang="en-US" b="0" i="1" dirty="0" err="1">
                <a:solidFill>
                  <a:srgbClr val="000000"/>
                </a:solidFill>
                <a:effectLst/>
                <a:latin typeface="Bell MT" panose="02020503060305020303" pitchFamily="18" charset="0"/>
                <a:cs typeface="Calibri" panose="020F0502020204030204" pitchFamily="34" charset="0"/>
              </a:rPr>
              <a:t>Cortesía</a:t>
            </a:r>
            <a:r>
              <a:rPr lang="en-US" b="0" dirty="0">
                <a:solidFill>
                  <a:srgbClr val="000000"/>
                </a:solidFill>
                <a:effectLst/>
                <a:latin typeface="Bell MT" panose="02020503060305020303" pitchFamily="18" charset="0"/>
                <a:cs typeface="Calibri" panose="020F0502020204030204" pitchFamily="34" charset="0"/>
              </a:rPr>
              <a:t> de </a:t>
            </a:r>
            <a:r>
              <a:rPr lang="en-US" b="0" i="0" dirty="0">
                <a:solidFill>
                  <a:srgbClr val="000000"/>
                </a:solidFill>
                <a:effectLst/>
                <a:latin typeface="Bell MT" panose="02020503060305020303" pitchFamily="18" charset="0"/>
              </a:rPr>
              <a:t>Thomas Morris; </a:t>
            </a:r>
            <a:r>
              <a:rPr lang="en-US" b="0" dirty="0">
                <a:solidFill>
                  <a:srgbClr val="000000"/>
                </a:solidFill>
                <a:effectLst/>
                <a:latin typeface="Bell MT" panose="02020503060305020303" pitchFamily="18" charset="0"/>
                <a:cs typeface="Calibri" panose="020F0502020204030204" pitchFamily="34" charset="0"/>
              </a:rPr>
              <a:t>(</a:t>
            </a:r>
            <a:r>
              <a:rPr lang="en-US" b="0" dirty="0" err="1">
                <a:solidFill>
                  <a:srgbClr val="000000"/>
                </a:solidFill>
                <a:effectLst/>
                <a:latin typeface="Bell MT" panose="02020503060305020303" pitchFamily="18" charset="0"/>
                <a:cs typeface="Calibri" panose="020F0502020204030204" pitchFamily="34" charset="0"/>
              </a:rPr>
              <a:t>derecha</a:t>
            </a:r>
            <a:r>
              <a:rPr lang="en-US" b="0" dirty="0">
                <a:solidFill>
                  <a:srgbClr val="000000"/>
                </a:solidFill>
                <a:effectLst/>
                <a:latin typeface="Bell MT" panose="02020503060305020303" pitchFamily="18" charset="0"/>
                <a:cs typeface="Calibri" panose="020F0502020204030204" pitchFamily="34"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a:t>
            </a:r>
            <a:r>
              <a:rPr lang="en-US" b="0" dirty="0">
                <a:solidFill>
                  <a:srgbClr val="000000"/>
                </a:solidFill>
                <a:effectLst/>
                <a:latin typeface="Bell MT" panose="02020503060305020303" pitchFamily="18" charset="0"/>
                <a:cs typeface="Calibri" panose="020F0502020204030204" pitchFamily="34" charset="0"/>
              </a:rPr>
              <a:t>Nancy Balcom</a:t>
            </a:r>
            <a:endParaRPr lang="en-US" altLang="en-US" sz="1200" kern="1200" dirty="0">
              <a:latin typeface="Bell MT" panose="02020503060305020303" pitchFamily="18" charset="0"/>
              <a:cs typeface="Calibri" panose="020F0502020204030204" pitchFamily="34" charset="0"/>
            </a:endParaRPr>
          </a:p>
          <a:p>
            <a:endParaRPr lang="en-US" dirty="0">
              <a:latin typeface="+mn-lt"/>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79</a:t>
            </a:fld>
            <a:endParaRPr lang="en-US" altLang="en-US"/>
          </a:p>
        </p:txBody>
      </p:sp>
    </p:spTree>
    <p:extLst>
      <p:ext uri="{BB962C8B-B14F-4D97-AF65-F5344CB8AC3E}">
        <p14:creationId xmlns:p14="http://schemas.microsoft.com/office/powerpoint/2010/main" val="3126387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351305E-F9B9-4F50-87E5-533E6AFF7B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483915-7D99-44E4-9C7B-5573E14A4D66}" type="slidenum">
              <a:rPr lang="en-US" altLang="en-US"/>
              <a:pPr eaLnBrk="1" hangingPunct="1"/>
              <a:t>8</a:t>
            </a:fld>
            <a:endParaRPr lang="en-US" altLang="en-US"/>
          </a:p>
        </p:txBody>
      </p:sp>
      <p:sp>
        <p:nvSpPr>
          <p:cNvPr id="133123" name="Rectangle 2">
            <a:extLst>
              <a:ext uri="{FF2B5EF4-FFF2-40B4-BE49-F238E27FC236}">
                <a16:creationId xmlns:a16="http://schemas.microsoft.com/office/drawing/2014/main" id="{6EAEE9CF-AB47-46F4-8AE9-FCBD658977D6}"/>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67CF530F-4CD0-404A-B021-9E82788D7E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marismas saladas</a:t>
            </a:r>
            <a:r>
              <a:rPr lang="es-ES" sz="1200" b="1" kern="1200" dirty="0">
                <a:solidFill>
                  <a:schemeClr val="tx1"/>
                </a:solidFill>
                <a:effectLst/>
                <a:latin typeface="Arial" charset="0"/>
                <a:ea typeface="+mn-ea"/>
                <a:cs typeface="+mn-cs"/>
              </a:rPr>
              <a:t> </a:t>
            </a:r>
            <a:r>
              <a:rPr lang="es-ES" sz="1200" kern="1200" dirty="0">
                <a:solidFill>
                  <a:schemeClr val="tx1"/>
                </a:solidFill>
                <a:effectLst/>
                <a:latin typeface="Arial" charset="0"/>
                <a:ea typeface="+mn-ea"/>
                <a:cs typeface="+mn-cs"/>
              </a:rPr>
              <a:t>y los humedales de marea que bordean la costa proporcionan áreas protegidas de cría para muchas especies de peces y son el hogar de abundantes presas para cangrejos y camarones, peces, aves, reptiles y mamíferos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Formadas en lugares tranquilos donde los sedimentos pueden ser atrapados en la vegetación, las marismas saladas son ambientes altamente productivos y son fuente de nutrientes para el estuario adyacente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vegetación muerta y en descomposición de la marisma salada provee alimento para los  </a:t>
            </a:r>
            <a:r>
              <a:rPr lang="es-ES" sz="1200" b="1" i="1" kern="1200" dirty="0">
                <a:solidFill>
                  <a:schemeClr val="tx1"/>
                </a:solidFill>
                <a:effectLst/>
                <a:latin typeface="Arial" charset="0"/>
                <a:ea typeface="+mn-ea"/>
                <a:cs typeface="+mn-cs"/>
              </a:rPr>
              <a:t>detritívoros</a:t>
            </a:r>
            <a:r>
              <a:rPr lang="es-ES" sz="1200" kern="1200" dirty="0">
                <a:solidFill>
                  <a:schemeClr val="tx1"/>
                </a:solidFill>
                <a:effectLst/>
                <a:latin typeface="Arial" charset="0"/>
                <a:ea typeface="+mn-ea"/>
                <a:cs typeface="+mn-cs"/>
              </a:rPr>
              <a:t> tales como los cangrejos violinistas,  los gusanos y los caracoles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bacterias descomponen aún más la vegetación para liberar nutrientes químicos en el agua</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marismas saladas también filtran o atrapan contaminantes y sedimentos</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densas raíces y la turba de las hierbas de las marismas saladas actúan como una esponja para absorber el agua durante las tormentas, protegiendo la marisma alta y reduciendo el impacto de las inundaciones en las zonas costeras.</a:t>
            </a:r>
            <a:endParaRPr lang="en-US" sz="1200" kern="1200" dirty="0">
              <a:solidFill>
                <a:schemeClr val="tx1"/>
              </a:solidFill>
              <a:effectLst/>
              <a:latin typeface="Arial" charset="0"/>
              <a:ea typeface="+mn-ea"/>
              <a:cs typeface="+mn-cs"/>
            </a:endParaRPr>
          </a:p>
          <a:p>
            <a:pPr marL="0" lvl="0" indent="0">
              <a:buFontTx/>
              <a:buNone/>
            </a:pPr>
            <a:r>
              <a:rPr lang="en-US" altLang="en-US" dirty="0" err="1">
                <a:latin typeface="Arial" panose="020B0604020202020204" pitchFamily="34" charset="0"/>
                <a:cs typeface="Arial" panose="020B0604020202020204" pitchFamily="34" charset="0"/>
              </a:rPr>
              <a:t>Fotografía</a:t>
            </a:r>
            <a:r>
              <a:rPr lang="en-US" altLang="en-US" dirty="0">
                <a:latin typeface="Arial" panose="020B0604020202020204" pitchFamily="34" charset="0"/>
                <a:cs typeface="Arial" panose="020B0604020202020204" pitchFamily="34" charset="0"/>
              </a:rPr>
              <a:t>: </a:t>
            </a:r>
            <a:r>
              <a:rPr lang="en-US" sz="1200" kern="1200" dirty="0">
                <a:solidFill>
                  <a:schemeClr val="tx1"/>
                </a:solidFill>
                <a:effectLst/>
                <a:latin typeface="Arial" charset="0"/>
                <a:ea typeface="+mn-ea"/>
                <a:cs typeface="+mn-cs"/>
              </a:rPr>
              <a:t>Bluff Point (Groton, CT) </a:t>
            </a:r>
            <a:r>
              <a:rPr lang="en-US" sz="1200" kern="1200" dirty="0" err="1">
                <a:solidFill>
                  <a:schemeClr val="tx1"/>
                </a:solidFill>
                <a:effectLst/>
                <a:latin typeface="Arial" charset="0"/>
                <a:ea typeface="+mn-ea"/>
                <a:cs typeface="+mn-cs"/>
              </a:rPr>
              <a:t>marisma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salada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Cortesía</a:t>
            </a:r>
            <a:r>
              <a:rPr lang="en-US" sz="1200" kern="1200" dirty="0">
                <a:solidFill>
                  <a:schemeClr val="tx1"/>
                </a:solidFill>
                <a:effectLst/>
                <a:latin typeface="Arial" charset="0"/>
                <a:ea typeface="+mn-ea"/>
                <a:cs typeface="+mn-cs"/>
              </a:rPr>
              <a:t> de Nancy </a:t>
            </a:r>
            <a:r>
              <a:rPr lang="en-US" sz="1200" kern="1200" dirty="0" err="1">
                <a:solidFill>
                  <a:schemeClr val="tx1"/>
                </a:solidFill>
                <a:effectLst/>
                <a:latin typeface="Arial" charset="0"/>
                <a:ea typeface="+mn-ea"/>
                <a:cs typeface="+mn-cs"/>
              </a:rPr>
              <a:t>Balcom</a:t>
            </a:r>
            <a:endParaRPr lang="en-US" sz="1200" kern="1200" dirty="0">
              <a:solidFill>
                <a:schemeClr val="tx1"/>
              </a:solidFill>
              <a:effectLst/>
              <a:latin typeface="Arial" charset="0"/>
              <a:ea typeface="+mn-ea"/>
              <a:cs typeface="+mn-cs"/>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D47E269A-026E-430F-8286-AF95359D82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DEF39A-5A5D-44BF-8157-1E87C62B1868}" type="slidenum">
              <a:rPr lang="en-US" altLang="en-US"/>
              <a:pPr eaLnBrk="1" hangingPunct="1"/>
              <a:t>80</a:t>
            </a:fld>
            <a:endParaRPr lang="en-US" altLang="en-US"/>
          </a:p>
        </p:txBody>
      </p:sp>
      <p:sp>
        <p:nvSpPr>
          <p:cNvPr id="201731" name="Rectangle 2">
            <a:extLst>
              <a:ext uri="{FF2B5EF4-FFF2-40B4-BE49-F238E27FC236}">
                <a16:creationId xmlns:a16="http://schemas.microsoft.com/office/drawing/2014/main" id="{BD6FFD2B-8559-4556-8054-09EFB1889083}"/>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CC890F6B-18BF-42F2-A97D-DD2D302FA5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marR="0" lvl="0" indent="-228600" algn="l" defTabSz="914400" rtl="0" eaLnBrk="1" fontAlgn="base" latinLnBrk="0" hangingPunct="1">
              <a:lnSpc>
                <a:spcPct val="100000"/>
              </a:lnSpc>
              <a:spcBef>
                <a:spcPts val="0"/>
              </a:spcBef>
              <a:spcAft>
                <a:spcPts val="600"/>
              </a:spcAft>
              <a:buClrTx/>
              <a:buSzTx/>
              <a:buFontTx/>
              <a:buNone/>
              <a:tabLst/>
              <a:defRPr/>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dirty="0" err="1">
                <a:solidFill>
                  <a:srgbClr val="201F1E"/>
                </a:solidFill>
                <a:effectLst/>
                <a:latin typeface="Bell MT" panose="02020503060305020303" pitchFamily="18" charset="0"/>
                <a:ea typeface="Calibri" panose="020F0502020204030204" pitchFamily="34" charset="0"/>
              </a:rPr>
              <a:t>cortesía</a:t>
            </a:r>
            <a:r>
              <a:rPr lang="en-US" dirty="0">
                <a:solidFill>
                  <a:srgbClr val="201F1E"/>
                </a:solidFill>
                <a:effectLst/>
                <a:latin typeface="Bell MT" panose="02020503060305020303" pitchFamily="18" charset="0"/>
                <a:ea typeface="Calibri" panose="020F0502020204030204" pitchFamily="34" charset="0"/>
              </a:rPr>
              <a:t> de Ivar Babb y </a:t>
            </a:r>
            <a:r>
              <a:rPr lang="en-US" dirty="0" err="1">
                <a:solidFill>
                  <a:srgbClr val="201F1E"/>
                </a:solidFill>
                <a:effectLst/>
                <a:latin typeface="Bell MT" panose="02020503060305020303" pitchFamily="18" charset="0"/>
                <a:ea typeface="Calibri" panose="020F0502020204030204" pitchFamily="34" charset="0"/>
              </a:rPr>
              <a:t>LISMaRC</a:t>
            </a:r>
            <a:r>
              <a:rPr lang="en-US" dirty="0">
                <a:solidFill>
                  <a:srgbClr val="201F1E"/>
                </a:solidFill>
                <a:effectLst/>
                <a:latin typeface="Bell MT" panose="02020503060305020303" pitchFamily="18" charset="0"/>
                <a:ea typeface="Calibri" panose="020F0502020204030204" pitchFamily="34" charset="0"/>
              </a:rPr>
              <a:t> Science Team (UConn/U New Haven/USGS), Long Island Sound Study, CT-DEEP</a:t>
            </a:r>
            <a:endParaRPr lang="en-US" dirty="0">
              <a:effectLst/>
              <a:latin typeface="Bell MT" panose="02020503060305020303" pitchFamily="18" charset="0"/>
              <a:ea typeface="Calibri" panose="020F050202020403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A0CB9FB1-9FEA-43C5-9ADF-C1C4563CDA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6D2C41-E544-420F-A80B-ECB60489FAB8}" type="slidenum">
              <a:rPr lang="en-US" altLang="en-US"/>
              <a:pPr eaLnBrk="1" hangingPunct="1"/>
              <a:t>81</a:t>
            </a:fld>
            <a:endParaRPr lang="en-US" altLang="en-US"/>
          </a:p>
        </p:txBody>
      </p:sp>
      <p:sp>
        <p:nvSpPr>
          <p:cNvPr id="202755" name="Rectangle 2">
            <a:extLst>
              <a:ext uri="{FF2B5EF4-FFF2-40B4-BE49-F238E27FC236}">
                <a16:creationId xmlns:a16="http://schemas.microsoft.com/office/drawing/2014/main" id="{76F49D57-C67C-406C-BD68-B5EBF01D61A0}"/>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F977AB34-18EE-4E8E-ABFC-F3738DF979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lodo</a:t>
            </a:r>
            <a:r>
              <a:rPr lang="en-US" altLang="en-US" dirty="0">
                <a:latin typeface="Bell MT" panose="02020503060305020303" pitchFamily="18" charset="0"/>
              </a:rPr>
              <a:t>, arena, </a:t>
            </a:r>
            <a:r>
              <a:rPr lang="en-US" altLang="en-US" dirty="0" err="1">
                <a:latin typeface="Bell MT" panose="02020503060305020303" pitchFamily="18" charset="0"/>
              </a:rPr>
              <a:t>piedras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ts val="0"/>
              </a:spcBef>
              <a:spcAft>
                <a:spcPts val="600"/>
              </a:spcAft>
              <a:buClrTx/>
              <a:buSzTx/>
              <a:buFontTx/>
              <a:buNone/>
              <a:tabLst/>
              <a:defRPr/>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sz="1200" dirty="0" err="1">
                <a:solidFill>
                  <a:srgbClr val="201F1E"/>
                </a:solidFill>
                <a:effectLst/>
                <a:latin typeface="Bell MT" panose="02020503060305020303" pitchFamily="18" charset="0"/>
                <a:ea typeface="Calibri" panose="020F0502020204030204" pitchFamily="34" charset="0"/>
              </a:rPr>
              <a:t>cortesía</a:t>
            </a:r>
            <a:r>
              <a:rPr lang="en-US" sz="1200" dirty="0">
                <a:solidFill>
                  <a:srgbClr val="201F1E"/>
                </a:solidFill>
                <a:effectLst/>
                <a:latin typeface="Bell MT" panose="02020503060305020303" pitchFamily="18" charset="0"/>
                <a:ea typeface="Calibri" panose="020F0502020204030204" pitchFamily="34" charset="0"/>
              </a:rPr>
              <a:t> de Ivar Babb y </a:t>
            </a:r>
            <a:r>
              <a:rPr lang="en-US" sz="1200" dirty="0" err="1">
                <a:solidFill>
                  <a:srgbClr val="201F1E"/>
                </a:solidFill>
                <a:effectLst/>
                <a:latin typeface="Bell MT" panose="02020503060305020303" pitchFamily="18" charset="0"/>
                <a:ea typeface="Calibri" panose="020F0502020204030204" pitchFamily="34" charset="0"/>
              </a:rPr>
              <a:t>LISMaRC</a:t>
            </a:r>
            <a:r>
              <a:rPr lang="en-US" sz="1200" dirty="0">
                <a:solidFill>
                  <a:srgbClr val="201F1E"/>
                </a:solidFill>
                <a:effectLst/>
                <a:latin typeface="Bell MT" panose="02020503060305020303" pitchFamily="18" charset="0"/>
                <a:ea typeface="Calibri" panose="020F0502020204030204" pitchFamily="34" charset="0"/>
              </a:rPr>
              <a:t> Science Team (UConn/U New Haven/USGS), Long Island Sound Study, CT-DEEP</a:t>
            </a:r>
            <a:endParaRPr lang="en-US" sz="1200" dirty="0">
              <a:effectLst/>
              <a:latin typeface="Bell MT" panose="02020503060305020303"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82</a:t>
            </a:fld>
            <a:endParaRPr lang="en-US" altLang="en-US"/>
          </a:p>
        </p:txBody>
      </p:sp>
    </p:spTree>
    <p:extLst>
      <p:ext uri="{BB962C8B-B14F-4D97-AF65-F5344CB8AC3E}">
        <p14:creationId xmlns:p14="http://schemas.microsoft.com/office/powerpoint/2010/main" val="26258177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102E2835-1313-442D-BAFB-EC9F529C8F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AE7696-EDA4-4198-AF5C-ED920E63BC2D}" type="slidenum">
              <a:rPr lang="en-US" altLang="en-US"/>
              <a:pPr eaLnBrk="1" hangingPunct="1"/>
              <a:t>83</a:t>
            </a:fld>
            <a:endParaRPr lang="en-US" altLang="en-US"/>
          </a:p>
        </p:txBody>
      </p:sp>
      <p:sp>
        <p:nvSpPr>
          <p:cNvPr id="203779" name="Rectangle 2">
            <a:extLst>
              <a:ext uri="{FF2B5EF4-FFF2-40B4-BE49-F238E27FC236}">
                <a16:creationId xmlns:a16="http://schemas.microsoft.com/office/drawing/2014/main" id="{DFEA7A03-16B2-4C3E-827B-0BB6F67877F6}"/>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B446AA2C-476A-4BA3-A0FF-407C812917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El alga </a:t>
            </a:r>
            <a:r>
              <a:rPr lang="en-US" sz="1200" kern="1200" dirty="0" err="1">
                <a:solidFill>
                  <a:schemeClr val="tx1"/>
                </a:solidFill>
                <a:effectLst/>
                <a:latin typeface="Arial" charset="0"/>
                <a:ea typeface="+mn-ea"/>
                <a:cs typeface="+mn-cs"/>
              </a:rPr>
              <a:t>parda</a:t>
            </a:r>
            <a:r>
              <a:rPr lang="en-US" sz="1200" kern="1200" dirty="0">
                <a:solidFill>
                  <a:schemeClr val="tx1"/>
                </a:solidFill>
                <a:effectLst/>
                <a:latin typeface="Arial" charset="0"/>
                <a:ea typeface="+mn-ea"/>
                <a:cs typeface="+mn-cs"/>
              </a:rPr>
              <a:t> kelp </a:t>
            </a:r>
            <a:r>
              <a:rPr lang="en-US" sz="1200" kern="1200" dirty="0" err="1">
                <a:solidFill>
                  <a:schemeClr val="tx1"/>
                </a:solidFill>
                <a:effectLst/>
                <a:latin typeface="Arial" charset="0"/>
                <a:ea typeface="+mn-ea"/>
                <a:cs typeface="+mn-cs"/>
              </a:rPr>
              <a:t>es</a:t>
            </a:r>
            <a:r>
              <a:rPr lang="en-US" sz="1200" kern="1200" dirty="0">
                <a:solidFill>
                  <a:schemeClr val="tx1"/>
                </a:solidFill>
                <a:effectLst/>
                <a:latin typeface="Arial" charset="0"/>
                <a:ea typeface="+mn-ea"/>
                <a:cs typeface="+mn-cs"/>
              </a:rPr>
              <a:t> el alga </a:t>
            </a:r>
            <a:r>
              <a:rPr lang="en-US" sz="1200" kern="1200" dirty="0" err="1">
                <a:solidFill>
                  <a:schemeClr val="tx1"/>
                </a:solidFill>
                <a:effectLst/>
                <a:latin typeface="Arial" charset="0"/>
                <a:ea typeface="+mn-ea"/>
                <a:cs typeface="+mn-cs"/>
              </a:rPr>
              <a:t>más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grande</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estructuralmente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más</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compleja</a:t>
            </a:r>
            <a:r>
              <a:rPr lang="en-US" sz="1200" kern="1200" dirty="0">
                <a:solidFill>
                  <a:schemeClr val="tx1"/>
                </a:solidFill>
                <a:effectLst/>
                <a:latin typeface="Arial" charset="0"/>
                <a:ea typeface="+mn-ea"/>
                <a:cs typeface="+mn-cs"/>
              </a:rPr>
              <a:t> de Long Island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Su </a:t>
            </a:r>
            <a:r>
              <a:rPr lang="en-US" sz="1200" kern="1200" dirty="0" err="1">
                <a:solidFill>
                  <a:schemeClr val="tx1"/>
                </a:solidFill>
                <a:effectLst/>
                <a:latin typeface="Arial" charset="0"/>
                <a:ea typeface="+mn-ea"/>
                <a:cs typeface="+mn-cs"/>
              </a:rPr>
              <a:t>estipe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tallo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cilíndrico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contiene</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alginato</a:t>
            </a:r>
            <a:r>
              <a:rPr lang="en-US" sz="1200" kern="1200" dirty="0">
                <a:solidFill>
                  <a:schemeClr val="tx1"/>
                </a:solidFill>
                <a:effectLst/>
                <a:latin typeface="Arial" charset="0"/>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El alga kelp </a:t>
            </a:r>
            <a:r>
              <a:rPr lang="en-US" sz="1200" kern="1200" dirty="0" err="1">
                <a:solidFill>
                  <a:schemeClr val="tx1"/>
                </a:solidFill>
                <a:effectLst/>
                <a:latin typeface="Arial" charset="0"/>
                <a:ea typeface="+mn-ea"/>
                <a:cs typeface="+mn-cs"/>
              </a:rPr>
              <a:t>es</a:t>
            </a:r>
            <a:r>
              <a:rPr lang="en-US" sz="1200" kern="1200" dirty="0">
                <a:solidFill>
                  <a:schemeClr val="tx1"/>
                </a:solidFill>
                <a:effectLst/>
                <a:latin typeface="Arial" charset="0"/>
                <a:ea typeface="+mn-ea"/>
                <a:cs typeface="+mn-cs"/>
              </a:rPr>
              <a:t> un </a:t>
            </a:r>
            <a:r>
              <a:rPr lang="en-US" sz="1200" kern="1200" dirty="0" err="1">
                <a:solidFill>
                  <a:schemeClr val="tx1"/>
                </a:solidFill>
                <a:effectLst/>
                <a:latin typeface="Arial" charset="0"/>
                <a:ea typeface="+mn-ea"/>
                <a:cs typeface="+mn-cs"/>
              </a:rPr>
              <a:t>producto</a:t>
            </a:r>
            <a:r>
              <a:rPr lang="en-US" sz="1200" kern="1200" dirty="0">
                <a:solidFill>
                  <a:schemeClr val="tx1"/>
                </a:solidFill>
                <a:effectLst/>
                <a:latin typeface="Arial" charset="0"/>
                <a:ea typeface="+mn-ea"/>
                <a:cs typeface="+mn-cs"/>
              </a:rPr>
              <a:t> nuevo de </a:t>
            </a:r>
            <a:r>
              <a:rPr lang="en-US" sz="1200" kern="1200" dirty="0" err="1">
                <a:solidFill>
                  <a:schemeClr val="tx1"/>
                </a:solidFill>
                <a:effectLst/>
                <a:latin typeface="Arial" charset="0"/>
                <a:ea typeface="+mn-ea"/>
                <a:cs typeface="+mn-cs"/>
              </a:rPr>
              <a:t>acuicultura</a:t>
            </a:r>
            <a:r>
              <a:rPr lang="en-US" sz="1200" kern="1200" dirty="0">
                <a:solidFill>
                  <a:schemeClr val="tx1"/>
                </a:solidFill>
                <a:effectLst/>
                <a:latin typeface="Arial" charset="0"/>
                <a:ea typeface="+mn-ea"/>
                <a:cs typeface="+mn-cs"/>
              </a:rPr>
              <a:t> o de </a:t>
            </a:r>
            <a:r>
              <a:rPr lang="en-US" sz="1200" kern="1200" dirty="0" err="1">
                <a:solidFill>
                  <a:schemeClr val="tx1"/>
                </a:solidFill>
                <a:effectLst/>
                <a:latin typeface="Arial" charset="0"/>
                <a:ea typeface="+mn-ea"/>
                <a:cs typeface="+mn-cs"/>
              </a:rPr>
              <a:t>granja</a:t>
            </a:r>
            <a:r>
              <a:rPr lang="en-US" sz="1200" kern="1200" dirty="0">
                <a:solidFill>
                  <a:schemeClr val="tx1"/>
                </a:solidFill>
                <a:effectLst/>
                <a:latin typeface="Arial" charset="0"/>
                <a:ea typeface="+mn-ea"/>
                <a:cs typeface="+mn-cs"/>
              </a:rPr>
              <a:t> marina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Long Island Sound. Se lo </a:t>
            </a:r>
            <a:r>
              <a:rPr lang="en-US" sz="1200" kern="1200" dirty="0" err="1">
                <a:solidFill>
                  <a:schemeClr val="tx1"/>
                </a:solidFill>
                <a:effectLst/>
                <a:latin typeface="Arial" charset="0"/>
                <a:ea typeface="+mn-ea"/>
                <a:cs typeface="+mn-cs"/>
              </a:rPr>
              <a:t>utiliza</a:t>
            </a:r>
            <a:r>
              <a:rPr lang="en-US" sz="1200" kern="1200" dirty="0">
                <a:solidFill>
                  <a:schemeClr val="tx1"/>
                </a:solidFill>
                <a:effectLst/>
                <a:latin typeface="Arial" charset="0"/>
                <a:ea typeface="+mn-ea"/>
                <a:cs typeface="+mn-cs"/>
              </a:rPr>
              <a:t> para </a:t>
            </a:r>
            <a:r>
              <a:rPr lang="en-US" sz="1200" kern="1200" dirty="0" err="1">
                <a:solidFill>
                  <a:schemeClr val="tx1"/>
                </a:solidFill>
                <a:effectLst/>
                <a:latin typeface="Arial" charset="0"/>
                <a:ea typeface="+mn-ea"/>
                <a:cs typeface="+mn-cs"/>
              </a:rPr>
              <a:t>alimentación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humana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fertilizantes</a:t>
            </a:r>
            <a:r>
              <a:rPr lang="en-US" sz="1200" kern="1200" dirty="0">
                <a:solidFill>
                  <a:schemeClr val="tx1"/>
                </a:solidFill>
                <a:effectLst/>
                <a:latin typeface="Arial" charset="0"/>
                <a:ea typeface="+mn-ea"/>
                <a:cs typeface="+mn-cs"/>
              </a:rPr>
              <a:t> y para </a:t>
            </a:r>
            <a:r>
              <a:rPr lang="en-US" sz="1200" kern="1200" dirty="0" err="1">
                <a:solidFill>
                  <a:schemeClr val="tx1"/>
                </a:solidFill>
                <a:effectLst/>
                <a:latin typeface="Arial" charset="0"/>
                <a:ea typeface="+mn-ea"/>
                <a:cs typeface="+mn-cs"/>
              </a:rPr>
              <a:t>ayudar</a:t>
            </a:r>
            <a:r>
              <a:rPr lang="en-US" sz="1200" kern="1200" dirty="0">
                <a:solidFill>
                  <a:schemeClr val="tx1"/>
                </a:solidFill>
                <a:effectLst/>
                <a:latin typeface="Arial" charset="0"/>
                <a:ea typeface="+mn-ea"/>
                <a:cs typeface="+mn-cs"/>
              </a:rPr>
              <a:t> a remover el </a:t>
            </a:r>
            <a:r>
              <a:rPr lang="en-US" sz="1200" kern="1200" dirty="0" err="1">
                <a:solidFill>
                  <a:schemeClr val="tx1"/>
                </a:solidFill>
                <a:effectLst/>
                <a:latin typeface="Arial" charset="0"/>
                <a:ea typeface="+mn-ea"/>
                <a:cs typeface="+mn-cs"/>
              </a:rPr>
              <a:t>exceso</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nutrientes</a:t>
            </a:r>
            <a:r>
              <a:rPr lang="en-US" sz="1200" kern="1200" dirty="0">
                <a:solidFill>
                  <a:schemeClr val="tx1"/>
                </a:solidFill>
                <a:effectLst/>
                <a:latin typeface="Arial" charset="0"/>
                <a:ea typeface="+mn-ea"/>
                <a:cs typeface="+mn-cs"/>
              </a:rPr>
              <a:t> del </a:t>
            </a:r>
            <a:r>
              <a:rPr lang="en-US" sz="1200" kern="1200" dirty="0" err="1">
                <a:solidFill>
                  <a:schemeClr val="tx1"/>
                </a:solidFill>
                <a:effectLst/>
                <a:latin typeface="Arial" charset="0"/>
                <a:ea typeface="+mn-ea"/>
                <a:cs typeface="+mn-cs"/>
              </a:rPr>
              <a:t>agua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proceso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llamado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bioextracción</a:t>
            </a:r>
            <a:r>
              <a:rPr lang="en-US" sz="1200" kern="1200" dirty="0">
                <a:solidFill>
                  <a:schemeClr val="tx1"/>
                </a:solidFill>
                <a:effectLst/>
                <a:latin typeface="Arial" charset="0"/>
                <a:ea typeface="+mn-ea"/>
                <a:cs typeface="+mn-cs"/>
              </a:rPr>
              <a:t> </a:t>
            </a: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Alga </a:t>
            </a:r>
            <a:r>
              <a:rPr lang="en-US" altLang="en-US" dirty="0" err="1">
                <a:latin typeface="Bell MT" panose="02020503060305020303" pitchFamily="18" charset="0"/>
              </a:rPr>
              <a:t>parda</a:t>
            </a:r>
            <a:r>
              <a:rPr lang="en-US" altLang="en-US" dirty="0">
                <a:latin typeface="Bell MT" panose="02020503060305020303" pitchFamily="18" charset="0"/>
              </a:rPr>
              <a:t> kelp, </a:t>
            </a:r>
            <a:r>
              <a:rPr lang="en-US" altLang="en-US" i="1" dirty="0">
                <a:latin typeface="Bell MT" panose="02020503060305020303" pitchFamily="18" charset="0"/>
              </a:rPr>
              <a:t>Laminaria saccharina, </a:t>
            </a:r>
            <a:r>
              <a:rPr lang="en-US" altLang="en-US" dirty="0">
                <a:latin typeface="Bell MT" panose="02020503060305020303" pitchFamily="18" charset="0"/>
              </a:rPr>
              <a:t>y Alga kelp de </a:t>
            </a:r>
            <a:r>
              <a:rPr lang="en-US" altLang="en-US" dirty="0" err="1">
                <a:latin typeface="Bell MT" panose="02020503060305020303" pitchFamily="18" charset="0"/>
              </a:rPr>
              <a:t>granja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a:t>
            </a:r>
          </a:p>
          <a:p>
            <a:pPr eaLnBrk="1" hangingPunct="1">
              <a:buFontTx/>
              <a:buChar char="•"/>
            </a:pP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3400"/>
            <a:ext cx="4648200" cy="3486150"/>
          </a:xfrm>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ts val="0"/>
              </a:spcBef>
              <a:spcAft>
                <a:spcPts val="600"/>
              </a:spcAft>
              <a:buClrTx/>
              <a:buSzTx/>
              <a:buFontTx/>
              <a:buNone/>
              <a:tabLst/>
              <a:defRPr/>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solidFill>
                  <a:srgbClr val="201F1E"/>
                </a:solidFill>
                <a:latin typeface="Bell MT" panose="02020503060305020303" pitchFamily="18" charset="0"/>
              </a:rPr>
              <a:t>Esponjas</a:t>
            </a:r>
            <a:r>
              <a:rPr lang="en-US" altLang="en-US" dirty="0">
                <a:solidFill>
                  <a:srgbClr val="201F1E"/>
                </a:solidFill>
                <a:latin typeface="Bell MT" panose="02020503060305020303" pitchFamily="18" charset="0"/>
              </a:rPr>
              <a:t> </a:t>
            </a:r>
            <a:r>
              <a:rPr lang="en-US" altLang="en-US" dirty="0" err="1">
                <a:solidFill>
                  <a:srgbClr val="201F1E"/>
                </a:solidFill>
                <a:latin typeface="Bell MT" panose="02020503060305020303" pitchFamily="18" charset="0"/>
              </a:rPr>
              <a:t>amarillas</a:t>
            </a:r>
            <a:r>
              <a:rPr lang="en-US" sz="1200"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Halichondria</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Tubularias</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rosas</a:t>
            </a:r>
            <a:r>
              <a:rPr lang="en-US" sz="1200"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Tubularia</a:t>
            </a:r>
            <a:r>
              <a:rPr lang="en-US" sz="1200" i="1"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indivisa</a:t>
            </a:r>
            <a:r>
              <a:rPr lang="en-US" sz="1200" dirty="0">
                <a:solidFill>
                  <a:srgbClr val="201F1E"/>
                </a:solidFill>
                <a:effectLst/>
                <a:latin typeface="Bell MT" panose="02020503060305020303" pitchFamily="18" charset="0"/>
                <a:ea typeface="Calibri" panose="020F0502020204030204" pitchFamily="34" charset="0"/>
              </a:rPr>
              <a:t>, y </a:t>
            </a:r>
            <a:r>
              <a:rPr lang="en-US" sz="1200" dirty="0" err="1">
                <a:solidFill>
                  <a:srgbClr val="201F1E"/>
                </a:solidFill>
                <a:effectLst/>
                <a:latin typeface="Bell MT" panose="02020503060305020303" pitchFamily="18" charset="0"/>
                <a:ea typeface="Calibri" panose="020F0502020204030204" pitchFamily="34" charset="0"/>
              </a:rPr>
              <a:t>Anémonas</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fantasma</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rosa</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anaranjadas</a:t>
            </a:r>
            <a:r>
              <a:rPr lang="en-US" sz="1200"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Diadumene</a:t>
            </a:r>
            <a:r>
              <a:rPr lang="en-US" sz="1200" i="1"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leucolena</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Cortesía</a:t>
            </a:r>
            <a:r>
              <a:rPr lang="en-US" sz="1200" dirty="0">
                <a:solidFill>
                  <a:srgbClr val="201F1E"/>
                </a:solidFill>
                <a:effectLst/>
                <a:latin typeface="Bell MT" panose="02020503060305020303" pitchFamily="18" charset="0"/>
                <a:ea typeface="Calibri" panose="020F0502020204030204" pitchFamily="34" charset="0"/>
              </a:rPr>
              <a:t> de Ivar Babb y </a:t>
            </a:r>
            <a:r>
              <a:rPr lang="en-US" sz="1200" dirty="0" err="1">
                <a:solidFill>
                  <a:srgbClr val="201F1E"/>
                </a:solidFill>
                <a:effectLst/>
                <a:latin typeface="Bell MT" panose="02020503060305020303" pitchFamily="18" charset="0"/>
                <a:ea typeface="Calibri" panose="020F0502020204030204" pitchFamily="34" charset="0"/>
              </a:rPr>
              <a:t>LISMaRC</a:t>
            </a:r>
            <a:r>
              <a:rPr lang="en-US" sz="1200" dirty="0">
                <a:solidFill>
                  <a:srgbClr val="201F1E"/>
                </a:solidFill>
                <a:effectLst/>
                <a:latin typeface="Bell MT" panose="02020503060305020303" pitchFamily="18" charset="0"/>
                <a:ea typeface="Calibri" panose="020F0502020204030204" pitchFamily="34" charset="0"/>
              </a:rPr>
              <a:t> Science Team (UConn/U New Haven/USGS), Long Island Sound Study, CT-DEEP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84</a:t>
            </a:fld>
            <a:endParaRPr lang="en-US" altLang="en-US"/>
          </a:p>
        </p:txBody>
      </p:sp>
    </p:spTree>
    <p:extLst>
      <p:ext uri="{BB962C8B-B14F-4D97-AF65-F5344CB8AC3E}">
        <p14:creationId xmlns:p14="http://schemas.microsoft.com/office/powerpoint/2010/main" val="21660503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016BE6F6-4AAF-4873-A151-9585C15DF4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C8CF7D-52E0-464F-BEC8-EF5806932E7A}" type="slidenum">
              <a:rPr lang="en-US" altLang="en-US"/>
              <a:pPr eaLnBrk="1" hangingPunct="1"/>
              <a:t>85</a:t>
            </a:fld>
            <a:endParaRPr lang="en-US" altLang="en-US"/>
          </a:p>
        </p:txBody>
      </p:sp>
      <p:sp>
        <p:nvSpPr>
          <p:cNvPr id="205827" name="Rectangle 2">
            <a:extLst>
              <a:ext uri="{FF2B5EF4-FFF2-40B4-BE49-F238E27FC236}">
                <a16:creationId xmlns:a16="http://schemas.microsoft.com/office/drawing/2014/main" id="{86A53114-51AE-428B-AE4E-982C81E5F535}"/>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E65E8F9F-503D-4F35-B82E-46251B1FE5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Anémona</a:t>
            </a:r>
            <a:r>
              <a:rPr lang="en-US" altLang="en-US" dirty="0">
                <a:latin typeface="Bell MT" panose="02020503060305020303" pitchFamily="18" charset="0"/>
              </a:rPr>
              <a:t> </a:t>
            </a:r>
            <a:r>
              <a:rPr lang="en-US" altLang="en-US" dirty="0" err="1">
                <a:latin typeface="Bell MT" panose="02020503060305020303" pitchFamily="18" charset="0"/>
              </a:rPr>
              <a:t>plumosa</a:t>
            </a:r>
            <a:r>
              <a:rPr lang="en-US" altLang="en-US" dirty="0">
                <a:latin typeface="Bell MT" panose="02020503060305020303" pitchFamily="18" charset="0"/>
              </a:rPr>
              <a:t> o con volantes, </a:t>
            </a:r>
            <a:r>
              <a:rPr lang="en-US" altLang="en-US" i="1" dirty="0" err="1">
                <a:latin typeface="Bell MT" panose="02020503060305020303" pitchFamily="18" charset="0"/>
              </a:rPr>
              <a:t>Metridium</a:t>
            </a:r>
            <a:r>
              <a:rPr lang="en-US" altLang="en-US" i="1" dirty="0">
                <a:latin typeface="Bell MT" panose="02020503060305020303" pitchFamily="18" charset="0"/>
              </a:rPr>
              <a:t> senile. </a:t>
            </a:r>
            <a:r>
              <a:rPr lang="en-US" altLang="en-US" i="1" dirty="0" err="1">
                <a:latin typeface="Bell MT" panose="02020503060305020303" pitchFamily="18" charset="0"/>
              </a:rPr>
              <a:t>Cortesía</a:t>
            </a:r>
            <a:r>
              <a:rPr lang="en-US" altLang="en-US" dirty="0">
                <a:latin typeface="Bell MT" panose="02020503060305020303" pitchFamily="18" charset="0"/>
              </a:rPr>
              <a:t> de Peter Auster / Robert </a:t>
            </a:r>
            <a:r>
              <a:rPr lang="en-US" altLang="en-US" dirty="0" err="1">
                <a:latin typeface="Bell MT" panose="02020503060305020303" pitchFamily="18" charset="0"/>
              </a:rPr>
              <a:t>DeGoursey</a:t>
            </a:r>
            <a:endParaRPr lang="en-US" altLang="en-US" dirty="0">
              <a:latin typeface="Bell MT" panose="02020503060305020303"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EC5BDE34-DFBC-4344-969E-920A3D7C98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B6066E-5D64-469A-856F-E07FB33CC613}" type="slidenum">
              <a:rPr lang="en-US" altLang="en-US"/>
              <a:pPr eaLnBrk="1" hangingPunct="1"/>
              <a:t>86</a:t>
            </a:fld>
            <a:endParaRPr lang="en-US" altLang="en-US"/>
          </a:p>
        </p:txBody>
      </p:sp>
      <p:sp>
        <p:nvSpPr>
          <p:cNvPr id="196611" name="Rectangle 2">
            <a:extLst>
              <a:ext uri="{FF2B5EF4-FFF2-40B4-BE49-F238E27FC236}">
                <a16:creationId xmlns:a16="http://schemas.microsoft.com/office/drawing/2014/main" id="{59A4B823-6E1C-4685-8436-8FC00CE18376}"/>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7379DCD3-5E22-4838-8F7E-C78BDC9894C2}"/>
              </a:ext>
            </a:extLst>
          </p:cNvPr>
          <p:cNvSpPr>
            <a:spLocks noGrp="1" noChangeArrowheads="1"/>
          </p:cNvSpPr>
          <p:nvPr>
            <p:ph type="body" idx="1"/>
          </p:nvPr>
        </p:nvSpPr>
        <p:spPr>
          <a:xfrm>
            <a:off x="762000" y="4414837"/>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anémonas, los corales, los </a:t>
            </a:r>
            <a:r>
              <a:rPr lang="es-ES" sz="1200" kern="1200" dirty="0" err="1">
                <a:solidFill>
                  <a:schemeClr val="tx1"/>
                </a:solidFill>
                <a:effectLst/>
                <a:latin typeface="Arial" charset="0"/>
                <a:ea typeface="+mn-ea"/>
                <a:cs typeface="+mn-cs"/>
              </a:rPr>
              <a:t>hidroides</a:t>
            </a:r>
            <a:r>
              <a:rPr lang="es-ES" sz="1200" kern="1200" dirty="0">
                <a:solidFill>
                  <a:schemeClr val="tx1"/>
                </a:solidFill>
                <a:effectLst/>
                <a:latin typeface="Arial" charset="0"/>
                <a:ea typeface="+mn-ea"/>
                <a:cs typeface="+mn-cs"/>
              </a:rPr>
              <a:t> y las medusas, animales de cuerpo blando equipados con células urticantes, pertenecen al filo de los cnidarios. Las células urticantes, o nematocistos, ayudan a aguijonear y capturar a la presa, que luego es pasada a una boca central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anémonas se desplazan sobre su disco de pedal (la base plana y redondeada del tallo) similar a una oruga. Extienden sus tentáculos mientras se alimentan y pueden retraerlos hasta convertirlos en un disco mínimo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anémona blanca puede ser de un color anaranjado, rosado o blanco translúcido, y tiene de 40 a 60 tentáculos </a:t>
            </a:r>
            <a:endParaRPr lang="en-US" sz="1200" kern="1200" dirty="0">
              <a:solidFill>
                <a:schemeClr val="tx1"/>
              </a:solidFill>
              <a:effectLst/>
              <a:latin typeface="Arial" charset="0"/>
              <a:ea typeface="+mn-ea"/>
              <a:cs typeface="+mn-cs"/>
            </a:endParaRPr>
          </a:p>
          <a:p>
            <a:pPr marL="228600" indent="-475488"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Anémona</a:t>
            </a:r>
            <a:r>
              <a:rPr lang="en-US" altLang="en-US" dirty="0">
                <a:latin typeface="Bell MT" panose="02020503060305020303" pitchFamily="18" charset="0"/>
              </a:rPr>
              <a:t> </a:t>
            </a:r>
            <a:r>
              <a:rPr lang="en-US" altLang="en-US" dirty="0" err="1">
                <a:latin typeface="Bell MT" panose="02020503060305020303" pitchFamily="18" charset="0"/>
              </a:rPr>
              <a:t>Edwarsiella</a:t>
            </a:r>
            <a:r>
              <a:rPr lang="en-US" altLang="en-US" dirty="0">
                <a:latin typeface="Bell MT" panose="02020503060305020303" pitchFamily="18" charset="0"/>
              </a:rPr>
              <a:t> </a:t>
            </a:r>
            <a:r>
              <a:rPr lang="en-US" altLang="en-US" dirty="0" err="1">
                <a:latin typeface="Bell MT" panose="02020503060305020303" pitchFamily="18" charset="0"/>
              </a:rPr>
              <a:t>lineata</a:t>
            </a:r>
            <a:r>
              <a:rPr lang="en-US" altLang="en-US" dirty="0">
                <a:latin typeface="Bell MT" panose="02020503060305020303" pitchFamily="18" charset="0"/>
              </a:rPr>
              <a:t>, </a:t>
            </a:r>
            <a:r>
              <a:rPr lang="en-US" altLang="en-US" i="1" dirty="0" err="1">
                <a:latin typeface="Bell MT" panose="02020503060305020303" pitchFamily="18" charset="0"/>
              </a:rPr>
              <a:t>Fagesia</a:t>
            </a:r>
            <a:r>
              <a:rPr lang="en-US" altLang="en-US" i="1" dirty="0">
                <a:latin typeface="Bell MT" panose="02020503060305020303" pitchFamily="18" charset="0"/>
              </a:rPr>
              <a:t> </a:t>
            </a:r>
            <a:r>
              <a:rPr lang="en-US" altLang="en-US" i="1" dirty="0" err="1">
                <a:latin typeface="Bell MT" panose="02020503060305020303" pitchFamily="18" charset="0"/>
              </a:rPr>
              <a:t>lineata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DF34543A-962D-46C6-B38A-3E5FB5FB14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93BB75-E1C5-4754-8888-70AF6BF70280}" type="slidenum">
              <a:rPr lang="en-US" altLang="en-US"/>
              <a:pPr eaLnBrk="1" hangingPunct="1"/>
              <a:t>87</a:t>
            </a:fld>
            <a:endParaRPr lang="en-US" altLang="en-US"/>
          </a:p>
        </p:txBody>
      </p:sp>
      <p:sp>
        <p:nvSpPr>
          <p:cNvPr id="206851" name="Rectangle 2">
            <a:extLst>
              <a:ext uri="{FF2B5EF4-FFF2-40B4-BE49-F238E27FC236}">
                <a16:creationId xmlns:a16="http://schemas.microsoft.com/office/drawing/2014/main" id="{6FAE5F26-4C4E-4004-81D9-A62923190616}"/>
              </a:ext>
            </a:extLst>
          </p:cNvPr>
          <p:cNvSpPr>
            <a:spLocks noGrp="1" noRot="1" noChangeAspect="1" noChangeArrowheads="1" noTextEdit="1"/>
          </p:cNvSpPr>
          <p:nvPr>
            <p:ph type="sldImg"/>
          </p:nvPr>
        </p:nvSpPr>
        <p:spPr>
          <a:ln/>
        </p:spPr>
      </p:sp>
      <p:sp>
        <p:nvSpPr>
          <p:cNvPr id="206852" name="Rectangle 3">
            <a:extLst>
              <a:ext uri="{FF2B5EF4-FFF2-40B4-BE49-F238E27FC236}">
                <a16:creationId xmlns:a16="http://schemas.microsoft.com/office/drawing/2014/main" id="{DEE8A559-5077-4D1A-A29C-158184B682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corales estrella son comunes en las rocas por debajo de la línea de marea baja hasta, aproximadamente, 35 metros (120 pies)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Coral </a:t>
            </a:r>
            <a:r>
              <a:rPr lang="en-US" altLang="en-US" dirty="0" err="1">
                <a:latin typeface="Bell MT" panose="02020503060305020303" pitchFamily="18" charset="0"/>
              </a:rPr>
              <a:t>estrella</a:t>
            </a:r>
            <a:r>
              <a:rPr lang="en-US" altLang="en-US" dirty="0">
                <a:latin typeface="Bell MT" panose="02020503060305020303" pitchFamily="18" charset="0"/>
              </a:rPr>
              <a:t> del </a:t>
            </a:r>
            <a:r>
              <a:rPr lang="en-US" altLang="en-US" dirty="0" err="1">
                <a:latin typeface="Bell MT" panose="02020503060305020303" pitchFamily="18" charset="0"/>
              </a:rPr>
              <a:t>norte</a:t>
            </a:r>
            <a:r>
              <a:rPr lang="en-US" altLang="en-US" dirty="0">
                <a:latin typeface="Bell MT" panose="02020503060305020303" pitchFamily="18" charset="0"/>
              </a:rPr>
              <a:t>, </a:t>
            </a:r>
            <a:r>
              <a:rPr lang="en-US" altLang="en-US" i="1" dirty="0" err="1">
                <a:latin typeface="Bell MT" panose="02020503060305020303" pitchFamily="18" charset="0"/>
              </a:rPr>
              <a:t>Astrangia</a:t>
            </a:r>
            <a:r>
              <a:rPr lang="en-US" altLang="en-US" i="1" dirty="0">
                <a:latin typeface="Bell MT" panose="02020503060305020303" pitchFamily="18" charset="0"/>
              </a:rPr>
              <a:t> </a:t>
            </a:r>
            <a:r>
              <a:rPr lang="en-US" altLang="en-US" i="1" dirty="0" err="1">
                <a:latin typeface="Bell MT" panose="02020503060305020303" pitchFamily="18" charset="0"/>
              </a:rPr>
              <a:t>poculata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4B6E5710-6E34-47CE-A873-DF26E74B17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CB49B48-CEC9-4931-BC13-5A573CDE3B9F}" type="slidenum">
              <a:rPr lang="en-US" altLang="en-US"/>
              <a:pPr eaLnBrk="1" hangingPunct="1"/>
              <a:t>88</a:t>
            </a:fld>
            <a:endParaRPr lang="en-US" altLang="en-US"/>
          </a:p>
        </p:txBody>
      </p:sp>
      <p:sp>
        <p:nvSpPr>
          <p:cNvPr id="197635" name="Rectangle 2">
            <a:extLst>
              <a:ext uri="{FF2B5EF4-FFF2-40B4-BE49-F238E27FC236}">
                <a16:creationId xmlns:a16="http://schemas.microsoft.com/office/drawing/2014/main" id="{25253C95-C53F-4566-BD9D-1F164E9BAE10}"/>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95749DFB-1217-498B-8302-78F324EC40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estrellas tienen un exoesqueleto rugoso con pequeñas espinas blancas y cinco brazos. Tienen cierta capacidad de regeneración por la que si pierden un brazo, usualmente vuelve a crecer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El "punto" anaranjado rojizo (llamado madrépora) en su parte superior sirve como un colador a través del que el agua entra en el sistema acuático-vascular interno del animal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A lo largo de la parte inferior de cada brazo hay cuatro filas de pequeños pedicelos. La presión interna del agua permite la creación de succión en cada uno de los pedicelos, permitiéndoles extenderse, moverse y "adherirse a" cosas, incluyendo las conchas de almejas duras que la estrella pueda estar intentando comer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boca se encuentra en la parte inferior de la estrella de mar, entre los brazos. Cuando una estrella de mar ejerce fuerza suficiente para apenas abrir las dos conchas de una almeja dura, presiona su estómago dentro de las conchas y digiere los tejidos suaves de la almeja </a:t>
            </a: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Arial" charset="0"/>
                <a:ea typeface="+mn-ea"/>
                <a:cs typeface="+mn-cs"/>
              </a:rPr>
              <a:t>En</a:t>
            </a:r>
            <a:r>
              <a:rPr lang="en-US" sz="1200" kern="1200" dirty="0">
                <a:solidFill>
                  <a:schemeClr val="tx1"/>
                </a:solidFill>
                <a:effectLst/>
                <a:latin typeface="Arial" charset="0"/>
                <a:ea typeface="+mn-ea"/>
                <a:cs typeface="+mn-cs"/>
              </a:rPr>
              <a:t> la </a:t>
            </a:r>
            <a:r>
              <a:rPr lang="en-US" sz="1200" kern="1200" dirty="0" err="1">
                <a:solidFill>
                  <a:schemeClr val="tx1"/>
                </a:solidFill>
                <a:effectLst/>
                <a:latin typeface="Arial" charset="0"/>
                <a:ea typeface="+mn-ea"/>
                <a:cs typeface="+mn-cs"/>
              </a:rPr>
              <a:t>punta</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cada</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brazo</a:t>
            </a:r>
            <a:r>
              <a:rPr lang="en-US" sz="1200" kern="1200" dirty="0">
                <a:solidFill>
                  <a:schemeClr val="tx1"/>
                </a:solidFill>
                <a:effectLst/>
                <a:latin typeface="Arial" charset="0"/>
                <a:ea typeface="+mn-ea"/>
                <a:cs typeface="+mn-cs"/>
              </a:rPr>
              <a:t> hay un “</a:t>
            </a:r>
            <a:r>
              <a:rPr lang="en-US" sz="1200" kern="1200" dirty="0" err="1">
                <a:solidFill>
                  <a:schemeClr val="tx1"/>
                </a:solidFill>
                <a:effectLst/>
                <a:latin typeface="Arial" charset="0"/>
                <a:ea typeface="+mn-ea"/>
                <a:cs typeface="+mn-cs"/>
              </a:rPr>
              <a:t>ojo</a:t>
            </a:r>
            <a:r>
              <a:rPr lang="en-US" sz="1200" kern="1200" dirty="0">
                <a:solidFill>
                  <a:schemeClr val="tx1"/>
                </a:solidFill>
                <a:effectLst/>
                <a:latin typeface="Arial" charset="0"/>
                <a:ea typeface="+mn-ea"/>
                <a:cs typeface="+mn-cs"/>
              </a:rPr>
              <a:t>” sensible a la luz</a:t>
            </a:r>
          </a:p>
          <a:p>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Estrella de mar </a:t>
            </a:r>
            <a:r>
              <a:rPr lang="en-US" altLang="en-US" dirty="0" err="1">
                <a:latin typeface="Bell MT" panose="02020503060305020303" pitchFamily="18" charset="0"/>
              </a:rPr>
              <a:t>común</a:t>
            </a:r>
            <a:r>
              <a:rPr lang="en-US" altLang="en-US" dirty="0">
                <a:latin typeface="Bell MT" panose="02020503060305020303" pitchFamily="18" charset="0"/>
              </a:rPr>
              <a:t>, </a:t>
            </a:r>
            <a:r>
              <a:rPr lang="en-US" altLang="en-US" i="1" dirty="0">
                <a:latin typeface="Bell MT" panose="02020503060305020303" pitchFamily="18" charset="0"/>
              </a:rPr>
              <a:t>Asterias </a:t>
            </a:r>
            <a:r>
              <a:rPr lang="en-US" altLang="en-US" i="1" dirty="0" err="1">
                <a:latin typeface="Bell MT" panose="02020503060305020303" pitchFamily="18" charset="0"/>
              </a:rPr>
              <a:t>forbesi</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 (</a:t>
            </a:r>
            <a:r>
              <a:rPr lang="en-US" altLang="en-US" dirty="0" err="1">
                <a:latin typeface="Bell MT" panose="02020503060305020303" pitchFamily="18" charset="0"/>
              </a:rPr>
              <a:t>derecha</a:t>
            </a:r>
            <a:r>
              <a:rPr lang="en-US" altLang="en-US" dirty="0">
                <a:latin typeface="Bell MT" panose="02020503060305020303" pitchFamily="18" charset="0"/>
              </a:rPr>
              <a:t>) Estrella de mar </a:t>
            </a:r>
            <a:r>
              <a:rPr lang="en-US" altLang="en-US" dirty="0" err="1">
                <a:latin typeface="Bell MT" panose="02020503060305020303" pitchFamily="18" charset="0"/>
              </a:rPr>
              <a:t>común</a:t>
            </a:r>
            <a:r>
              <a:rPr lang="en-US" altLang="en-US" dirty="0">
                <a:latin typeface="Bell MT" panose="02020503060305020303" pitchFamily="18" charset="0"/>
              </a:rPr>
              <a:t>, </a:t>
            </a:r>
            <a:r>
              <a:rPr lang="en-US" altLang="en-US" i="1" dirty="0">
                <a:latin typeface="Bell MT" panose="02020503060305020303" pitchFamily="18" charset="0"/>
              </a:rPr>
              <a:t>Asterias </a:t>
            </a:r>
            <a:r>
              <a:rPr lang="en-US" altLang="en-US" i="1" dirty="0" err="1">
                <a:latin typeface="Bell MT" panose="02020503060305020303" pitchFamily="18" charset="0"/>
              </a:rPr>
              <a:t>forbesi</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latin typeface="Bell MT" panose="02020503060305020303" pitchFamily="18" charset="0"/>
              </a:rPr>
              <a:t>Fotografía</a:t>
            </a:r>
            <a:r>
              <a:rPr lang="en-US" dirty="0">
                <a:latin typeface="Bell MT" panose="02020503060305020303" pitchFamily="18" charset="0"/>
              </a:rPr>
              <a:t>: Estrella de </a:t>
            </a:r>
            <a:r>
              <a:rPr lang="en-US" dirty="0" err="1">
                <a:latin typeface="Bell MT" panose="02020503060305020303" pitchFamily="18" charset="0"/>
              </a:rPr>
              <a:t>sangre</a:t>
            </a:r>
            <a:r>
              <a:rPr lang="en-US" dirty="0">
                <a:latin typeface="Bell MT" panose="02020503060305020303" pitchFamily="18" charset="0"/>
              </a:rPr>
              <a:t>, </a:t>
            </a:r>
            <a:r>
              <a:rPr lang="en-US" i="1" dirty="0" err="1">
                <a:latin typeface="Bell MT" panose="02020503060305020303" pitchFamily="18" charset="0"/>
              </a:rPr>
              <a:t>Henricia</a:t>
            </a:r>
            <a:r>
              <a:rPr lang="en-US" i="1" dirty="0">
                <a:latin typeface="Bell MT" panose="02020503060305020303" pitchFamily="18" charset="0"/>
              </a:rPr>
              <a:t> </a:t>
            </a:r>
            <a:r>
              <a:rPr lang="en-US" i="1" dirty="0" err="1">
                <a:latin typeface="Bell MT" panose="02020503060305020303" pitchFamily="18" charset="0"/>
              </a:rPr>
              <a:t>sanguinolenta</a:t>
            </a:r>
            <a:r>
              <a:rPr lang="en-US" dirty="0">
                <a:latin typeface="Bell MT" panose="02020503060305020303" pitchFamily="18" charset="0"/>
              </a:rPr>
              <a:t>. </a:t>
            </a:r>
            <a:r>
              <a:rPr lang="en-US" dirty="0" err="1">
                <a:latin typeface="Bell MT" panose="02020503060305020303" pitchFamily="18" charset="0"/>
              </a:rPr>
              <a:t>Cortesía</a:t>
            </a:r>
            <a:r>
              <a:rPr lang="en-US" dirty="0">
                <a:latin typeface="Bell MT" panose="02020503060305020303" pitchFamily="18" charset="0"/>
              </a:rPr>
              <a:t> de Robert </a:t>
            </a:r>
            <a:r>
              <a:rPr lang="en-US" dirty="0" err="1">
                <a:latin typeface="Bell MT" panose="02020503060305020303" pitchFamily="18" charset="0"/>
              </a:rPr>
              <a:t>Bachand</a:t>
            </a:r>
            <a:endParaRPr lang="en-US" dirty="0">
              <a:latin typeface="Bell MT" panose="02020503060305020303" pitchFamily="18" charset="0"/>
            </a:endParaRPr>
          </a:p>
          <a:p>
            <a:endParaRPr lang="en-US" dirty="0"/>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89</a:t>
            </a:fld>
            <a:endParaRPr lang="en-US" altLang="en-US"/>
          </a:p>
        </p:txBody>
      </p:sp>
    </p:spTree>
    <p:extLst>
      <p:ext uri="{BB962C8B-B14F-4D97-AF65-F5344CB8AC3E}">
        <p14:creationId xmlns:p14="http://schemas.microsoft.com/office/powerpoint/2010/main" val="503637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E9783304-6421-4DB6-88A3-485176B8CB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D10DF8-934A-4A96-8ABE-494A9A99F059}" type="slidenum">
              <a:rPr lang="en-US" altLang="en-US"/>
              <a:pPr eaLnBrk="1" hangingPunct="1"/>
              <a:t>9</a:t>
            </a:fld>
            <a:endParaRPr lang="en-US" altLang="en-US"/>
          </a:p>
        </p:txBody>
      </p:sp>
      <p:sp>
        <p:nvSpPr>
          <p:cNvPr id="134147" name="Rectangle 2">
            <a:extLst>
              <a:ext uri="{FF2B5EF4-FFF2-40B4-BE49-F238E27FC236}">
                <a16:creationId xmlns:a16="http://schemas.microsoft.com/office/drawing/2014/main" id="{987CF9B8-063F-4576-B405-F8AE4B2BE6A9}"/>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3E71DDD3-ABB7-452C-BCD9-7DCF313326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s-ES" sz="1200" kern="1200" dirty="0">
                <a:solidFill>
                  <a:schemeClr val="tx1"/>
                </a:solidFill>
                <a:effectLst/>
                <a:latin typeface="Arial" charset="0"/>
                <a:ea typeface="+mn-ea"/>
                <a:cs typeface="+mn-cs"/>
              </a:rPr>
              <a:t>Franjas para controlar mosquitos atraviesan la marisma salada. Estas franjas fueron originalmente excavadas a mano para drenar estanques de agua salada y aguas estancadas en las marismas donde se criaban mosquitos. Recién en los años 50 del siglo pasado se comprendieron mejor las importantes funciones de las marismas saladas y se detuvo la excavación</a:t>
            </a:r>
            <a:endParaRPr lang="en-US" sz="1200" kern="1200" dirty="0">
              <a:solidFill>
                <a:schemeClr val="tx1"/>
              </a:solidFill>
              <a:effectLst/>
              <a:latin typeface="Arial" charset="0"/>
              <a:ea typeface="+mn-ea"/>
              <a:cs typeface="+mn-cs"/>
            </a:endParaRPr>
          </a:p>
          <a:p>
            <a:pPr lvl="0"/>
            <a:r>
              <a:rPr lang="es-ES" sz="1200" kern="1200" dirty="0">
                <a:solidFill>
                  <a:schemeClr val="tx1"/>
                </a:solidFill>
                <a:effectLst/>
                <a:latin typeface="Arial" charset="0"/>
                <a:ea typeface="+mn-ea"/>
                <a:cs typeface="+mn-cs"/>
              </a:rPr>
              <a:t>Hacia finales del siglo XIX, se usaban neveros naturales para la refrigeración y se necesitaba hielo para los mismos. El hielo natural era recogido y almacenado en estos neveros bien aislados. Las marismas de marea y los tributarios poco profundos del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que se congelaban durante el invierno, eran lugares donde se recogían bloques de hielo de hasta dos pies de espesor</a:t>
            </a:r>
            <a:endParaRPr lang="en-US" sz="1200" kern="1200" dirty="0">
              <a:solidFill>
                <a:schemeClr val="tx1"/>
              </a:solidFill>
              <a:effectLst/>
              <a:latin typeface="Arial" charset="0"/>
              <a:ea typeface="+mn-ea"/>
              <a:cs typeface="+mn-cs"/>
            </a:endParaRPr>
          </a:p>
          <a:p>
            <a:r>
              <a:rPr lang="en-US" altLang="en-US" dirty="0" err="1">
                <a:latin typeface="Arial" panose="020B0604020202020204" pitchFamily="34" charset="0"/>
                <a:cs typeface="Arial" panose="020B0604020202020204" pitchFamily="34" charset="0"/>
              </a:rPr>
              <a:t>Fotografía</a:t>
            </a:r>
            <a:r>
              <a:rPr lang="en-US" altLang="en-US" dirty="0">
                <a:latin typeface="Arial" panose="020B0604020202020204" pitchFamily="34" charset="0"/>
                <a:cs typeface="Arial" panose="020B0604020202020204" pitchFamily="34" charset="0"/>
              </a:rPr>
              <a:t>: </a:t>
            </a:r>
            <a:r>
              <a:rPr lang="es-ES" sz="1200" kern="1200" dirty="0">
                <a:solidFill>
                  <a:schemeClr val="tx1"/>
                </a:solidFill>
                <a:effectLst/>
                <a:latin typeface="Arial" charset="0"/>
                <a:ea typeface="+mn-ea"/>
                <a:cs typeface="+mn-cs"/>
              </a:rPr>
              <a:t>Franja para controlar mosquitos en marisma salada, cortesía de Nancy Balcom; </a:t>
            </a:r>
            <a:r>
              <a:rPr lang="en-US" altLang="en-US" dirty="0" err="1">
                <a:latin typeface="Arial" panose="020B0604020202020204" pitchFamily="34" charset="0"/>
                <a:cs typeface="Arial" panose="020B0604020202020204" pitchFamily="34" charset="0"/>
              </a:rPr>
              <a:t>Fotografía</a:t>
            </a:r>
            <a:r>
              <a:rPr lang="en-US" altLang="en-US" dirty="0">
                <a:latin typeface="Arial" panose="020B0604020202020204" pitchFamily="34" charset="0"/>
                <a:cs typeface="Arial" panose="020B0604020202020204" pitchFamily="34" charset="0"/>
              </a:rPr>
              <a:t>: </a:t>
            </a:r>
            <a:r>
              <a:rPr lang="es-ES" sz="1200" kern="1200" dirty="0" err="1">
                <a:solidFill>
                  <a:schemeClr val="tx1"/>
                </a:solidFill>
                <a:effectLst/>
                <a:latin typeface="Arial" charset="0"/>
                <a:ea typeface="+mn-ea"/>
                <a:cs typeface="+mn-cs"/>
              </a:rPr>
              <a:t>Poverty</a:t>
            </a:r>
            <a:r>
              <a:rPr lang="es-ES" sz="1200" kern="1200" dirty="0">
                <a:solidFill>
                  <a:schemeClr val="tx1"/>
                </a:solidFill>
                <a:effectLst/>
                <a:latin typeface="Arial" charset="0"/>
                <a:ea typeface="+mn-ea"/>
                <a:cs typeface="+mn-cs"/>
              </a:rPr>
              <a:t> Point, desembocadura del río Connecticut; 2003 Connecticut </a:t>
            </a:r>
            <a:r>
              <a:rPr lang="es-ES" sz="1200" kern="1200" dirty="0" err="1">
                <a:solidFill>
                  <a:schemeClr val="tx1"/>
                </a:solidFill>
                <a:effectLst/>
                <a:latin typeface="Arial" charset="0"/>
                <a:ea typeface="+mn-ea"/>
                <a:cs typeface="+mn-cs"/>
              </a:rPr>
              <a:t>Coastal</a:t>
            </a:r>
            <a:r>
              <a:rPr lang="es-ES" sz="1200" kern="1200" dirty="0">
                <a:solidFill>
                  <a:schemeClr val="tx1"/>
                </a:solidFill>
                <a:effectLst/>
                <a:latin typeface="Arial" charset="0"/>
                <a:ea typeface="+mn-ea"/>
                <a:cs typeface="+mn-cs"/>
              </a:rPr>
              <a:t> Oblique </a:t>
            </a:r>
            <a:r>
              <a:rPr lang="es-ES" sz="1200" kern="1200" dirty="0" err="1">
                <a:solidFill>
                  <a:schemeClr val="tx1"/>
                </a:solidFill>
                <a:effectLst/>
                <a:latin typeface="Arial" charset="0"/>
                <a:ea typeface="+mn-ea"/>
                <a:cs typeface="+mn-cs"/>
              </a:rPr>
              <a:t>Photos</a:t>
            </a:r>
            <a:r>
              <a:rPr lang="es-ES" sz="1200" kern="1200" dirty="0">
                <a:solidFill>
                  <a:schemeClr val="tx1"/>
                </a:solidFill>
                <a:effectLst/>
                <a:latin typeface="Arial" charset="0"/>
                <a:ea typeface="+mn-ea"/>
                <a:cs typeface="+mn-cs"/>
              </a:rPr>
              <a:t>; www.lisrc.uconn.edu. </a:t>
            </a:r>
            <a:endParaRPr lang="en-US" sz="1200" kern="1200" dirty="0">
              <a:solidFill>
                <a:schemeClr val="tx1"/>
              </a:solidFill>
              <a:effectLst/>
              <a:latin typeface="Arial" charset="0"/>
              <a:ea typeface="+mn-ea"/>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C72E771A-3871-4766-BCF9-4F7EFAB415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08715A-8AB0-43F5-AB45-FECD9C111CBD}" type="slidenum">
              <a:rPr lang="en-US" altLang="en-US"/>
              <a:pPr eaLnBrk="1" hangingPunct="1"/>
              <a:t>90</a:t>
            </a:fld>
            <a:endParaRPr lang="en-US" altLang="en-US"/>
          </a:p>
        </p:txBody>
      </p:sp>
      <p:sp>
        <p:nvSpPr>
          <p:cNvPr id="207875" name="Rectangle 2">
            <a:extLst>
              <a:ext uri="{FF2B5EF4-FFF2-40B4-BE49-F238E27FC236}">
                <a16:creationId xmlns:a16="http://schemas.microsoft.com/office/drawing/2014/main" id="{205BF097-B73D-40EE-9B16-F14C81A660DE}"/>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4B8DB23A-3610-4A61-9AA3-4ECF908E7115}"/>
              </a:ext>
            </a:extLst>
          </p:cNvPr>
          <p:cNvSpPr>
            <a:spLocks noGrp="1" noChangeArrowheads="1"/>
          </p:cNvSpPr>
          <p:nvPr>
            <p:ph type="body" idx="1"/>
          </p:nvPr>
        </p:nvSpPr>
        <p:spPr>
          <a:xfrm>
            <a:off x="762000" y="4416424"/>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 typeface="Arial" panose="020B0604020202020204" pitchFamily="34" charset="0"/>
              <a:buChar char="•"/>
            </a:pPr>
            <a:r>
              <a:rPr lang="en-US" altLang="en-US" dirty="0">
                <a:latin typeface="Bell MT" panose="02020503060305020303" pitchFamily="18" charset="0"/>
              </a:rPr>
              <a:t>Los </a:t>
            </a:r>
            <a:r>
              <a:rPr lang="en-US" altLang="en-US" dirty="0" err="1">
                <a:latin typeface="Bell MT" panose="02020503060305020303" pitchFamily="18" charset="0"/>
              </a:rPr>
              <a:t>erizos</a:t>
            </a:r>
            <a:r>
              <a:rPr lang="en-US" altLang="en-US" dirty="0">
                <a:latin typeface="Bell MT" panose="02020503060305020303" pitchFamily="18" charset="0"/>
              </a:rPr>
              <a:t> de mar se </a:t>
            </a:r>
            <a:r>
              <a:rPr lang="en-US" altLang="en-US" dirty="0" err="1">
                <a:latin typeface="Bell MT" panose="02020503060305020303" pitchFamily="18" charset="0"/>
              </a:rPr>
              <a:t>alimentan</a:t>
            </a:r>
            <a:r>
              <a:rPr lang="en-US" altLang="en-US" dirty="0">
                <a:latin typeface="Bell MT" panose="02020503060305020303" pitchFamily="18" charset="0"/>
              </a:rPr>
              <a:t> de </a:t>
            </a:r>
            <a:r>
              <a:rPr lang="en-US" altLang="en-US" dirty="0" err="1">
                <a:latin typeface="Bell MT" panose="02020503060305020303" pitchFamily="18" charset="0"/>
              </a:rPr>
              <a:t>algas</a:t>
            </a:r>
            <a:r>
              <a:rPr lang="en-US" altLang="en-US" dirty="0">
                <a:latin typeface="Bell MT" panose="02020503060305020303" pitchFamily="18" charset="0"/>
              </a:rPr>
              <a:t> </a:t>
            </a:r>
            <a:r>
              <a:rPr lang="en-US" altLang="en-US" dirty="0" err="1">
                <a:latin typeface="Bell MT" panose="02020503060305020303" pitchFamily="18" charset="0"/>
              </a:rPr>
              <a:t>como</a:t>
            </a:r>
            <a:r>
              <a:rPr lang="en-US" altLang="en-US" dirty="0">
                <a:latin typeface="Bell MT" panose="02020503060305020303" pitchFamily="18" charset="0"/>
              </a:rPr>
              <a:t> las kelp</a:t>
            </a:r>
          </a:p>
          <a:p>
            <a:pPr marL="228600" indent="-228600" eaLnBrk="1" hangingPunct="1">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arriba</a:t>
            </a:r>
            <a:r>
              <a:rPr lang="en-US" altLang="en-US" dirty="0">
                <a:latin typeface="Bell MT" panose="02020503060305020303" pitchFamily="18" charset="0"/>
              </a:rPr>
              <a:t>) </a:t>
            </a:r>
            <a:r>
              <a:rPr lang="en-US" altLang="en-US" dirty="0" err="1">
                <a:latin typeface="Bell MT" panose="02020503060305020303" pitchFamily="18" charset="0"/>
              </a:rPr>
              <a:t>Erizo</a:t>
            </a:r>
            <a:r>
              <a:rPr lang="en-US" altLang="en-US" dirty="0">
                <a:latin typeface="Bell MT" panose="02020503060305020303" pitchFamily="18" charset="0"/>
              </a:rPr>
              <a:t> de mar </a:t>
            </a:r>
            <a:r>
              <a:rPr lang="en-US" altLang="en-US" dirty="0" err="1">
                <a:latin typeface="Bell MT" panose="02020503060305020303" pitchFamily="18" charset="0"/>
              </a:rPr>
              <a:t>verde</a:t>
            </a:r>
            <a:r>
              <a:rPr lang="en-US" altLang="en-US" dirty="0">
                <a:latin typeface="Bell MT" panose="02020503060305020303" pitchFamily="18" charset="0"/>
              </a:rPr>
              <a:t>, </a:t>
            </a:r>
            <a:r>
              <a:rPr lang="en-US" altLang="en-US" i="1" dirty="0">
                <a:latin typeface="Bell MT" panose="02020503060305020303" pitchFamily="18" charset="0"/>
              </a:rPr>
              <a:t>Strongylocentrotus </a:t>
            </a:r>
            <a:r>
              <a:rPr lang="en-US" altLang="en-US" i="1" dirty="0" err="1">
                <a:latin typeface="Bell MT" panose="02020503060305020303" pitchFamily="18" charset="0"/>
              </a:rPr>
              <a:t>droebachiensis</a:t>
            </a:r>
            <a:r>
              <a:rPr lang="en-US" altLang="en-US" i="1" dirty="0">
                <a:latin typeface="Bell MT" panose="02020503060305020303" pitchFamily="18" charset="0"/>
              </a:rPr>
              <a:t>,</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 (</a:t>
            </a:r>
            <a:r>
              <a:rPr lang="en-US" altLang="en-US" dirty="0" err="1">
                <a:latin typeface="Bell MT" panose="02020503060305020303" pitchFamily="18" charset="0"/>
              </a:rPr>
              <a:t>abajo</a:t>
            </a:r>
            <a:r>
              <a:rPr lang="en-US" altLang="en-US" dirty="0">
                <a:latin typeface="Bell MT" panose="02020503060305020303" pitchFamily="18" charset="0"/>
              </a:rPr>
              <a:t>) </a:t>
            </a:r>
            <a:r>
              <a:rPr lang="en-US" altLang="en-US" dirty="0" err="1">
                <a:latin typeface="Bell MT" panose="02020503060305020303" pitchFamily="18" charset="0"/>
              </a:rPr>
              <a:t>Erizo</a:t>
            </a:r>
            <a:r>
              <a:rPr lang="en-US" altLang="en-US" dirty="0">
                <a:latin typeface="Bell MT" panose="02020503060305020303" pitchFamily="18" charset="0"/>
              </a:rPr>
              <a:t> de mar </a:t>
            </a:r>
            <a:r>
              <a:rPr lang="en-US" altLang="en-US" dirty="0" err="1">
                <a:latin typeface="Bell MT" panose="02020503060305020303" pitchFamily="18" charset="0"/>
              </a:rPr>
              <a:t>púrpura</a:t>
            </a:r>
            <a:r>
              <a:rPr lang="en-US" altLang="en-US" dirty="0">
                <a:latin typeface="Bell MT" panose="02020503060305020303" pitchFamily="18" charset="0"/>
              </a:rPr>
              <a:t>, </a:t>
            </a:r>
            <a:r>
              <a:rPr lang="en-US" altLang="en-US" i="1" dirty="0" err="1">
                <a:latin typeface="Bell MT" panose="02020503060305020303" pitchFamily="18" charset="0"/>
              </a:rPr>
              <a:t>Arbacia</a:t>
            </a:r>
            <a:r>
              <a:rPr lang="en-US" altLang="en-US" i="1" dirty="0">
                <a:latin typeface="Bell MT" panose="02020503060305020303" pitchFamily="18" charset="0"/>
              </a:rPr>
              <a:t> </a:t>
            </a:r>
            <a:r>
              <a:rPr lang="en-US" altLang="en-US" i="1" dirty="0" err="1">
                <a:latin typeface="Bell MT" panose="02020503060305020303" pitchFamily="18" charset="0"/>
              </a:rPr>
              <a:t>punctulata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Nancy Balcom; (</a:t>
            </a:r>
            <a:r>
              <a:rPr lang="en-US" altLang="en-US" dirty="0" err="1">
                <a:latin typeface="Bell MT" panose="02020503060305020303" pitchFamily="18" charset="0"/>
              </a:rPr>
              <a:t>abajo</a:t>
            </a:r>
            <a:r>
              <a:rPr lang="en-US" altLang="en-US" dirty="0">
                <a:latin typeface="Bell MT" panose="02020503060305020303" pitchFamily="18" charset="0"/>
              </a:rPr>
              <a:t> a la </a:t>
            </a:r>
            <a:r>
              <a:rPr lang="en-US" altLang="en-US" dirty="0" err="1">
                <a:latin typeface="Bell MT" panose="02020503060305020303" pitchFamily="18" charset="0"/>
              </a:rPr>
              <a:t>derecha</a:t>
            </a:r>
            <a:r>
              <a:rPr lang="en-US" altLang="en-US" dirty="0">
                <a:latin typeface="Bell MT" panose="02020503060305020303" pitchFamily="18" charset="0"/>
              </a:rPr>
              <a:t>) </a:t>
            </a:r>
            <a:r>
              <a:rPr lang="en-US" altLang="en-US" dirty="0" err="1">
                <a:latin typeface="Bell MT" panose="02020503060305020303" pitchFamily="18" charset="0"/>
              </a:rPr>
              <a:t>Erizos</a:t>
            </a:r>
            <a:r>
              <a:rPr lang="en-US" altLang="en-US" dirty="0">
                <a:latin typeface="Bell MT" panose="02020503060305020303" pitchFamily="18" charset="0"/>
              </a:rPr>
              <a:t> de mar </a:t>
            </a:r>
            <a:r>
              <a:rPr lang="en-US" altLang="en-US" dirty="0" err="1">
                <a:latin typeface="Bell MT" panose="02020503060305020303" pitchFamily="18" charset="0"/>
              </a:rPr>
              <a:t>en</a:t>
            </a:r>
            <a:r>
              <a:rPr lang="en-US" altLang="en-US" dirty="0">
                <a:latin typeface="Bell MT" panose="02020503060305020303" pitchFamily="18" charset="0"/>
              </a:rPr>
              <a:t> el </a:t>
            </a:r>
            <a:r>
              <a:rPr lang="en-US" altLang="en-US" dirty="0" err="1">
                <a:latin typeface="Bell MT" panose="02020503060305020303" pitchFamily="18" charset="0"/>
              </a:rPr>
              <a:t>fondo</a:t>
            </a:r>
            <a:r>
              <a:rPr lang="en-US" altLang="en-US" dirty="0">
                <a:latin typeface="Bell MT" panose="02020503060305020303" pitchFamily="18" charset="0"/>
              </a:rPr>
              <a:t> de LIS, </a:t>
            </a:r>
            <a:r>
              <a:rPr lang="en-US" sz="1200" dirty="0" err="1">
                <a:solidFill>
                  <a:srgbClr val="201F1E"/>
                </a:solidFill>
                <a:effectLst/>
                <a:latin typeface="Bell MT" panose="02020503060305020303" pitchFamily="18" charset="0"/>
                <a:ea typeface="Calibri" panose="020F0502020204030204" pitchFamily="34" charset="0"/>
                <a:cs typeface="Arial" panose="020B0604020202020204" pitchFamily="34" charset="0"/>
              </a:rPr>
              <a:t>cortesía</a:t>
            </a:r>
            <a:r>
              <a:rPr lang="en-US" sz="1200" dirty="0">
                <a:solidFill>
                  <a:srgbClr val="201F1E"/>
                </a:solidFill>
                <a:effectLst/>
                <a:latin typeface="Bell MT" panose="02020503060305020303" pitchFamily="18" charset="0"/>
                <a:ea typeface="Calibri" panose="020F0502020204030204" pitchFamily="34" charset="0"/>
                <a:cs typeface="Arial" panose="020B0604020202020204" pitchFamily="34" charset="0"/>
              </a:rPr>
              <a:t> de Ivar Babb y </a:t>
            </a:r>
            <a:r>
              <a:rPr lang="en-US" sz="1200" dirty="0" err="1">
                <a:solidFill>
                  <a:srgbClr val="201F1E"/>
                </a:solidFill>
                <a:effectLst/>
                <a:latin typeface="Bell MT" panose="02020503060305020303" pitchFamily="18" charset="0"/>
                <a:ea typeface="Calibri" panose="020F0502020204030204" pitchFamily="34" charset="0"/>
                <a:cs typeface="Arial" panose="020B0604020202020204" pitchFamily="34" charset="0"/>
              </a:rPr>
              <a:t>LISMaRC</a:t>
            </a:r>
            <a:r>
              <a:rPr lang="en-US" sz="1200" dirty="0">
                <a:solidFill>
                  <a:srgbClr val="201F1E"/>
                </a:solidFill>
                <a:effectLst/>
                <a:latin typeface="Bell MT" panose="02020503060305020303" pitchFamily="18" charset="0"/>
                <a:ea typeface="Calibri" panose="020F0502020204030204" pitchFamily="34" charset="0"/>
                <a:cs typeface="Arial" panose="020B0604020202020204" pitchFamily="34" charset="0"/>
              </a:rPr>
              <a:t> Science Team (UConn/U New Haven/USGS), Long Island Sound Study, CT-DEEP</a:t>
            </a:r>
            <a:endParaRPr lang="en-US" sz="1200" dirty="0">
              <a:effectLst/>
              <a:latin typeface="Bell MT" panose="02020503060305020303" pitchFamily="18" charset="0"/>
              <a:ea typeface="Calibri" panose="020F0502020204030204" pitchFamily="34" charset="0"/>
              <a:cs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Con una parte de adelante y una parte de atrás muy distintivas, el pepino de mar peludo es marrón pálido y crece de cuatro a cinco pulgadas de largo. </a:t>
            </a:r>
            <a:r>
              <a:rPr lang="en-US" sz="1200" kern="1200" dirty="0">
                <a:solidFill>
                  <a:schemeClr val="tx1"/>
                </a:solidFill>
                <a:effectLst/>
                <a:latin typeface="Arial" charset="0"/>
                <a:ea typeface="+mn-ea"/>
                <a:cs typeface="+mn-cs"/>
              </a:rPr>
              <a:t>Su </a:t>
            </a:r>
            <a:r>
              <a:rPr lang="en-US" sz="1200" kern="1200" dirty="0" err="1">
                <a:solidFill>
                  <a:schemeClr val="tx1"/>
                </a:solidFill>
                <a:effectLst/>
                <a:latin typeface="Arial" charset="0"/>
                <a:ea typeface="+mn-ea"/>
                <a:cs typeface="+mn-cs"/>
              </a:rPr>
              <a:t>gordo</a:t>
            </a:r>
            <a:r>
              <a:rPr lang="en-US" sz="1200" kern="1200" dirty="0">
                <a:solidFill>
                  <a:schemeClr val="tx1"/>
                </a:solidFill>
                <a:effectLst/>
                <a:latin typeface="Arial" charset="0"/>
                <a:ea typeface="+mn-ea"/>
                <a:cs typeface="+mn-cs"/>
              </a:rPr>
              <a:t> y </a:t>
            </a:r>
            <a:r>
              <a:rPr lang="en-US" sz="1200" kern="1200" dirty="0" err="1">
                <a:solidFill>
                  <a:schemeClr val="tx1"/>
                </a:solidFill>
                <a:effectLst/>
                <a:latin typeface="Arial" charset="0"/>
                <a:ea typeface="+mn-ea"/>
                <a:cs typeface="+mn-cs"/>
              </a:rPr>
              <a:t>redondeado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cuerpo</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está</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cubierto</a:t>
            </a:r>
            <a:r>
              <a:rPr lang="en-US" sz="1200" kern="1200" dirty="0">
                <a:solidFill>
                  <a:schemeClr val="tx1"/>
                </a:solidFill>
                <a:effectLst/>
                <a:latin typeface="Arial" charset="0"/>
                <a:ea typeface="+mn-ea"/>
                <a:cs typeface="+mn-cs"/>
              </a:rPr>
              <a:t> de </a:t>
            </a:r>
            <a:r>
              <a:rPr lang="en-US" sz="1200" kern="1200" dirty="0" err="1">
                <a:solidFill>
                  <a:schemeClr val="tx1"/>
                </a:solidFill>
                <a:effectLst/>
                <a:latin typeface="Arial" charset="0"/>
                <a:ea typeface="+mn-ea"/>
                <a:cs typeface="+mn-cs"/>
              </a:rPr>
              <a:t>pedicelos</a:t>
            </a:r>
            <a:r>
              <a:rPr lang="en-US" sz="1200" kern="1200" dirty="0">
                <a:solidFill>
                  <a:schemeClr val="tx1"/>
                </a:solidFill>
                <a:effectLst/>
                <a:latin typeface="Arial" charset="0"/>
                <a:ea typeface="+mn-ea"/>
                <a:cs typeface="+mn-cs"/>
              </a:rPr>
              <a:t> </a:t>
            </a:r>
          </a:p>
          <a:p>
            <a:pPr marL="228600" indent="-228600">
              <a:spcBef>
                <a:spcPts val="0"/>
              </a:spcBef>
              <a:spcAft>
                <a:spcPts val="600"/>
              </a:spcAft>
            </a:pPr>
            <a:r>
              <a:rPr lang="en-US" sz="1200" b="0" i="0" dirty="0" err="1">
                <a:solidFill>
                  <a:schemeClr val="tx1"/>
                </a:solidFill>
                <a:effectLst/>
                <a:latin typeface="Bell MT" panose="02020503060305020303" pitchFamily="18" charset="0"/>
              </a:rPr>
              <a:t>Fotografías</a:t>
            </a:r>
            <a:r>
              <a:rPr lang="en-US" sz="1200" b="0" i="0" dirty="0">
                <a:solidFill>
                  <a:schemeClr val="tx1"/>
                </a:solidFill>
                <a:effectLst/>
                <a:latin typeface="Bell MT" panose="02020503060305020303" pitchFamily="18" charset="0"/>
              </a:rPr>
              <a:t>: (</a:t>
            </a:r>
            <a:r>
              <a:rPr lang="en-US" sz="1200" b="0" i="0" dirty="0" err="1">
                <a:solidFill>
                  <a:schemeClr val="tx1"/>
                </a:solidFill>
                <a:effectLst/>
                <a:latin typeface="Bell MT" panose="02020503060305020303" pitchFamily="18" charset="0"/>
              </a:rPr>
              <a:t>izquierda</a:t>
            </a:r>
            <a:r>
              <a:rPr lang="en-US" sz="1200" b="0" i="0" dirty="0">
                <a:solidFill>
                  <a:schemeClr val="tx1"/>
                </a:solidFill>
                <a:effectLst/>
                <a:latin typeface="Bell MT" panose="02020503060305020303" pitchFamily="18" charset="0"/>
              </a:rPr>
              <a:t>) </a:t>
            </a:r>
            <a:r>
              <a:rPr lang="en-US" sz="1200" b="0" i="0" dirty="0" err="1">
                <a:solidFill>
                  <a:schemeClr val="tx1"/>
                </a:solidFill>
                <a:effectLst/>
                <a:latin typeface="Bell MT" panose="02020503060305020303" pitchFamily="18" charset="0"/>
              </a:rPr>
              <a:t>Pepino</a:t>
            </a:r>
            <a:r>
              <a:rPr lang="en-US" sz="1200" b="0" i="0" dirty="0">
                <a:solidFill>
                  <a:schemeClr val="tx1"/>
                </a:solidFill>
                <a:effectLst/>
                <a:latin typeface="Bell MT" panose="02020503060305020303" pitchFamily="18" charset="0"/>
              </a:rPr>
              <a:t> peludo de mar, </a:t>
            </a:r>
            <a:r>
              <a:rPr lang="en-US" sz="1200" b="0" i="1" dirty="0" err="1">
                <a:solidFill>
                  <a:schemeClr val="tx1"/>
                </a:solidFill>
                <a:effectLst/>
                <a:latin typeface="Bell MT" panose="02020503060305020303" pitchFamily="18" charset="0"/>
              </a:rPr>
              <a:t>Sclerodactyla</a:t>
            </a:r>
            <a:r>
              <a:rPr lang="en-US" sz="1200" b="0" i="1" dirty="0">
                <a:solidFill>
                  <a:schemeClr val="tx1"/>
                </a:solidFill>
                <a:effectLst/>
                <a:latin typeface="Bell MT" panose="02020503060305020303" pitchFamily="18" charset="0"/>
              </a:rPr>
              <a:t> </a:t>
            </a:r>
            <a:r>
              <a:rPr lang="en-US" sz="1200" b="0" i="1" dirty="0" err="1">
                <a:solidFill>
                  <a:schemeClr val="tx1"/>
                </a:solidFill>
                <a:effectLst/>
                <a:latin typeface="Bell MT" panose="02020503060305020303" pitchFamily="18" charset="0"/>
              </a:rPr>
              <a:t>briareus</a:t>
            </a:r>
            <a:r>
              <a:rPr lang="en-US" sz="1200" b="0" i="1" dirty="0">
                <a:solidFill>
                  <a:schemeClr val="tx1"/>
                </a:solidFill>
                <a:effectLst/>
                <a:latin typeface="Bell MT" panose="02020503060305020303" pitchFamily="18" charset="0"/>
              </a:rPr>
              <a:t>, </a:t>
            </a:r>
            <a:r>
              <a:rPr lang="en-US" sz="1200" b="0" i="0" dirty="0" err="1">
                <a:solidFill>
                  <a:schemeClr val="tx1"/>
                </a:solidFill>
                <a:effectLst/>
                <a:latin typeface="Bell MT" panose="02020503060305020303" pitchFamily="18" charset="0"/>
              </a:rPr>
              <a:t>alimentándose</a:t>
            </a:r>
            <a:r>
              <a:rPr lang="en-US" sz="1200" b="0" i="0" dirty="0">
                <a:solidFill>
                  <a:schemeClr val="tx1"/>
                </a:solidFill>
                <a:effectLst/>
                <a:latin typeface="Bell MT" panose="02020503060305020303" pitchFamily="18" charset="0"/>
              </a:rPr>
              <a:t> y (</a:t>
            </a:r>
            <a:r>
              <a:rPr lang="en-US" sz="1200" b="0" i="0" dirty="0" err="1">
                <a:solidFill>
                  <a:schemeClr val="tx1"/>
                </a:solidFill>
                <a:effectLst/>
                <a:latin typeface="Bell MT" panose="02020503060305020303" pitchFamily="18" charset="0"/>
              </a:rPr>
              <a:t>derecha</a:t>
            </a:r>
            <a:r>
              <a:rPr lang="en-US" sz="1200" b="0" i="0" dirty="0">
                <a:solidFill>
                  <a:schemeClr val="tx1"/>
                </a:solidFill>
                <a:effectLst/>
                <a:latin typeface="Bell MT" panose="02020503060305020303" pitchFamily="18" charset="0"/>
              </a:rPr>
              <a:t>) </a:t>
            </a:r>
            <a:r>
              <a:rPr lang="en-US" sz="1200" b="0" i="0" dirty="0" err="1">
                <a:solidFill>
                  <a:schemeClr val="tx1"/>
                </a:solidFill>
                <a:effectLst/>
                <a:latin typeface="Bell MT" panose="02020503060305020303" pitchFamily="18" charset="0"/>
              </a:rPr>
              <a:t>excavando</a:t>
            </a:r>
            <a:r>
              <a:rPr lang="en-US" sz="1200" b="0" i="0" dirty="0">
                <a:solidFill>
                  <a:schemeClr val="tx1"/>
                </a:solidFill>
                <a:effectLst/>
                <a:latin typeface="Bell MT" panose="02020503060305020303" pitchFamily="18" charset="0"/>
              </a:rPr>
              <a:t> </a:t>
            </a:r>
            <a:r>
              <a:rPr lang="en-US" sz="1200" b="0" i="0" dirty="0" err="1">
                <a:solidFill>
                  <a:schemeClr val="tx1"/>
                </a:solidFill>
                <a:effectLst/>
                <a:latin typeface="Bell MT" panose="02020503060305020303" pitchFamily="18" charset="0"/>
              </a:rPr>
              <a:t>en</a:t>
            </a:r>
            <a:r>
              <a:rPr lang="en-US" sz="1200" b="0" i="0" dirty="0">
                <a:solidFill>
                  <a:schemeClr val="tx1"/>
                </a:solidFill>
                <a:effectLst/>
                <a:latin typeface="Bell MT" panose="02020503060305020303" pitchFamily="18" charset="0"/>
              </a:rPr>
              <a:t> el barro del </a:t>
            </a:r>
            <a:r>
              <a:rPr lang="en-US" sz="1200" b="0" i="0" dirty="0" err="1">
                <a:solidFill>
                  <a:schemeClr val="tx1"/>
                </a:solidFill>
                <a:effectLst/>
                <a:latin typeface="Bell MT" panose="02020503060305020303" pitchFamily="18" charset="0"/>
              </a:rPr>
              <a:t>fondo</a:t>
            </a:r>
            <a:r>
              <a:rPr lang="en-US" sz="1200" b="0" i="0" dirty="0">
                <a:solidFill>
                  <a:schemeClr val="tx1"/>
                </a:solidFill>
                <a:effectLst/>
                <a:latin typeface="Bell MT" panose="02020503060305020303" pitchFamily="18" charset="0"/>
              </a:rPr>
              <a:t> del </a:t>
            </a:r>
            <a:r>
              <a:rPr lang="en-US" sz="1200" b="0" i="0" dirty="0" err="1">
                <a:solidFill>
                  <a:schemeClr val="tx1"/>
                </a:solidFill>
                <a:effectLst/>
                <a:latin typeface="Bell MT" panose="02020503060305020303" pitchFamily="18" charset="0"/>
              </a:rPr>
              <a:t>puerto</a:t>
            </a:r>
            <a:r>
              <a:rPr lang="en-US" sz="1200" b="0" i="0" dirty="0">
                <a:solidFill>
                  <a:schemeClr val="tx1"/>
                </a:solidFill>
                <a:effectLst/>
                <a:latin typeface="Bell MT" panose="02020503060305020303" pitchFamily="18" charset="0"/>
              </a:rPr>
              <a:t> de Mystic. </a:t>
            </a:r>
            <a:r>
              <a:rPr lang="en-US" sz="1200" b="0" i="0" dirty="0" err="1">
                <a:solidFill>
                  <a:schemeClr val="tx1"/>
                </a:solidFill>
                <a:effectLst/>
                <a:latin typeface="Bell MT" panose="02020503060305020303" pitchFamily="18" charset="0"/>
              </a:rPr>
              <a:t>Cortesía</a:t>
            </a:r>
            <a:r>
              <a:rPr lang="en-US" sz="1200" b="0" i="0" dirty="0">
                <a:solidFill>
                  <a:schemeClr val="tx1"/>
                </a:solidFill>
                <a:effectLst/>
                <a:latin typeface="Bell MT" panose="02020503060305020303" pitchFamily="18" charset="0"/>
              </a:rPr>
              <a:t> de Robert </a:t>
            </a:r>
            <a:r>
              <a:rPr lang="en-US" sz="1200" b="0" i="0" dirty="0" err="1">
                <a:solidFill>
                  <a:schemeClr val="tx1"/>
                </a:solidFill>
                <a:effectLst/>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91</a:t>
            </a:fld>
            <a:endParaRPr lang="en-US" altLang="en-US"/>
          </a:p>
        </p:txBody>
      </p:sp>
    </p:spTree>
    <p:extLst>
      <p:ext uri="{BB962C8B-B14F-4D97-AF65-F5344CB8AC3E}">
        <p14:creationId xmlns:p14="http://schemas.microsoft.com/office/powerpoint/2010/main" val="28456869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BA4977C6-3B63-44A4-AA9A-66B43DA330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36841B-7298-46A3-A47D-1F525E785FD5}" type="slidenum">
              <a:rPr lang="en-US" altLang="en-US"/>
              <a:pPr eaLnBrk="1" hangingPunct="1"/>
              <a:t>92</a:t>
            </a:fld>
            <a:endParaRPr lang="en-US" altLang="en-US"/>
          </a:p>
        </p:txBody>
      </p:sp>
      <p:sp>
        <p:nvSpPr>
          <p:cNvPr id="208899" name="Rectangle 2">
            <a:extLst>
              <a:ext uri="{FF2B5EF4-FFF2-40B4-BE49-F238E27FC236}">
                <a16:creationId xmlns:a16="http://schemas.microsoft.com/office/drawing/2014/main" id="{D6630E4F-0BB2-474A-B785-4EA2D718BC21}"/>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18A48920-5400-40D2-9917-693EA2A842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0"/>
              </a:spcBef>
              <a:spcAft>
                <a:spcPts val="600"/>
              </a:spcAft>
              <a:buFont typeface="Arial" panose="020B0604020202020204" pitchFamily="34" charset="0"/>
              <a:buChar char="•"/>
            </a:pPr>
            <a:r>
              <a:rPr lang="es-ES" sz="1200" kern="1200" dirty="0">
                <a:solidFill>
                  <a:schemeClr val="tx1"/>
                </a:solidFill>
                <a:effectLst/>
                <a:latin typeface="Arial" charset="0"/>
                <a:ea typeface="+mn-ea"/>
                <a:cs typeface="+mn-cs"/>
              </a:rPr>
              <a:t>Los moluscos incluyen una amplia variedad de animales con una estructura corporal similar. La mayoría tiene un revestimiento corporal llamado manto que secreta una concha calcárea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Entre los moluscos de una </a:t>
            </a:r>
            <a:r>
              <a:rPr lang="es-ES" sz="1200" kern="1200" dirty="0" err="1">
                <a:solidFill>
                  <a:schemeClr val="tx1"/>
                </a:solidFill>
                <a:effectLst/>
                <a:latin typeface="Arial" charset="0"/>
                <a:ea typeface="+mn-ea"/>
                <a:cs typeface="+mn-cs"/>
              </a:rPr>
              <a:t>sóla</a:t>
            </a:r>
            <a:r>
              <a:rPr lang="es-ES" sz="1200" kern="1200" dirty="0">
                <a:solidFill>
                  <a:schemeClr val="tx1"/>
                </a:solidFill>
                <a:effectLst/>
                <a:latin typeface="Arial" charset="0"/>
                <a:ea typeface="+mn-ea"/>
                <a:cs typeface="+mn-cs"/>
              </a:rPr>
              <a:t> concha o gasterópodos se incluyen los caracoles y las lapas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moluscos de dos conchas o bivalvos tienen conchas articuladas. Entre ellos están los mejillones azules, las almejas, las vieiras y las ostras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granjas de mariscos de comercio extensivo crían en su mayoría ostras del este y almejas de concha dura. Los mariscos son criados directamente en el fondo o en lechos arrendados, o en cajas o bolsas suspendidas arriba del fondo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larvas de ostras necesitan superficies limpias y duras para adherirse, preferentemente viejas conchas de ostras llamadas conchillas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Las ostras jóvenes o frezas pueden ser captadas de su medio natural y transferidas a lechos de crecimiento, o pueden ser criadas en criaderos y trasplantadas a campos de crecimiento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buFontTx/>
              <a:buChar char="•"/>
            </a:pPr>
            <a:endParaRPr lang="en-US" altLang="en-US" dirty="0">
              <a:latin typeface="Bell MT" panose="02020503060305020303" pitchFamily="18" charset="0"/>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Ostra</a:t>
            </a:r>
            <a:r>
              <a:rPr lang="en-US" altLang="en-US" dirty="0">
                <a:latin typeface="Bell MT" panose="02020503060305020303" pitchFamily="18" charset="0"/>
              </a:rPr>
              <a:t> del </a:t>
            </a:r>
            <a:r>
              <a:rPr lang="en-US" altLang="en-US" dirty="0" err="1">
                <a:latin typeface="Bell MT" panose="02020503060305020303" pitchFamily="18" charset="0"/>
              </a:rPr>
              <a:t>este</a:t>
            </a:r>
            <a:r>
              <a:rPr lang="en-US" altLang="en-US" dirty="0">
                <a:latin typeface="Bell MT" panose="02020503060305020303" pitchFamily="18" charset="0"/>
              </a:rPr>
              <a:t>, </a:t>
            </a:r>
            <a:r>
              <a:rPr lang="en-US" altLang="en-US" i="1" dirty="0" err="1">
                <a:latin typeface="Bell MT" panose="02020503060305020303" pitchFamily="18" charset="0"/>
              </a:rPr>
              <a:t>Crassostrea</a:t>
            </a:r>
            <a:r>
              <a:rPr lang="en-US" altLang="en-US" i="1" dirty="0">
                <a:latin typeface="Bell MT" panose="02020503060305020303" pitchFamily="18" charset="0"/>
              </a:rPr>
              <a:t> virginica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Briarpatch Enterprises, Milford CT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altLang="en-US" sz="1200" dirty="0" err="1">
                <a:solidFill>
                  <a:schemeClr val="tx1"/>
                </a:solidFill>
                <a:latin typeface="Bell MT" panose="02020503060305020303" pitchFamily="18" charset="0"/>
              </a:rPr>
              <a:t>Fotografías</a:t>
            </a:r>
            <a:r>
              <a:rPr lang="en-US" altLang="en-US" sz="1200" dirty="0">
                <a:solidFill>
                  <a:schemeClr val="tx1"/>
                </a:solidFill>
                <a:latin typeface="Bell MT" panose="02020503060305020303" pitchFamily="18" charset="0"/>
              </a:rPr>
              <a:t>: </a:t>
            </a:r>
            <a:r>
              <a:rPr lang="en-US" altLang="en-US" sz="1200" dirty="0" err="1">
                <a:solidFill>
                  <a:schemeClr val="tx1"/>
                </a:solidFill>
                <a:latin typeface="Bell MT" panose="02020503060305020303" pitchFamily="18" charset="0"/>
              </a:rPr>
              <a:t>Nudibranquio</a:t>
            </a:r>
            <a:r>
              <a:rPr lang="en-US" altLang="en-US" sz="1200" dirty="0">
                <a:solidFill>
                  <a:schemeClr val="tx1"/>
                </a:solidFill>
                <a:latin typeface="Bell MT" panose="02020503060305020303" pitchFamily="18" charset="0"/>
              </a:rPr>
              <a:t> de </a:t>
            </a:r>
            <a:r>
              <a:rPr lang="en-US" altLang="en-US" sz="1200" dirty="0" err="1">
                <a:solidFill>
                  <a:schemeClr val="tx1"/>
                </a:solidFill>
                <a:latin typeface="Bell MT" panose="02020503060305020303" pitchFamily="18" charset="0"/>
              </a:rPr>
              <a:t>agallas</a:t>
            </a:r>
            <a:r>
              <a:rPr lang="en-US" altLang="en-US" sz="1200" dirty="0">
                <a:solidFill>
                  <a:schemeClr val="tx1"/>
                </a:solidFill>
                <a:latin typeface="Bell MT" panose="02020503060305020303" pitchFamily="18" charset="0"/>
              </a:rPr>
              <a:t> </a:t>
            </a:r>
            <a:r>
              <a:rPr lang="en-US" altLang="en-US" sz="1200" dirty="0" err="1">
                <a:solidFill>
                  <a:schemeClr val="tx1"/>
                </a:solidFill>
                <a:latin typeface="Bell MT" panose="02020503060305020303" pitchFamily="18" charset="0"/>
              </a:rPr>
              <a:t>rojas</a:t>
            </a:r>
            <a:r>
              <a:rPr lang="en-US" altLang="en-US" sz="1200" dirty="0">
                <a:solidFill>
                  <a:schemeClr val="tx1"/>
                </a:solidFill>
                <a:latin typeface="Bell MT" panose="02020503060305020303" pitchFamily="18" charset="0"/>
              </a:rPr>
              <a:t>, </a:t>
            </a:r>
            <a:r>
              <a:rPr lang="en-US" altLang="en-US" sz="1200" i="1" dirty="0" err="1">
                <a:solidFill>
                  <a:schemeClr val="tx1"/>
                </a:solidFill>
                <a:latin typeface="Bell MT" panose="02020503060305020303" pitchFamily="18" charset="0"/>
              </a:rPr>
              <a:t>Flabellina</a:t>
            </a:r>
            <a:r>
              <a:rPr lang="en-US" altLang="en-US" sz="1200" i="1" dirty="0">
                <a:solidFill>
                  <a:schemeClr val="tx1"/>
                </a:solidFill>
                <a:latin typeface="Bell MT" panose="02020503060305020303" pitchFamily="18" charset="0"/>
              </a:rPr>
              <a:t> </a:t>
            </a:r>
            <a:r>
              <a:rPr lang="en-US" altLang="en-US" sz="1200" i="1" dirty="0" err="1">
                <a:solidFill>
                  <a:schemeClr val="tx1"/>
                </a:solidFill>
                <a:latin typeface="Bell MT" panose="02020503060305020303" pitchFamily="18" charset="0"/>
              </a:rPr>
              <a:t>verrucosathis</a:t>
            </a:r>
            <a:r>
              <a:rPr lang="en-US" altLang="en-US" sz="1200" i="1" dirty="0">
                <a:solidFill>
                  <a:schemeClr val="tx1"/>
                </a:solidFill>
                <a:latin typeface="Bell MT" panose="02020503060305020303" pitchFamily="18" charset="0"/>
              </a:rPr>
              <a:t> </a:t>
            </a:r>
            <a:r>
              <a:rPr lang="en-US" altLang="en-US" sz="1200" i="0" dirty="0">
                <a:solidFill>
                  <a:schemeClr val="tx1"/>
                </a:solidFill>
                <a:latin typeface="Bell MT" panose="02020503060305020303" pitchFamily="18" charset="0"/>
              </a:rPr>
              <a:t>(</a:t>
            </a:r>
            <a:r>
              <a:rPr lang="en-US" altLang="en-US" sz="1200" i="0" dirty="0" err="1">
                <a:solidFill>
                  <a:schemeClr val="tx1"/>
                </a:solidFill>
                <a:latin typeface="Bell MT" panose="02020503060305020303" pitchFamily="18" charset="0"/>
              </a:rPr>
              <a:t>izquierda</a:t>
            </a:r>
            <a:r>
              <a:rPr lang="en-US" altLang="en-US" sz="1200" i="0" dirty="0">
                <a:solidFill>
                  <a:schemeClr val="tx1"/>
                </a:solidFill>
                <a:latin typeface="Bell MT" panose="02020503060305020303" pitchFamily="18" charset="0"/>
              </a:rPr>
              <a:t>) y Elysia </a:t>
            </a:r>
            <a:r>
              <a:rPr lang="en-US" altLang="en-US" sz="1200" i="0" dirty="0" err="1">
                <a:solidFill>
                  <a:schemeClr val="tx1"/>
                </a:solidFill>
                <a:latin typeface="Bell MT" panose="02020503060305020303" pitchFamily="18" charset="0"/>
              </a:rPr>
              <a:t>esmeralda</a:t>
            </a:r>
            <a:r>
              <a:rPr lang="en-US" altLang="en-US" sz="1200" i="0" dirty="0">
                <a:solidFill>
                  <a:schemeClr val="tx1"/>
                </a:solidFill>
                <a:latin typeface="Bell MT" panose="02020503060305020303" pitchFamily="18" charset="0"/>
              </a:rPr>
              <a:t> oriental, </a:t>
            </a:r>
            <a:r>
              <a:rPr lang="en-US" altLang="en-US" sz="1200" i="1" dirty="0">
                <a:solidFill>
                  <a:schemeClr val="tx1"/>
                </a:solidFill>
                <a:latin typeface="Bell MT" panose="02020503060305020303" pitchFamily="18" charset="0"/>
              </a:rPr>
              <a:t>Elysia </a:t>
            </a:r>
            <a:r>
              <a:rPr lang="en-US" altLang="en-US" sz="1200" i="1" dirty="0" err="1">
                <a:solidFill>
                  <a:schemeClr val="tx1"/>
                </a:solidFill>
                <a:latin typeface="Bell MT" panose="02020503060305020303" pitchFamily="18" charset="0"/>
              </a:rPr>
              <a:t>chlorotica</a:t>
            </a:r>
            <a:r>
              <a:rPr lang="en-US" altLang="en-US" sz="1200" i="1" dirty="0">
                <a:solidFill>
                  <a:schemeClr val="tx1"/>
                </a:solidFill>
                <a:latin typeface="Bell MT" panose="02020503060305020303" pitchFamily="18" charset="0"/>
              </a:rPr>
              <a:t> </a:t>
            </a:r>
            <a:r>
              <a:rPr lang="en-US" altLang="en-US" sz="1200" i="0" dirty="0">
                <a:solidFill>
                  <a:schemeClr val="tx1"/>
                </a:solidFill>
                <a:latin typeface="Bell MT" panose="02020503060305020303" pitchFamily="18" charset="0"/>
              </a:rPr>
              <a:t>(</a:t>
            </a:r>
            <a:r>
              <a:rPr lang="en-US" altLang="en-US" sz="1200" i="0" dirty="0" err="1">
                <a:solidFill>
                  <a:schemeClr val="tx1"/>
                </a:solidFill>
                <a:latin typeface="Bell MT" panose="02020503060305020303" pitchFamily="18" charset="0"/>
              </a:rPr>
              <a:t>derecha</a:t>
            </a:r>
            <a:r>
              <a:rPr lang="en-US" altLang="en-US" sz="1200" i="0" dirty="0">
                <a:solidFill>
                  <a:schemeClr val="tx1"/>
                </a:solidFill>
                <a:latin typeface="Bell MT" panose="02020503060305020303" pitchFamily="18" charset="0"/>
              </a:rPr>
              <a:t>) – </a:t>
            </a:r>
            <a:r>
              <a:rPr lang="en-US" altLang="en-US" sz="1200" dirty="0" err="1">
                <a:solidFill>
                  <a:schemeClr val="tx1"/>
                </a:solidFill>
                <a:latin typeface="Bell MT" panose="02020503060305020303" pitchFamily="18" charset="0"/>
              </a:rPr>
              <a:t>cortesía</a:t>
            </a:r>
            <a:r>
              <a:rPr lang="en-US" altLang="en-US" sz="1200" dirty="0">
                <a:solidFill>
                  <a:schemeClr val="tx1"/>
                </a:solidFill>
                <a:latin typeface="Bell MT" panose="02020503060305020303" pitchFamily="18" charset="0"/>
              </a:rPr>
              <a:t> de Robert </a:t>
            </a:r>
            <a:r>
              <a:rPr lang="en-US" altLang="en-US" sz="1200" dirty="0" err="1">
                <a:solidFill>
                  <a:schemeClr val="tx1"/>
                </a:solidFill>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93</a:t>
            </a:fld>
            <a:endParaRPr lang="en-US" altLang="en-US"/>
          </a:p>
        </p:txBody>
      </p:sp>
    </p:spTree>
    <p:extLst>
      <p:ext uri="{BB962C8B-B14F-4D97-AF65-F5344CB8AC3E}">
        <p14:creationId xmlns:p14="http://schemas.microsoft.com/office/powerpoint/2010/main" val="38445517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71E21FD3-FA45-4F67-A6AE-8F76E5D585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5DD3D1-DD50-40E3-8EF5-223ABB13B68D}" type="slidenum">
              <a:rPr lang="en-US" altLang="en-US"/>
              <a:pPr eaLnBrk="1" hangingPunct="1"/>
              <a:t>94</a:t>
            </a:fld>
            <a:endParaRPr lang="en-US" altLang="en-US"/>
          </a:p>
        </p:txBody>
      </p:sp>
      <p:sp>
        <p:nvSpPr>
          <p:cNvPr id="214019" name="Rectangle 2">
            <a:extLst>
              <a:ext uri="{FF2B5EF4-FFF2-40B4-BE49-F238E27FC236}">
                <a16:creationId xmlns:a16="http://schemas.microsoft.com/office/drawing/2014/main" id="{D9A10CEA-C945-48C7-8759-B71C58D7DB52}"/>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932A612B-A402-4872-B57A-6767C12B31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substratos limosos o suaves albergan a una miríada de organismos excavadores (</a:t>
            </a:r>
            <a:r>
              <a:rPr lang="es-ES" sz="1200" kern="1200" dirty="0" err="1">
                <a:solidFill>
                  <a:schemeClr val="tx1"/>
                </a:solidFill>
                <a:effectLst/>
                <a:latin typeface="Arial" charset="0"/>
                <a:ea typeface="+mn-ea"/>
                <a:cs typeface="+mn-cs"/>
              </a:rPr>
              <a:t>infauna</a:t>
            </a:r>
            <a:r>
              <a:rPr lang="es-ES" sz="1200" kern="1200" dirty="0">
                <a:solidFill>
                  <a:schemeClr val="tx1"/>
                </a:solidFill>
                <a:effectLst/>
                <a:latin typeface="Arial" charset="0"/>
                <a:ea typeface="+mn-ea"/>
                <a:cs typeface="+mn-cs"/>
              </a:rPr>
              <a:t>) y organismos que están adheridos o que se mueven lentamente sobre la superficie de sedimentos, viviendo arriba más que dentro de los sedimentos (</a:t>
            </a:r>
            <a:r>
              <a:rPr lang="es-ES" sz="1200" kern="1200" dirty="0" err="1">
                <a:solidFill>
                  <a:schemeClr val="tx1"/>
                </a:solidFill>
                <a:effectLst/>
                <a:latin typeface="Arial" charset="0"/>
                <a:ea typeface="+mn-ea"/>
                <a:cs typeface="+mn-cs"/>
              </a:rPr>
              <a:t>epifauna</a:t>
            </a:r>
            <a:r>
              <a:rPr lang="es-ES" sz="1200" kern="1200" dirty="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A pesar de que a menudo excavan en el limo del fondo en busca de refugio, a las langostas no se las considera ni </a:t>
            </a:r>
            <a:r>
              <a:rPr lang="es-ES" sz="1200" kern="1200" dirty="0" err="1">
                <a:solidFill>
                  <a:schemeClr val="tx1"/>
                </a:solidFill>
                <a:effectLst/>
                <a:latin typeface="Arial" charset="0"/>
                <a:ea typeface="+mn-ea"/>
                <a:cs typeface="+mn-cs"/>
              </a:rPr>
              <a:t>epifauna</a:t>
            </a:r>
            <a:r>
              <a:rPr lang="es-ES" sz="1200" kern="1200" dirty="0">
                <a:solidFill>
                  <a:schemeClr val="tx1"/>
                </a:solidFill>
                <a:effectLst/>
                <a:latin typeface="Arial" charset="0"/>
                <a:ea typeface="+mn-ea"/>
                <a:cs typeface="+mn-cs"/>
              </a:rPr>
              <a:t> ni </a:t>
            </a:r>
            <a:r>
              <a:rPr lang="es-ES" sz="1200" kern="1200" dirty="0" err="1">
                <a:solidFill>
                  <a:schemeClr val="tx1"/>
                </a:solidFill>
                <a:effectLst/>
                <a:latin typeface="Arial" charset="0"/>
                <a:ea typeface="+mn-ea"/>
                <a:cs typeface="+mn-cs"/>
              </a:rPr>
              <a:t>infauna</a:t>
            </a:r>
            <a:r>
              <a:rPr lang="es-ES" sz="1200" kern="1200" dirty="0">
                <a:solidFill>
                  <a:schemeClr val="tx1"/>
                </a:solidFill>
                <a:effectLst/>
                <a:latin typeface="Arial" charset="0"/>
                <a:ea typeface="+mn-ea"/>
                <a:cs typeface="+mn-cs"/>
              </a:rPr>
              <a:t> debido a su relativa movilidad </a:t>
            </a: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s-ES" sz="1200" kern="1200" dirty="0">
                <a:solidFill>
                  <a:schemeClr val="tx1"/>
                </a:solidFill>
                <a:effectLst/>
                <a:latin typeface="Arial" charset="0"/>
                <a:ea typeface="+mn-ea"/>
                <a:cs typeface="+mn-cs"/>
              </a:rPr>
              <a:t>La población de langosta americana de Long Island </a:t>
            </a:r>
            <a:r>
              <a:rPr lang="es-ES" sz="1200" kern="1200" dirty="0" err="1">
                <a:solidFill>
                  <a:schemeClr val="tx1"/>
                </a:solidFill>
                <a:effectLst/>
                <a:latin typeface="Arial" charset="0"/>
                <a:ea typeface="+mn-ea"/>
                <a:cs typeface="+mn-cs"/>
              </a:rPr>
              <a:t>Sound</a:t>
            </a:r>
            <a:r>
              <a:rPr lang="es-ES" sz="1200" kern="1200" dirty="0">
                <a:solidFill>
                  <a:schemeClr val="tx1"/>
                </a:solidFill>
                <a:effectLst/>
                <a:latin typeface="Arial" charset="0"/>
                <a:ea typeface="+mn-ea"/>
                <a:cs typeface="+mn-cs"/>
              </a:rPr>
              <a:t> ha disminuido sustancialmente comparada con la de los años 90 del siglo pasado. En 1999, este recurso sufrió pérdidas dramáticas de las que no se ha recuperado. Las temperaturas medias del agua más cálidas debido a un clima cambiante han estresado a este organismo amante del agua fría </a:t>
            </a:r>
          </a:p>
          <a:p>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Langosta</a:t>
            </a:r>
            <a:r>
              <a:rPr lang="en-US" altLang="en-US" dirty="0">
                <a:latin typeface="Bell MT" panose="02020503060305020303" pitchFamily="18" charset="0"/>
              </a:rPr>
              <a:t> </a:t>
            </a:r>
            <a:r>
              <a:rPr lang="en-US" altLang="en-US" dirty="0" err="1">
                <a:latin typeface="Bell MT" panose="02020503060305020303" pitchFamily="18" charset="0"/>
              </a:rPr>
              <a:t>americana</a:t>
            </a:r>
            <a:r>
              <a:rPr lang="en-US" altLang="en-US" dirty="0">
                <a:latin typeface="Bell MT" panose="02020503060305020303" pitchFamily="18" charset="0"/>
              </a:rPr>
              <a:t>, </a:t>
            </a:r>
            <a:r>
              <a:rPr lang="en-US" altLang="en-US" i="1" dirty="0" err="1">
                <a:latin typeface="Bell MT" panose="02020503060305020303" pitchFamily="18" charset="0"/>
              </a:rPr>
              <a:t>Homarus</a:t>
            </a:r>
            <a:r>
              <a:rPr lang="en-US" altLang="en-US" i="1" dirty="0">
                <a:latin typeface="Bell MT" panose="02020503060305020303" pitchFamily="18" charset="0"/>
              </a:rPr>
              <a:t> </a:t>
            </a:r>
            <a:r>
              <a:rPr lang="en-US" altLang="en-US" i="1" dirty="0" err="1">
                <a:latin typeface="Bell MT" panose="02020503060305020303" pitchFamily="18" charset="0"/>
              </a:rPr>
              <a:t>americanus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0"/>
              </a:spcBef>
              <a:spcAft>
                <a:spcPts val="600"/>
              </a:spcAft>
            </a:pPr>
            <a:r>
              <a:rPr lang="en-US" dirty="0" err="1">
                <a:latin typeface="Bell MT" panose="02020503060305020303" pitchFamily="18" charset="0"/>
              </a:rPr>
              <a:t>Fotografías</a:t>
            </a:r>
            <a:r>
              <a:rPr lang="en-US" dirty="0">
                <a:latin typeface="Bell MT" panose="02020503060305020303" pitchFamily="18" charset="0"/>
              </a:rPr>
              <a:t>: (</a:t>
            </a:r>
            <a:r>
              <a:rPr lang="en-US" dirty="0" err="1">
                <a:latin typeface="Bell MT" panose="02020503060305020303" pitchFamily="18" charset="0"/>
              </a:rPr>
              <a:t>arriba</a:t>
            </a:r>
            <a:r>
              <a:rPr lang="en-US" dirty="0">
                <a:latin typeface="Bell MT" panose="02020503060305020303" pitchFamily="18" charset="0"/>
              </a:rPr>
              <a:t>) </a:t>
            </a:r>
            <a:r>
              <a:rPr lang="en-US" dirty="0" err="1">
                <a:latin typeface="Bell MT" panose="02020503060305020303" pitchFamily="18" charset="0"/>
              </a:rPr>
              <a:t>Cangrejo</a:t>
            </a:r>
            <a:r>
              <a:rPr lang="en-US" dirty="0">
                <a:latin typeface="Bell MT" panose="02020503060305020303" pitchFamily="18" charset="0"/>
              </a:rPr>
              <a:t> </a:t>
            </a:r>
            <a:r>
              <a:rPr lang="en-US" dirty="0" err="1">
                <a:latin typeface="Bell MT" panose="02020503060305020303" pitchFamily="18" charset="0"/>
              </a:rPr>
              <a:t>dama</a:t>
            </a:r>
            <a:r>
              <a:rPr lang="en-US" dirty="0">
                <a:latin typeface="Bell MT" panose="02020503060305020303" pitchFamily="18" charset="0"/>
              </a:rPr>
              <a:t> (Calico crab), </a:t>
            </a:r>
            <a:r>
              <a:rPr lang="en-US" i="1" dirty="0" err="1">
                <a:latin typeface="Bell MT" panose="02020503060305020303" pitchFamily="18" charset="0"/>
              </a:rPr>
              <a:t>Ovalipes</a:t>
            </a:r>
            <a:r>
              <a:rPr lang="en-US" i="1" dirty="0">
                <a:latin typeface="Bell MT" panose="02020503060305020303" pitchFamily="18" charset="0"/>
              </a:rPr>
              <a:t> ocellatus</a:t>
            </a:r>
            <a:r>
              <a:rPr lang="en-US" dirty="0">
                <a:latin typeface="Bell MT" panose="02020503060305020303" pitchFamily="18" charset="0"/>
              </a:rPr>
              <a:t>, y </a:t>
            </a:r>
            <a:r>
              <a:rPr lang="en-US" dirty="0" err="1">
                <a:latin typeface="Bell MT" panose="02020503060305020303" pitchFamily="18" charset="0"/>
              </a:rPr>
              <a:t>Esponja</a:t>
            </a:r>
            <a:r>
              <a:rPr lang="en-US" dirty="0">
                <a:latin typeface="Bell MT" panose="02020503060305020303" pitchFamily="18" charset="0"/>
              </a:rPr>
              <a:t> de </a:t>
            </a:r>
            <a:r>
              <a:rPr lang="en-US" dirty="0" err="1">
                <a:latin typeface="Bell MT" panose="02020503060305020303" pitchFamily="18" charset="0"/>
              </a:rPr>
              <a:t>barba</a:t>
            </a:r>
            <a:r>
              <a:rPr lang="en-US" dirty="0">
                <a:latin typeface="Bell MT" panose="02020503060305020303" pitchFamily="18" charset="0"/>
              </a:rPr>
              <a:t> </a:t>
            </a:r>
            <a:r>
              <a:rPr lang="en-US" dirty="0" err="1">
                <a:latin typeface="Bell MT" panose="02020503060305020303" pitchFamily="18" charset="0"/>
              </a:rPr>
              <a:t>roja</a:t>
            </a:r>
            <a:r>
              <a:rPr lang="en-US" dirty="0">
                <a:latin typeface="Bell MT" panose="02020503060305020303" pitchFamily="18" charset="0"/>
              </a:rPr>
              <a:t>, </a:t>
            </a:r>
            <a:r>
              <a:rPr lang="en-US" i="1" dirty="0" err="1">
                <a:latin typeface="Bell MT" panose="02020503060305020303" pitchFamily="18" charset="0"/>
              </a:rPr>
              <a:t>Microciona</a:t>
            </a:r>
            <a:r>
              <a:rPr lang="en-US" i="1" dirty="0">
                <a:latin typeface="Bell MT" panose="02020503060305020303" pitchFamily="18" charset="0"/>
              </a:rPr>
              <a:t> </a:t>
            </a:r>
            <a:r>
              <a:rPr lang="en-US" i="1" dirty="0" err="1">
                <a:latin typeface="Bell MT" panose="02020503060305020303" pitchFamily="18" charset="0"/>
              </a:rPr>
              <a:t>prolifera</a:t>
            </a:r>
            <a:r>
              <a:rPr lang="en-US" dirty="0">
                <a:latin typeface="Bell MT" panose="02020503060305020303" pitchFamily="18" charset="0"/>
              </a:rPr>
              <a:t>; (</a:t>
            </a:r>
            <a:r>
              <a:rPr lang="en-US" dirty="0" err="1">
                <a:latin typeface="Bell MT" panose="02020503060305020303" pitchFamily="18" charset="0"/>
              </a:rPr>
              <a:t>abajo</a:t>
            </a:r>
            <a:r>
              <a:rPr lang="en-US" dirty="0">
                <a:latin typeface="Bell MT" panose="02020503060305020303" pitchFamily="18" charset="0"/>
              </a:rPr>
              <a:t>) </a:t>
            </a:r>
            <a:r>
              <a:rPr lang="en-US" dirty="0" err="1">
                <a:latin typeface="Bell MT" panose="02020503060305020303" pitchFamily="18" charset="0"/>
              </a:rPr>
              <a:t>nadando</a:t>
            </a:r>
            <a:r>
              <a:rPr lang="en-US" dirty="0">
                <a:latin typeface="Bell MT" panose="02020503060305020303" pitchFamily="18" charset="0"/>
              </a:rPr>
              <a:t> </a:t>
            </a:r>
            <a:r>
              <a:rPr lang="en-US" dirty="0" err="1">
                <a:latin typeface="Bell MT" panose="02020503060305020303" pitchFamily="18" charset="0"/>
              </a:rPr>
              <a:t>en</a:t>
            </a:r>
            <a:r>
              <a:rPr lang="en-US" dirty="0">
                <a:latin typeface="Bell MT" panose="02020503060305020303" pitchFamily="18" charset="0"/>
              </a:rPr>
              <a:t> el </a:t>
            </a:r>
            <a:r>
              <a:rPr lang="en-US" dirty="0" err="1">
                <a:latin typeface="Bell MT" panose="02020503060305020303" pitchFamily="18" charset="0"/>
              </a:rPr>
              <a:t>agua</a:t>
            </a:r>
            <a:r>
              <a:rPr lang="en-US" dirty="0">
                <a:latin typeface="Bell MT" panose="02020503060305020303" pitchFamily="18" charset="0"/>
              </a:rPr>
              <a:t>. </a:t>
            </a:r>
            <a:r>
              <a:rPr lang="en-US" dirty="0" err="1">
                <a:latin typeface="Bell MT" panose="02020503060305020303" pitchFamily="18" charset="0"/>
              </a:rPr>
              <a:t>Cortesía</a:t>
            </a:r>
            <a:r>
              <a:rPr lang="en-US" dirty="0">
                <a:latin typeface="Bell MT" panose="02020503060305020303" pitchFamily="18" charset="0"/>
              </a:rPr>
              <a:t> de Robert </a:t>
            </a:r>
            <a:r>
              <a:rPr lang="en-US" dirty="0" err="1">
                <a:latin typeface="Bell MT" panose="02020503060305020303" pitchFamily="18" charset="0"/>
              </a:rPr>
              <a:t>Bachand</a:t>
            </a:r>
            <a:endParaRPr lang="en-US" dirty="0">
              <a:latin typeface="Bell MT" panose="02020503060305020303" pitchFamily="18" charset="0"/>
            </a:endParaRPr>
          </a:p>
        </p:txBody>
      </p:sp>
      <p:sp>
        <p:nvSpPr>
          <p:cNvPr id="4" name="Slide Number Placeholder 3"/>
          <p:cNvSpPr>
            <a:spLocks noGrp="1"/>
          </p:cNvSpPr>
          <p:nvPr>
            <p:ph type="sldNum" sz="quarter" idx="5"/>
          </p:nvPr>
        </p:nvSpPr>
        <p:spPr/>
        <p:txBody>
          <a:bodyPr/>
          <a:lstStyle/>
          <a:p>
            <a:fld id="{83E8300F-68FA-43EE-A1BA-BE6590B66252}" type="slidenum">
              <a:rPr lang="en-US" altLang="en-US" smtClean="0"/>
              <a:pPr/>
              <a:t>95</a:t>
            </a:fld>
            <a:endParaRPr lang="en-US" altLang="en-US"/>
          </a:p>
        </p:txBody>
      </p:sp>
    </p:spTree>
    <p:extLst>
      <p:ext uri="{BB962C8B-B14F-4D97-AF65-F5344CB8AC3E}">
        <p14:creationId xmlns:p14="http://schemas.microsoft.com/office/powerpoint/2010/main" val="33611103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E9CFF5B6-212A-44CB-99C2-400F2EDF44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3C5CBC4-FEC2-4290-9117-7B9158D3F85C}" type="slidenum">
              <a:rPr lang="en-US" altLang="en-US"/>
              <a:pPr eaLnBrk="1" hangingPunct="1"/>
              <a:t>96</a:t>
            </a:fld>
            <a:endParaRPr lang="en-US" altLang="en-US"/>
          </a:p>
        </p:txBody>
      </p:sp>
      <p:sp>
        <p:nvSpPr>
          <p:cNvPr id="211971" name="Rectangle 2">
            <a:extLst>
              <a:ext uri="{FF2B5EF4-FFF2-40B4-BE49-F238E27FC236}">
                <a16:creationId xmlns:a16="http://schemas.microsoft.com/office/drawing/2014/main" id="{5360B898-97B0-419F-AE7B-26E5FCE71E15}"/>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360633CE-F6C7-42E1-8CFD-0F251CA372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marR="0" lvl="0" indent="-228600" algn="l" defTabSz="914400" rtl="0" eaLnBrk="1" fontAlgn="base" latinLnBrk="0" hangingPunct="1">
              <a:lnSpc>
                <a:spcPct val="100000"/>
              </a:lnSpc>
              <a:spcBef>
                <a:spcPts val="0"/>
              </a:spcBef>
              <a:spcAft>
                <a:spcPts val="600"/>
              </a:spcAft>
              <a:buClrTx/>
              <a:buSzTx/>
              <a:buFontTx/>
              <a:buNone/>
              <a:tabLst/>
              <a:defRPr/>
            </a:pPr>
            <a:r>
              <a:rPr lang="en-US" altLang="en-US" dirty="0" err="1">
                <a:latin typeface="Bell MT" panose="02020503060305020303" pitchFamily="18" charset="0"/>
              </a:rPr>
              <a:t>Fotografías</a:t>
            </a:r>
            <a:r>
              <a:rPr lang="en-US" altLang="en-US" dirty="0">
                <a:latin typeface="Bell MT" panose="02020503060305020303" pitchFamily="18" charset="0"/>
              </a:rPr>
              <a:t>: (</a:t>
            </a:r>
            <a:r>
              <a:rPr lang="en-US" altLang="en-US" dirty="0" err="1">
                <a:latin typeface="Bell MT" panose="02020503060305020303" pitchFamily="18" charset="0"/>
              </a:rPr>
              <a:t>izquierda</a:t>
            </a:r>
            <a:r>
              <a:rPr lang="en-US" altLang="en-US" dirty="0">
                <a:latin typeface="Bell MT" panose="02020503060305020303" pitchFamily="18" charset="0"/>
              </a:rPr>
              <a:t>) </a:t>
            </a:r>
            <a:r>
              <a:rPr lang="en-US" altLang="en-US" dirty="0" err="1">
                <a:latin typeface="Bell MT" panose="02020503060305020303" pitchFamily="18" charset="0"/>
              </a:rPr>
              <a:t>cangrejo</a:t>
            </a:r>
            <a:r>
              <a:rPr lang="en-US" altLang="en-US" dirty="0">
                <a:latin typeface="Bell MT" panose="02020503060305020303" pitchFamily="18" charset="0"/>
              </a:rPr>
              <a:t> </a:t>
            </a:r>
            <a:r>
              <a:rPr lang="en-US" altLang="en-US" dirty="0" err="1">
                <a:latin typeface="Bell MT" panose="02020503060305020303" pitchFamily="18" charset="0"/>
              </a:rPr>
              <a:t>araña</a:t>
            </a:r>
            <a:r>
              <a:rPr lang="en-US" altLang="en-US" dirty="0">
                <a:latin typeface="Bell MT" panose="02020503060305020303" pitchFamily="18" charset="0"/>
              </a:rPr>
              <a:t>, </a:t>
            </a:r>
            <a:r>
              <a:rPr lang="en-US" altLang="en-US" i="1" dirty="0" err="1">
                <a:latin typeface="Bell MT" panose="02020503060305020303" pitchFamily="18" charset="0"/>
              </a:rPr>
              <a:t>Libinia</a:t>
            </a:r>
            <a:r>
              <a:rPr lang="en-US" altLang="en-US" i="1" dirty="0">
                <a:latin typeface="Bell MT" panose="02020503060305020303" pitchFamily="18" charset="0"/>
              </a:rPr>
              <a:t> sp.</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sz="1200" dirty="0">
                <a:solidFill>
                  <a:srgbClr val="201F1E"/>
                </a:solidFill>
                <a:effectLst/>
                <a:latin typeface="Bell MT" panose="02020503060305020303" pitchFamily="18" charset="0"/>
                <a:ea typeface="Calibri" panose="020F0502020204030204" pitchFamily="34" charset="0"/>
              </a:rPr>
              <a:t> de Ivar </a:t>
            </a:r>
            <a:r>
              <a:rPr lang="en-US" sz="1200" dirty="0" err="1">
                <a:solidFill>
                  <a:srgbClr val="201F1E"/>
                </a:solidFill>
                <a:effectLst/>
                <a:latin typeface="Bell MT" panose="02020503060305020303" pitchFamily="18" charset="0"/>
                <a:ea typeface="Calibri" panose="020F0502020204030204" pitchFamily="34" charset="0"/>
              </a:rPr>
              <a:t>Babby</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LISMaRC</a:t>
            </a:r>
            <a:r>
              <a:rPr lang="en-US" sz="1200" dirty="0">
                <a:solidFill>
                  <a:srgbClr val="201F1E"/>
                </a:solidFill>
                <a:effectLst/>
                <a:latin typeface="Bell MT" panose="02020503060305020303" pitchFamily="18" charset="0"/>
                <a:ea typeface="Calibri" panose="020F0502020204030204" pitchFamily="34" charset="0"/>
              </a:rPr>
              <a:t> Science Team (UConn/U New Haven/USGS), Long Island Sound Study, CT-DEEP; y (</a:t>
            </a:r>
            <a:r>
              <a:rPr lang="en-US" sz="1200" dirty="0" err="1">
                <a:solidFill>
                  <a:srgbClr val="201F1E"/>
                </a:solidFill>
                <a:effectLst/>
                <a:latin typeface="Bell MT" panose="02020503060305020303" pitchFamily="18" charset="0"/>
                <a:ea typeface="Calibri" panose="020F0502020204030204" pitchFamily="34" charset="0"/>
              </a:rPr>
              <a:t>derecha</a:t>
            </a:r>
            <a:r>
              <a:rPr lang="en-US" sz="1200" dirty="0">
                <a:solidFill>
                  <a:srgbClr val="201F1E"/>
                </a:solidFill>
                <a:effectLst/>
                <a:latin typeface="Bell MT" panose="02020503060305020303" pitchFamily="18" charset="0"/>
                <a:ea typeface="Calibri" panose="020F0502020204030204" pitchFamily="34" charset="0"/>
              </a:rPr>
              <a:t>) el </a:t>
            </a:r>
            <a:r>
              <a:rPr lang="en-US" sz="1200" dirty="0" err="1">
                <a:solidFill>
                  <a:srgbClr val="201F1E"/>
                </a:solidFill>
                <a:effectLst/>
                <a:latin typeface="Bell MT" panose="02020503060305020303" pitchFamily="18" charset="0"/>
                <a:ea typeface="Calibri" panose="020F0502020204030204" pitchFamily="34" charset="0"/>
              </a:rPr>
              <a:t>cangrejo</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araña</a:t>
            </a:r>
            <a:r>
              <a:rPr lang="en-US" sz="1200" dirty="0">
                <a:solidFill>
                  <a:srgbClr val="201F1E"/>
                </a:solidFill>
                <a:effectLst/>
                <a:latin typeface="Bell MT" panose="02020503060305020303" pitchFamily="18" charset="0"/>
                <a:ea typeface="Calibri" panose="020F0502020204030204" pitchFamily="34" charset="0"/>
              </a:rPr>
              <a:t> de </a:t>
            </a:r>
            <a:r>
              <a:rPr lang="en-US" sz="1200" dirty="0" err="1">
                <a:solidFill>
                  <a:srgbClr val="201F1E"/>
                </a:solidFill>
                <a:effectLst/>
                <a:latin typeface="Bell MT" panose="02020503060305020303" pitchFamily="18" charset="0"/>
                <a:ea typeface="Calibri" panose="020F0502020204030204" pitchFamily="34" charset="0"/>
              </a:rPr>
              <a:t>nariz</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larga</a:t>
            </a:r>
            <a:r>
              <a:rPr lang="en-US" sz="1200"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Libinia</a:t>
            </a:r>
            <a:r>
              <a:rPr lang="en-US" sz="1200" i="1"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dubia</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Cortesía</a:t>
            </a:r>
            <a:r>
              <a:rPr lang="en-US" sz="1200" dirty="0">
                <a:solidFill>
                  <a:srgbClr val="201F1E"/>
                </a:solidFill>
                <a:effectLst/>
                <a:latin typeface="Bell MT" panose="02020503060305020303" pitchFamily="18" charset="0"/>
                <a:ea typeface="Calibri" panose="020F0502020204030204" pitchFamily="34" charset="0"/>
              </a:rPr>
              <a:t> de Robert </a:t>
            </a:r>
            <a:r>
              <a:rPr lang="en-US" sz="1200" dirty="0" err="1">
                <a:solidFill>
                  <a:srgbClr val="201F1E"/>
                </a:solidFill>
                <a:effectLst/>
                <a:latin typeface="Bell MT" panose="02020503060305020303" pitchFamily="18" charset="0"/>
                <a:ea typeface="Calibri" panose="020F0502020204030204" pitchFamily="34" charset="0"/>
              </a:rPr>
              <a:t>Bachand</a:t>
            </a:r>
            <a:endParaRPr lang="en-US" sz="1200" dirty="0">
              <a:effectLst/>
              <a:latin typeface="Bell MT" panose="02020503060305020303" pitchFamily="18" charset="0"/>
              <a:ea typeface="Calibri" panose="020F050202020403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9FE1B6E6-1680-4C95-BC80-5013AB0194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402817-E724-4C2C-9569-CBA14E07182E}" type="slidenum">
              <a:rPr lang="en-US" altLang="en-US"/>
              <a:pPr eaLnBrk="1" hangingPunct="1"/>
              <a:t>97</a:t>
            </a:fld>
            <a:endParaRPr lang="en-US" altLang="en-US"/>
          </a:p>
        </p:txBody>
      </p:sp>
      <p:sp>
        <p:nvSpPr>
          <p:cNvPr id="212995" name="Rectangle 2">
            <a:extLst>
              <a:ext uri="{FF2B5EF4-FFF2-40B4-BE49-F238E27FC236}">
                <a16:creationId xmlns:a16="http://schemas.microsoft.com/office/drawing/2014/main" id="{E4DFAE1C-765A-41E0-81BE-CFD13CCE7E5F}"/>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FBB817BE-41C9-4B8F-B687-344BCAEABB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Bell MT" panose="02020503060305020303" pitchFamily="18" charset="0"/>
              </a:rPr>
              <a:t>Fotografía</a:t>
            </a:r>
            <a:r>
              <a:rPr lang="en-US" altLang="en-US" dirty="0">
                <a:latin typeface="Bell MT" panose="02020503060305020303" pitchFamily="18" charset="0"/>
              </a:rPr>
              <a:t>: </a:t>
            </a:r>
            <a:r>
              <a:rPr lang="en-US" altLang="en-US" dirty="0" err="1">
                <a:latin typeface="Bell MT" panose="02020503060305020303" pitchFamily="18" charset="0"/>
              </a:rPr>
              <a:t>Cangrejo</a:t>
            </a:r>
            <a:r>
              <a:rPr lang="en-US" altLang="en-US" dirty="0">
                <a:latin typeface="Bell MT" panose="02020503060305020303" pitchFamily="18" charset="0"/>
              </a:rPr>
              <a:t> de </a:t>
            </a:r>
            <a:r>
              <a:rPr lang="en-US" altLang="en-US" dirty="0" err="1">
                <a:latin typeface="Bell MT" panose="02020503060305020303" pitchFamily="18" charset="0"/>
              </a:rPr>
              <a:t>roca</a:t>
            </a:r>
            <a:r>
              <a:rPr lang="en-US" altLang="en-US" dirty="0">
                <a:latin typeface="Bell MT" panose="02020503060305020303" pitchFamily="18" charset="0"/>
              </a:rPr>
              <a:t> del Atlántico, </a:t>
            </a:r>
            <a:r>
              <a:rPr lang="en-US" altLang="en-US" i="1" dirty="0">
                <a:latin typeface="Bell MT" panose="02020503060305020303" pitchFamily="18" charset="0"/>
              </a:rPr>
              <a:t>Cancer </a:t>
            </a:r>
            <a:r>
              <a:rPr lang="en-US" altLang="en-US" i="1" dirty="0" err="1">
                <a:latin typeface="Bell MT" panose="02020503060305020303" pitchFamily="18" charset="0"/>
              </a:rPr>
              <a:t>irroratus</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1C92B3FC-3387-4928-9099-00A361AFB9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37935A-C9B3-48C8-AA7B-3A6998E42E3E}" type="slidenum">
              <a:rPr lang="en-US" altLang="en-US"/>
              <a:pPr eaLnBrk="1" hangingPunct="1"/>
              <a:t>98</a:t>
            </a:fld>
            <a:endParaRPr lang="en-US" altLang="en-US"/>
          </a:p>
        </p:txBody>
      </p:sp>
      <p:sp>
        <p:nvSpPr>
          <p:cNvPr id="217091" name="Rectangle 2">
            <a:extLst>
              <a:ext uri="{FF2B5EF4-FFF2-40B4-BE49-F238E27FC236}">
                <a16:creationId xmlns:a16="http://schemas.microsoft.com/office/drawing/2014/main" id="{22ED6F68-1E8D-41D2-9650-724E9CBD1802}"/>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7BE41EA2-925E-4FB2-ADF2-1FCB7076BC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La dieta de la raya de nariz clara se compone fundamentalmente de invertebrados bénticos como moluscos, camarones, cangrejos y peces pequeños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En 2017 el pescador recreativo Anthony </a:t>
            </a:r>
            <a:r>
              <a:rPr lang="es-ES" sz="1200" kern="1200" dirty="0" err="1">
                <a:solidFill>
                  <a:schemeClr val="tx1"/>
                </a:solidFill>
                <a:effectLst/>
                <a:latin typeface="Arial" charset="0"/>
                <a:ea typeface="+mn-ea"/>
                <a:cs typeface="+mn-cs"/>
              </a:rPr>
              <a:t>Carpentino</a:t>
            </a:r>
            <a:r>
              <a:rPr lang="es-ES" sz="1200" kern="1200" dirty="0">
                <a:solidFill>
                  <a:schemeClr val="tx1"/>
                </a:solidFill>
                <a:effectLst/>
                <a:latin typeface="Arial" charset="0"/>
                <a:ea typeface="+mn-ea"/>
                <a:cs typeface="+mn-cs"/>
              </a:rPr>
              <a:t> capturó una raya de nariz clara de 9 libras y 6 onzas en New Haven- este pez estableció un nuevo record para esta especie no solamente en Connecticut sino también a nivel mundial </a:t>
            </a:r>
            <a:endParaRPr lang="en-US" sz="1200" kern="1200" dirty="0">
              <a:solidFill>
                <a:schemeClr val="tx1"/>
              </a:solidFill>
              <a:effectLst/>
              <a:latin typeface="Arial" charset="0"/>
              <a:ea typeface="+mn-ea"/>
              <a:cs typeface="+mn-cs"/>
            </a:endParaRPr>
          </a:p>
          <a:p>
            <a:pPr marL="228600" indent="-228600" eaLnBrk="1" hangingPunct="1">
              <a:spcBef>
                <a:spcPts val="0"/>
              </a:spcBef>
              <a:spcAft>
                <a:spcPts val="600"/>
              </a:spcAft>
            </a:pPr>
            <a:r>
              <a:rPr lang="en-US" altLang="en-US" dirty="0" err="1">
                <a:latin typeface="Bell MT" panose="02020503060305020303" pitchFamily="18" charset="0"/>
              </a:rPr>
              <a:t>Fotografía</a:t>
            </a:r>
            <a:r>
              <a:rPr lang="en-US" altLang="en-US" dirty="0">
                <a:latin typeface="Bell MT" panose="02020503060305020303" pitchFamily="18" charset="0"/>
              </a:rPr>
              <a:t>: Raya de </a:t>
            </a:r>
            <a:r>
              <a:rPr lang="en-US" altLang="en-US" dirty="0" err="1">
                <a:latin typeface="Bell MT" panose="02020503060305020303" pitchFamily="18" charset="0"/>
              </a:rPr>
              <a:t>nariz</a:t>
            </a:r>
            <a:r>
              <a:rPr lang="en-US" altLang="en-US" dirty="0">
                <a:latin typeface="Bell MT" panose="02020503060305020303" pitchFamily="18" charset="0"/>
              </a:rPr>
              <a:t> </a:t>
            </a:r>
            <a:r>
              <a:rPr lang="en-US" altLang="en-US" dirty="0" err="1">
                <a:latin typeface="Bell MT" panose="02020503060305020303" pitchFamily="18" charset="0"/>
              </a:rPr>
              <a:t>clara</a:t>
            </a:r>
            <a:r>
              <a:rPr lang="en-US" altLang="en-US" dirty="0">
                <a:latin typeface="Bell MT" panose="02020503060305020303" pitchFamily="18" charset="0"/>
              </a:rPr>
              <a:t>, </a:t>
            </a:r>
            <a:r>
              <a:rPr lang="en-US" altLang="en-US" i="1" dirty="0">
                <a:latin typeface="Bell MT" panose="02020503060305020303" pitchFamily="18" charset="0"/>
              </a:rPr>
              <a:t>Raja </a:t>
            </a:r>
            <a:r>
              <a:rPr lang="en-US" altLang="en-US" i="1" dirty="0" err="1">
                <a:latin typeface="Bell MT" panose="02020503060305020303" pitchFamily="18" charset="0"/>
              </a:rPr>
              <a:t>eganteria</a:t>
            </a:r>
            <a:r>
              <a:rPr lang="en-US" altLang="en-US" dirty="0">
                <a:latin typeface="Bell MT" panose="02020503060305020303" pitchFamily="18" charset="0"/>
              </a:rPr>
              <a:t>. </a:t>
            </a:r>
            <a:r>
              <a:rPr lang="en-US" altLang="en-US" dirty="0" err="1">
                <a:latin typeface="Bell MT" panose="02020503060305020303" pitchFamily="18" charset="0"/>
              </a:rPr>
              <a:t>Cortesía</a:t>
            </a:r>
            <a:r>
              <a:rPr lang="en-US" altLang="en-US" dirty="0">
                <a:latin typeface="Bell MT" panose="02020503060305020303" pitchFamily="18" charset="0"/>
              </a:rPr>
              <a:t> de Robert </a:t>
            </a:r>
            <a:r>
              <a:rPr lang="en-US" altLang="en-US" dirty="0" err="1">
                <a:latin typeface="Bell MT" panose="02020503060305020303" pitchFamily="18" charset="0"/>
              </a:rPr>
              <a:t>Bachand</a:t>
            </a:r>
            <a:endParaRPr lang="en-US" altLang="en-US" dirty="0">
              <a:latin typeface="Bell MT" panose="02020503060305020303" pitchFamily="18"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1D562392-7246-4375-A5E1-A7E257D718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A457195-CD98-4633-B6F0-D8E75974E5F8}" type="slidenum">
              <a:rPr lang="en-US" altLang="en-US"/>
              <a:pPr eaLnBrk="1" hangingPunct="1"/>
              <a:t>99</a:t>
            </a:fld>
            <a:endParaRPr lang="en-US" altLang="en-US"/>
          </a:p>
        </p:txBody>
      </p:sp>
      <p:sp>
        <p:nvSpPr>
          <p:cNvPr id="209923" name="Rectangle 2">
            <a:extLst>
              <a:ext uri="{FF2B5EF4-FFF2-40B4-BE49-F238E27FC236}">
                <a16:creationId xmlns:a16="http://schemas.microsoft.com/office/drawing/2014/main" id="{F1DDF2DE-754D-4D74-A215-682FCD413FD8}"/>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3F0C3614-D091-40A2-89F2-93C5D5873B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organismos bénticos necesitan adaptarse a su entorno para poder vivir. Muchos animales de la </a:t>
            </a:r>
            <a:r>
              <a:rPr lang="es-ES" sz="1200" kern="1200" dirty="0" err="1">
                <a:solidFill>
                  <a:schemeClr val="tx1"/>
                </a:solidFill>
                <a:effectLst/>
                <a:latin typeface="Arial" charset="0"/>
                <a:ea typeface="+mn-ea"/>
                <a:cs typeface="+mn-cs"/>
              </a:rPr>
              <a:t>epifauna</a:t>
            </a:r>
            <a:r>
              <a:rPr lang="es-ES" sz="1200" kern="1200" dirty="0">
                <a:solidFill>
                  <a:schemeClr val="tx1"/>
                </a:solidFill>
                <a:effectLst/>
                <a:latin typeface="Arial" charset="0"/>
                <a:ea typeface="+mn-ea"/>
                <a:cs typeface="+mn-cs"/>
              </a:rPr>
              <a:t> son capaces de yacer tranquilamente y camuflarse en el fondo </a:t>
            </a:r>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Los rubios yacen tranquilamente en el fondo, mimetizándose con su entorno. Los primeros tres rayos de las aletas pectorales de este pez están separados, adaptados para atrapar presas de los sedimentos  </a:t>
            </a:r>
            <a:endParaRPr lang="en-US" sz="1200" kern="1200" dirty="0">
              <a:solidFill>
                <a:schemeClr val="tx1"/>
              </a:solidFill>
              <a:effectLst/>
              <a:latin typeface="Arial" charset="0"/>
              <a:ea typeface="+mn-ea"/>
              <a:cs typeface="+mn-cs"/>
            </a:endParaRPr>
          </a:p>
          <a:p>
            <a:pPr marL="228600" indent="-228600">
              <a:spcBef>
                <a:spcPts val="0"/>
              </a:spcBef>
              <a:spcAft>
                <a:spcPts val="600"/>
              </a:spcAft>
            </a:pPr>
            <a:r>
              <a:rPr lang="en-US" altLang="en-US" dirty="0" err="1">
                <a:latin typeface="Bell MT" panose="02020503060305020303" pitchFamily="18" charset="0"/>
              </a:rPr>
              <a:t>Fotografías</a:t>
            </a:r>
            <a:r>
              <a:rPr lang="en-US" altLang="en-US" dirty="0">
                <a:latin typeface="Bell MT" panose="02020503060305020303" pitchFamily="18" charset="0"/>
              </a:rPr>
              <a:t>:</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izquierda</a:t>
            </a:r>
            <a:r>
              <a:rPr lang="en-US" sz="1200" dirty="0">
                <a:solidFill>
                  <a:srgbClr val="201F1E"/>
                </a:solidFill>
                <a:effectLst/>
                <a:latin typeface="Bell MT" panose="02020503060305020303" pitchFamily="18" charset="0"/>
                <a:ea typeface="Calibri" panose="020F0502020204030204" pitchFamily="34" charset="0"/>
              </a:rPr>
              <a:t>) Rubio </a:t>
            </a:r>
            <a:r>
              <a:rPr lang="en-US" sz="1200" dirty="0" err="1">
                <a:solidFill>
                  <a:srgbClr val="201F1E"/>
                </a:solidFill>
                <a:effectLst/>
                <a:latin typeface="Bell MT" panose="02020503060305020303" pitchFamily="18" charset="0"/>
                <a:ea typeface="Calibri" panose="020F0502020204030204" pitchFamily="34" charset="0"/>
              </a:rPr>
              <a:t>estriado</a:t>
            </a:r>
            <a:r>
              <a:rPr lang="en-US" sz="1200"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Prionotus</a:t>
            </a:r>
            <a:r>
              <a:rPr lang="en-US" sz="1200" i="1"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evolans</a:t>
            </a:r>
            <a:r>
              <a:rPr lang="en-US" sz="1200" dirty="0">
                <a:solidFill>
                  <a:srgbClr val="201F1E"/>
                </a:solidFill>
                <a:effectLst/>
                <a:latin typeface="Bell MT" panose="02020503060305020303" pitchFamily="18" charset="0"/>
                <a:ea typeface="Calibri" panose="020F0502020204030204" pitchFamily="34" charset="0"/>
              </a:rPr>
              <a:t>, y (</a:t>
            </a:r>
            <a:r>
              <a:rPr lang="en-US" sz="1200" dirty="0" err="1">
                <a:solidFill>
                  <a:srgbClr val="201F1E"/>
                </a:solidFill>
                <a:effectLst/>
                <a:latin typeface="Bell MT" panose="02020503060305020303" pitchFamily="18" charset="0"/>
                <a:ea typeface="Calibri" panose="020F0502020204030204" pitchFamily="34" charset="0"/>
              </a:rPr>
              <a:t>derecha</a:t>
            </a:r>
            <a:r>
              <a:rPr lang="en-US" sz="1200" dirty="0">
                <a:solidFill>
                  <a:srgbClr val="201F1E"/>
                </a:solidFill>
                <a:effectLst/>
                <a:latin typeface="Bell MT" panose="02020503060305020303" pitchFamily="18" charset="0"/>
                <a:ea typeface="Calibri" panose="020F0502020204030204" pitchFamily="34" charset="0"/>
              </a:rPr>
              <a:t>) Rubio del </a:t>
            </a:r>
            <a:r>
              <a:rPr lang="en-US" sz="1200" dirty="0" err="1">
                <a:solidFill>
                  <a:srgbClr val="201F1E"/>
                </a:solidFill>
                <a:effectLst/>
                <a:latin typeface="Bell MT" panose="02020503060305020303" pitchFamily="18" charset="0"/>
                <a:ea typeface="Calibri" panose="020F0502020204030204" pitchFamily="34" charset="0"/>
              </a:rPr>
              <a:t>norte</a:t>
            </a:r>
            <a:r>
              <a:rPr lang="en-US" sz="1200"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Prionotus</a:t>
            </a:r>
            <a:r>
              <a:rPr lang="en-US" sz="1200" i="1" dirty="0">
                <a:solidFill>
                  <a:srgbClr val="201F1E"/>
                </a:solidFill>
                <a:effectLst/>
                <a:latin typeface="Bell MT" panose="02020503060305020303" pitchFamily="18" charset="0"/>
                <a:ea typeface="Calibri" panose="020F0502020204030204" pitchFamily="34" charset="0"/>
              </a:rPr>
              <a:t> </a:t>
            </a:r>
            <a:r>
              <a:rPr lang="en-US" sz="1200" i="1" dirty="0" err="1">
                <a:solidFill>
                  <a:srgbClr val="201F1E"/>
                </a:solidFill>
                <a:effectLst/>
                <a:latin typeface="Bell MT" panose="02020503060305020303" pitchFamily="18" charset="0"/>
                <a:ea typeface="Calibri" panose="020F0502020204030204" pitchFamily="34" charset="0"/>
              </a:rPr>
              <a:t>carolinus</a:t>
            </a:r>
            <a:r>
              <a:rPr lang="en-US" sz="1200" dirty="0">
                <a:solidFill>
                  <a:srgbClr val="201F1E"/>
                </a:solidFill>
                <a:effectLst/>
                <a:latin typeface="Bell MT" panose="02020503060305020303" pitchFamily="18" charset="0"/>
                <a:ea typeface="Calibri" panose="020F0502020204030204" pitchFamily="34" charset="0"/>
              </a:rPr>
              <a:t>. </a:t>
            </a:r>
            <a:r>
              <a:rPr lang="en-US" sz="1200" dirty="0" err="1">
                <a:solidFill>
                  <a:srgbClr val="201F1E"/>
                </a:solidFill>
                <a:effectLst/>
                <a:latin typeface="Bell MT" panose="02020503060305020303" pitchFamily="18" charset="0"/>
                <a:ea typeface="Calibri" panose="020F0502020204030204" pitchFamily="34" charset="0"/>
              </a:rPr>
              <a:t>Cortesía</a:t>
            </a:r>
            <a:r>
              <a:rPr lang="en-US" sz="1200" dirty="0">
                <a:solidFill>
                  <a:srgbClr val="201F1E"/>
                </a:solidFill>
                <a:effectLst/>
                <a:latin typeface="Bell MT" panose="02020503060305020303" pitchFamily="18" charset="0"/>
                <a:ea typeface="Calibri" panose="020F0502020204030204" pitchFamily="34" charset="0"/>
              </a:rPr>
              <a:t> de Ivar Babb y </a:t>
            </a:r>
            <a:r>
              <a:rPr lang="en-US" sz="1200" dirty="0" err="1">
                <a:solidFill>
                  <a:srgbClr val="201F1E"/>
                </a:solidFill>
                <a:effectLst/>
                <a:latin typeface="Bell MT" panose="02020503060305020303" pitchFamily="18" charset="0"/>
                <a:ea typeface="Calibri" panose="020F0502020204030204" pitchFamily="34" charset="0"/>
              </a:rPr>
              <a:t>LISMaRC</a:t>
            </a:r>
            <a:r>
              <a:rPr lang="en-US" sz="1200" dirty="0">
                <a:solidFill>
                  <a:srgbClr val="201F1E"/>
                </a:solidFill>
                <a:effectLst/>
                <a:latin typeface="Bell MT" panose="02020503060305020303" pitchFamily="18" charset="0"/>
                <a:ea typeface="Calibri" panose="020F0502020204030204" pitchFamily="34" charset="0"/>
              </a:rPr>
              <a:t> Science Team (UConn/U New Haven/USGS), Long Island Sound Study, CT-DEEP</a:t>
            </a:r>
          </a:p>
          <a:p>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lvl1pPr>
              <a:defRPr sz="6000">
                <a:latin typeface="Bodoni MT" panose="02070603080606020203"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3000">
                <a:latin typeface="Bodoni MT" panose="02070603080606020203" pitchFamily="18" charset="0"/>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dirty="0"/>
              <a:t>Click to edit Master subtitle style</a:t>
            </a:r>
          </a:p>
        </p:txBody>
      </p:sp>
    </p:spTree>
    <p:extLst>
      <p:ext uri="{BB962C8B-B14F-4D97-AF65-F5344CB8AC3E}">
        <p14:creationId xmlns:p14="http://schemas.microsoft.com/office/powerpoint/2010/main" val="4290537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54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1752600" cy="6354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5105400" cy="6354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46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104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3429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8600" y="1600200"/>
            <a:ext cx="3429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765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104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3429000" cy="5029200"/>
          </a:xfrm>
        </p:spPr>
        <p:txBody>
          <a:bodyPr/>
          <a:lstStyle/>
          <a:p>
            <a:pPr lvl="0"/>
            <a:endParaRPr lang="en-US" noProof="0"/>
          </a:p>
        </p:txBody>
      </p:sp>
      <p:sp>
        <p:nvSpPr>
          <p:cNvPr id="4" name="Text Placeholder 3"/>
          <p:cNvSpPr>
            <a:spLocks noGrp="1"/>
          </p:cNvSpPr>
          <p:nvPr>
            <p:ph type="body" sz="half" idx="2"/>
          </p:nvPr>
        </p:nvSpPr>
        <p:spPr>
          <a:xfrm>
            <a:off x="4038600" y="1600200"/>
            <a:ext cx="3429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2358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104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3429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038600" y="1600200"/>
            <a:ext cx="3429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038600" y="4191000"/>
            <a:ext cx="3429000"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170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Bodoni MT" panose="020706030806060202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800">
                <a:latin typeface="Bell MT" panose="02020503060305020303" pitchFamily="18" charset="0"/>
              </a:defRPr>
            </a:lvl1pPr>
            <a:lvl2pPr marL="457188" indent="0">
              <a:buNone/>
              <a:defRPr/>
            </a:lvl2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48856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37327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3429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8600" y="1600200"/>
            <a:ext cx="3429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709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64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4841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466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46862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701074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B4D2B1-6963-4171-9DA6-325172105D0A}"/>
              </a:ext>
            </a:extLst>
          </p:cNvPr>
          <p:cNvSpPr>
            <a:spLocks noGrp="1" noChangeArrowheads="1"/>
          </p:cNvSpPr>
          <p:nvPr>
            <p:ph type="title"/>
          </p:nvPr>
        </p:nvSpPr>
        <p:spPr bwMode="auto">
          <a:xfrm>
            <a:off x="457200" y="274638"/>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A79DC4D8-85F3-40AD-BEBA-C68EB14E84CC}"/>
              </a:ext>
            </a:extLst>
          </p:cNvPr>
          <p:cNvSpPr>
            <a:spLocks noGrp="1" noChangeArrowheads="1"/>
          </p:cNvSpPr>
          <p:nvPr>
            <p:ph type="body" idx="1"/>
          </p:nvPr>
        </p:nvSpPr>
        <p:spPr bwMode="auto">
          <a:xfrm>
            <a:off x="457200" y="1600200"/>
            <a:ext cx="835097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Arial Nova"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89" algn="ctr" rtl="0" fontAlgn="base">
        <a:spcBef>
          <a:spcPct val="0"/>
        </a:spcBef>
        <a:spcAft>
          <a:spcPct val="0"/>
        </a:spcAft>
        <a:defRPr sz="4400">
          <a:solidFill>
            <a:schemeClr val="tx2"/>
          </a:solidFill>
          <a:latin typeface="Times New Roman" pitchFamily="18" charset="0"/>
        </a:defRPr>
      </a:lvl6pPr>
      <a:lvl7pPr marL="914377" algn="ctr" rtl="0" fontAlgn="base">
        <a:spcBef>
          <a:spcPct val="0"/>
        </a:spcBef>
        <a:spcAft>
          <a:spcPct val="0"/>
        </a:spcAft>
        <a:defRPr sz="4400">
          <a:solidFill>
            <a:schemeClr val="tx2"/>
          </a:solidFill>
          <a:latin typeface="Times New Roman" pitchFamily="18" charset="0"/>
        </a:defRPr>
      </a:lvl7pPr>
      <a:lvl8pPr marL="1371566" algn="ctr" rtl="0" fontAlgn="base">
        <a:spcBef>
          <a:spcPct val="0"/>
        </a:spcBef>
        <a:spcAft>
          <a:spcPct val="0"/>
        </a:spcAft>
        <a:defRPr sz="4400">
          <a:solidFill>
            <a:schemeClr val="tx2"/>
          </a:solidFill>
          <a:latin typeface="Times New Roman" pitchFamily="18" charset="0"/>
        </a:defRPr>
      </a:lvl8pPr>
      <a:lvl9pPr marL="1828754" algn="ctr"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har char="•"/>
        <a:defRPr sz="3600">
          <a:solidFill>
            <a:schemeClr val="tx1"/>
          </a:solidFill>
          <a:latin typeface="Arial Nova" panose="020B0504020202020204" pitchFamily="34" charset="0"/>
          <a:ea typeface="+mn-ea"/>
          <a:cs typeface="+mn-cs"/>
        </a:defRPr>
      </a:lvl1pPr>
      <a:lvl2pPr marL="742932" indent="-285744" algn="l" rtl="0" eaLnBrk="0" fontAlgn="base" hangingPunct="0">
        <a:spcBef>
          <a:spcPct val="20000"/>
        </a:spcBef>
        <a:spcAft>
          <a:spcPct val="0"/>
        </a:spcAft>
        <a:buSzPct val="80000"/>
        <a:buFont typeface="Wingdings" panose="05000000000000000000" pitchFamily="2" charset="2"/>
        <a:buChar char="Ø"/>
        <a:defRPr sz="2800">
          <a:solidFill>
            <a:schemeClr val="tx1"/>
          </a:solidFill>
          <a:latin typeface="Arial Nova" panose="020B0504020202020204" pitchFamily="34" charset="0"/>
        </a:defRPr>
      </a:lvl2pPr>
      <a:lvl3pPr marL="1142971" indent="-228594" algn="l" rtl="0" eaLnBrk="0" fontAlgn="base" hangingPunct="0">
        <a:spcBef>
          <a:spcPct val="20000"/>
        </a:spcBef>
        <a:spcAft>
          <a:spcPct val="0"/>
        </a:spcAft>
        <a:buChar char="•"/>
        <a:defRPr sz="2400">
          <a:solidFill>
            <a:schemeClr val="tx1"/>
          </a:solidFill>
          <a:latin typeface="Arial Nova" panose="020B0504020202020204" pitchFamily="34" charset="0"/>
        </a:defRPr>
      </a:lvl3pPr>
      <a:lvl4pPr marL="1600160" indent="-228594" algn="l" rtl="0" eaLnBrk="0" fontAlgn="base" hangingPunct="0">
        <a:spcBef>
          <a:spcPct val="20000"/>
        </a:spcBef>
        <a:spcAft>
          <a:spcPct val="0"/>
        </a:spcAft>
        <a:buChar char="–"/>
        <a:defRPr sz="2000">
          <a:solidFill>
            <a:schemeClr val="tx1"/>
          </a:solidFill>
          <a:latin typeface="Arial Nova" panose="020B0504020202020204" pitchFamily="34" charset="0"/>
        </a:defRPr>
      </a:lvl4pPr>
      <a:lvl5pPr marL="2057349" indent="-228594" algn="l" rtl="0" eaLnBrk="0" fontAlgn="base" hangingPunct="0">
        <a:spcBef>
          <a:spcPct val="20000"/>
        </a:spcBef>
        <a:spcAft>
          <a:spcPct val="0"/>
        </a:spcAft>
        <a:buChar char="»"/>
        <a:defRPr sz="2000">
          <a:solidFill>
            <a:schemeClr val="tx1"/>
          </a:solidFill>
          <a:latin typeface="Arial Nova" panose="020B0504020202020204" pitchFamily="34" charset="0"/>
        </a:defRPr>
      </a:lvl5pPr>
      <a:lvl6pPr marL="2514537" indent="-228594" algn="l" rtl="0" fontAlgn="base">
        <a:spcBef>
          <a:spcPct val="20000"/>
        </a:spcBef>
        <a:spcAft>
          <a:spcPct val="0"/>
        </a:spcAft>
        <a:buChar char="»"/>
        <a:defRPr sz="2000">
          <a:solidFill>
            <a:schemeClr val="tx1"/>
          </a:solidFill>
          <a:latin typeface="Arial" charset="0"/>
        </a:defRPr>
      </a:lvl6pPr>
      <a:lvl7pPr marL="2971726" indent="-228594" algn="l" rtl="0" fontAlgn="base">
        <a:spcBef>
          <a:spcPct val="20000"/>
        </a:spcBef>
        <a:spcAft>
          <a:spcPct val="0"/>
        </a:spcAft>
        <a:buChar char="»"/>
        <a:defRPr sz="2000">
          <a:solidFill>
            <a:schemeClr val="tx1"/>
          </a:solidFill>
          <a:latin typeface="Arial" charset="0"/>
        </a:defRPr>
      </a:lvl7pPr>
      <a:lvl8pPr marL="3428914" indent="-228594" algn="l" rtl="0" fontAlgn="base">
        <a:spcBef>
          <a:spcPct val="20000"/>
        </a:spcBef>
        <a:spcAft>
          <a:spcPct val="0"/>
        </a:spcAft>
        <a:buChar char="»"/>
        <a:defRPr sz="2000">
          <a:solidFill>
            <a:schemeClr val="tx1"/>
          </a:solidFill>
          <a:latin typeface="Arial" charset="0"/>
        </a:defRPr>
      </a:lvl8pPr>
      <a:lvl9pPr marL="3886103" indent="-228594"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microsoft.com/office/2007/relationships/hdphoto" Target="../media/hdphoto5.wdp"/></Relationships>
</file>

<file path=ppt/slides/_rels/slide10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16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microsoft.com/office/2007/relationships/hdphoto" Target="../media/hdphoto6.wdp"/></Relationships>
</file>

<file path=ppt/slides/_rels/slide10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11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75.jpeg"/></Relationships>
</file>

<file path=ppt/slides/_rels/slide11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image" Target="../media/image182.jpeg"/><Relationship Id="rId7" Type="http://schemas.openxmlformats.org/officeDocument/2006/relationships/image" Target="../media/image2.jpeg"/><Relationship Id="rId2" Type="http://schemas.openxmlformats.org/officeDocument/2006/relationships/notesSlide" Target="../notesSlides/notesSlide120.xml"/><Relationship Id="rId1" Type="http://schemas.openxmlformats.org/officeDocument/2006/relationships/slideLayout" Target="../slideLayouts/slideLayout12.xml"/><Relationship Id="rId6" Type="http://schemas.openxmlformats.org/officeDocument/2006/relationships/hyperlink" Target="https://longislandsoundstudy.net/" TargetMode="External"/><Relationship Id="rId5" Type="http://schemas.openxmlformats.org/officeDocument/2006/relationships/hyperlink" Target="https://seagrant.sunysb.edu/" TargetMode="External"/><Relationship Id="rId4" Type="http://schemas.openxmlformats.org/officeDocument/2006/relationships/hyperlink" Target="http://www.seagrant.uconn.edu/" TargetMode="External"/><Relationship Id="rId9" Type="http://schemas.openxmlformats.org/officeDocument/2006/relationships/image" Target="../media/image4.ti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7" Type="http://schemas.microsoft.com/office/2007/relationships/hdphoto" Target="../media/hdphoto2.wdp"/><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85.png"/><Relationship Id="rId5" Type="http://schemas.microsoft.com/office/2007/relationships/hdphoto" Target="../media/hdphoto1.wdp"/><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5.xml"/><Relationship Id="rId1" Type="http://schemas.openxmlformats.org/officeDocument/2006/relationships/slideLayout" Target="../slideLayouts/slideLayout14.xml"/><Relationship Id="rId5" Type="http://schemas.openxmlformats.org/officeDocument/2006/relationships/image" Target="../media/image115.jpeg"/><Relationship Id="rId4" Type="http://schemas.openxmlformats.org/officeDocument/2006/relationships/image" Target="../media/image114.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118.jpeg"/><Relationship Id="rId5" Type="http://schemas.openxmlformats.org/officeDocument/2006/relationships/image" Target="../media/image117.jpeg"/><Relationship Id="rId4" Type="http://schemas.microsoft.com/office/2007/relationships/hdphoto" Target="../media/hdphoto3.wdp"/></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7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125.jpeg"/><Relationship Id="rId4" Type="http://schemas.openxmlformats.org/officeDocument/2006/relationships/image" Target="../media/image124.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8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132.jpeg"/></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37.jpg"/></Relationships>
</file>

<file path=ppt/slides/_rels/slide8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8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0.xml"/><Relationship Id="rId1" Type="http://schemas.openxmlformats.org/officeDocument/2006/relationships/slideLayout" Target="../slideLayouts/slideLayout4.xml"/><Relationship Id="rId5" Type="http://schemas.openxmlformats.org/officeDocument/2006/relationships/image" Target="../media/image143.jpeg"/><Relationship Id="rId4" Type="http://schemas.openxmlformats.org/officeDocument/2006/relationships/image" Target="../media/image142.png"/></Relationships>
</file>

<file path=ppt/slides/_rels/slide9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145.jpeg"/></Relationships>
</file>

<file path=ppt/slides/_rels/slide9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9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151.jpeg"/></Relationships>
</file>

<file path=ppt/slides/_rels/slide9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153.jpeg"/></Relationships>
</file>

<file path=ppt/slides/_rels/slide9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1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Vista aérea de Copps Island en Norwalk  CT">
            <a:extLst>
              <a:ext uri="{FF2B5EF4-FFF2-40B4-BE49-F238E27FC236}">
                <a16:creationId xmlns:a16="http://schemas.microsoft.com/office/drawing/2014/main" id="{18D94C0A-590E-4272-AA9E-EAFBA37A86E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00"/>
          <a:stretch/>
        </p:blipFill>
        <p:spPr bwMode="auto">
          <a:xfrm>
            <a:off x="-5993" y="-49913"/>
            <a:ext cx="9149993" cy="688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E7BB2C14-33FE-49ED-9983-9E45ADF5257F}"/>
              </a:ext>
            </a:extLst>
          </p:cNvPr>
          <p:cNvSpPr>
            <a:spLocks noGrp="1" noChangeArrowheads="1"/>
          </p:cNvSpPr>
          <p:nvPr>
            <p:ph type="ctrTitle"/>
          </p:nvPr>
        </p:nvSpPr>
        <p:spPr>
          <a:xfrm>
            <a:off x="337027" y="4025792"/>
            <a:ext cx="3777773" cy="1371600"/>
          </a:xfrm>
        </p:spPr>
        <p:txBody>
          <a:bodyPr/>
          <a:lstStyle/>
          <a:p>
            <a:pPr algn="l" eaLnBrk="1" hangingPunct="1"/>
            <a:r>
              <a:rPr lang="en-US" altLang="en-US" sz="6000" dirty="0" err="1">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t>Tesoros</a:t>
            </a:r>
            <a:r>
              <a:rPr lang="en-US" altLang="en-US" sz="6000" dirty="0">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t> </a:t>
            </a:r>
            <a:br>
              <a:rPr lang="en-US" altLang="en-US" sz="6000" dirty="0">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br>
            <a:r>
              <a:rPr lang="en-US" altLang="en-US" sz="6000" dirty="0" err="1">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t>Vivientes</a:t>
            </a:r>
            <a:r>
              <a:rPr lang="en-US" altLang="en-US" sz="6000" dirty="0">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t>:</a:t>
            </a:r>
          </a:p>
        </p:txBody>
      </p:sp>
      <p:sp>
        <p:nvSpPr>
          <p:cNvPr id="2052" name="Rectangle 3">
            <a:extLst>
              <a:ext uri="{FF2B5EF4-FFF2-40B4-BE49-F238E27FC236}">
                <a16:creationId xmlns:a16="http://schemas.microsoft.com/office/drawing/2014/main" id="{49741B29-9686-4D3B-9C52-33BED8FF3B0B}"/>
              </a:ext>
            </a:extLst>
          </p:cNvPr>
          <p:cNvSpPr>
            <a:spLocks noGrp="1" noChangeArrowheads="1"/>
          </p:cNvSpPr>
          <p:nvPr>
            <p:ph type="subTitle" idx="1"/>
          </p:nvPr>
        </p:nvSpPr>
        <p:spPr>
          <a:xfrm>
            <a:off x="853971" y="5676266"/>
            <a:ext cx="4343400" cy="880379"/>
          </a:xfrm>
        </p:spPr>
        <p:txBody>
          <a:bodyPr/>
          <a:lstStyle/>
          <a:p>
            <a:pPr algn="r" eaLnBrk="1" hangingPunct="1">
              <a:lnSpc>
                <a:spcPct val="90000"/>
              </a:lnSpc>
            </a:pPr>
            <a:r>
              <a:rPr lang="en-US" altLang="en-US" sz="3000" dirty="0">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t>Las </a:t>
            </a:r>
            <a:r>
              <a:rPr lang="en-US" altLang="en-US" sz="3000" dirty="0" err="1">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t>plantas</a:t>
            </a:r>
            <a:r>
              <a:rPr lang="en-US" altLang="en-US" sz="3000" dirty="0">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t> y </a:t>
            </a:r>
            <a:r>
              <a:rPr lang="en-US" altLang="en-US" sz="3000" dirty="0" err="1">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t>animales</a:t>
            </a:r>
            <a:r>
              <a:rPr lang="en-US" altLang="en-US" sz="3000" dirty="0">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t> de Long </a:t>
            </a:r>
            <a:r>
              <a:rPr lang="en-US" altLang="en-US" sz="3000">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rPr>
              <a:t>Island Sound</a:t>
            </a:r>
            <a:endParaRPr lang="en-US" altLang="en-US" sz="3000" dirty="0">
              <a:solidFill>
                <a:schemeClr val="bg1">
                  <a:lumMod val="95000"/>
                </a:schemeClr>
              </a:solidFill>
              <a:latin typeface="Bodoni MT" panose="02070603080606020203" pitchFamily="18" charset="0"/>
              <a:ea typeface="Tahoma" panose="020B0604030504040204" pitchFamily="34" charset="0"/>
              <a:cs typeface="Tahoma" panose="020B0604030504040204" pitchFamily="34" charset="0"/>
            </a:endParaRPr>
          </a:p>
        </p:txBody>
      </p:sp>
      <p:sp>
        <p:nvSpPr>
          <p:cNvPr id="2053" name="Text Box 5">
            <a:extLst>
              <a:ext uri="{FF2B5EF4-FFF2-40B4-BE49-F238E27FC236}">
                <a16:creationId xmlns:a16="http://schemas.microsoft.com/office/drawing/2014/main" id="{A7364103-97C4-4F18-947A-13E5B3732F84}"/>
              </a:ext>
            </a:extLst>
          </p:cNvPr>
          <p:cNvSpPr txBox="1">
            <a:spLocks noChangeArrowheads="1"/>
          </p:cNvSpPr>
          <p:nvPr/>
        </p:nvSpPr>
        <p:spPr bwMode="auto">
          <a:xfrm>
            <a:off x="-68667" y="6556645"/>
            <a:ext cx="41834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000" i="1" dirty="0">
                <a:solidFill>
                  <a:schemeClr val="bg1">
                    <a:lumMod val="95000"/>
                  </a:schemeClr>
                </a:solidFill>
                <a:latin typeface="Verdana" panose="020B0604030504040204" pitchFamily="34" charset="0"/>
                <a:ea typeface="Verdana" panose="020B0604030504040204" pitchFamily="34" charset="0"/>
                <a:cs typeface="Tahoma" panose="020B0604030504040204" pitchFamily="34" charset="0"/>
              </a:rPr>
              <a:t>Nancy Balcom, Connecticut Sea Grant. </a:t>
            </a:r>
            <a:r>
              <a:rPr lang="en-US" altLang="en-US" sz="1000" i="1" dirty="0" err="1">
                <a:solidFill>
                  <a:schemeClr val="bg1">
                    <a:lumMod val="95000"/>
                  </a:schemeClr>
                </a:solidFill>
                <a:latin typeface="Verdana" panose="020B0604030504040204" pitchFamily="34" charset="0"/>
                <a:ea typeface="Verdana" panose="020B0604030504040204" pitchFamily="34" charset="0"/>
                <a:cs typeface="Tahoma" panose="020B0604030504040204" pitchFamily="34" charset="0"/>
              </a:rPr>
              <a:t>Actualizado</a:t>
            </a:r>
            <a:r>
              <a:rPr lang="en-US" altLang="en-US" sz="1000" i="1" dirty="0">
                <a:solidFill>
                  <a:schemeClr val="bg1">
                    <a:lumMod val="95000"/>
                  </a:schemeClr>
                </a:solidFill>
                <a:latin typeface="Verdana" panose="020B0604030504040204" pitchFamily="34" charset="0"/>
                <a:ea typeface="Verdana" panose="020B0604030504040204" pitchFamily="34" charset="0"/>
                <a:cs typeface="Tahoma" panose="020B0604030504040204" pitchFamily="34" charset="0"/>
              </a:rPr>
              <a:t> </a:t>
            </a:r>
            <a:r>
              <a:rPr lang="en-US" altLang="en-US" sz="1000" i="1" dirty="0" err="1">
                <a:solidFill>
                  <a:schemeClr val="bg1">
                    <a:lumMod val="95000"/>
                  </a:schemeClr>
                </a:solidFill>
                <a:latin typeface="Verdana" panose="020B0604030504040204" pitchFamily="34" charset="0"/>
                <a:ea typeface="Verdana" panose="020B0604030504040204" pitchFamily="34" charset="0"/>
                <a:cs typeface="Tahoma" panose="020B0604030504040204" pitchFamily="34" charset="0"/>
              </a:rPr>
              <a:t>en</a:t>
            </a:r>
            <a:r>
              <a:rPr lang="en-US" altLang="en-US" sz="1000" i="1" dirty="0">
                <a:solidFill>
                  <a:schemeClr val="bg1">
                    <a:lumMod val="95000"/>
                  </a:schemeClr>
                </a:solidFill>
                <a:latin typeface="Verdana" panose="020B0604030504040204" pitchFamily="34" charset="0"/>
                <a:ea typeface="Verdana" panose="020B0604030504040204" pitchFamily="34" charset="0"/>
                <a:cs typeface="Tahoma" panose="020B0604030504040204" pitchFamily="34" charset="0"/>
              </a:rPr>
              <a:t> 2021</a:t>
            </a:r>
          </a:p>
        </p:txBody>
      </p:sp>
      <p:grpSp>
        <p:nvGrpSpPr>
          <p:cNvPr id="8" name="Group 7">
            <a:extLst>
              <a:ext uri="{FF2B5EF4-FFF2-40B4-BE49-F238E27FC236}">
                <a16:creationId xmlns:a16="http://schemas.microsoft.com/office/drawing/2014/main" id="{9DF85726-B79C-4147-912A-982AB0299E02}"/>
              </a:ext>
            </a:extLst>
          </p:cNvPr>
          <p:cNvGrpSpPr/>
          <p:nvPr/>
        </p:nvGrpSpPr>
        <p:grpSpPr>
          <a:xfrm>
            <a:off x="5704637" y="5706130"/>
            <a:ext cx="3252582" cy="948819"/>
            <a:chOff x="5704637" y="5706130"/>
            <a:chExt cx="3252582" cy="948819"/>
          </a:xfrm>
        </p:grpSpPr>
        <p:pic>
          <p:nvPicPr>
            <p:cNvPr id="3" name="Picture 2" descr="Logo for Long Island Sound Study">
              <a:extLst>
                <a:ext uri="{FF2B5EF4-FFF2-40B4-BE49-F238E27FC236}">
                  <a16:creationId xmlns:a16="http://schemas.microsoft.com/office/drawing/2014/main" id="{95E6B76E-8D61-4798-8DD5-37504BFE19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1000" y="5706130"/>
              <a:ext cx="956219" cy="923270"/>
            </a:xfrm>
            <a:prstGeom prst="rect">
              <a:avLst/>
            </a:prstGeom>
          </p:spPr>
        </p:pic>
        <p:pic>
          <p:nvPicPr>
            <p:cNvPr id="5" name="Picture 4" descr="Logo for Connecticut Sea Grant">
              <a:extLst>
                <a:ext uri="{FF2B5EF4-FFF2-40B4-BE49-F238E27FC236}">
                  <a16:creationId xmlns:a16="http://schemas.microsoft.com/office/drawing/2014/main" id="{F0E16461-E721-4220-A74A-785193E64D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4640" y="5715677"/>
              <a:ext cx="1280160" cy="916595"/>
            </a:xfrm>
            <a:prstGeom prst="rect">
              <a:avLst/>
            </a:prstGeom>
          </p:spPr>
        </p:pic>
        <p:pic>
          <p:nvPicPr>
            <p:cNvPr id="7" name="Picture 6" descr="Logo for the National Oceanic and Atmospheric Administration or NOAA">
              <a:extLst>
                <a:ext uri="{FF2B5EF4-FFF2-40B4-BE49-F238E27FC236}">
                  <a16:creationId xmlns:a16="http://schemas.microsoft.com/office/drawing/2014/main" id="{9F2B9D13-52B8-4171-A22C-AB3E82E003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04637" y="5715677"/>
              <a:ext cx="848563" cy="939272"/>
            </a:xfrm>
            <a:prstGeom prst="rect">
              <a:avLst/>
            </a:prstGeom>
          </p:spPr>
        </p:pic>
      </p:grpSp>
      <p:sp>
        <p:nvSpPr>
          <p:cNvPr id="2" name="TextBox 1">
            <a:extLst>
              <a:ext uri="{FF2B5EF4-FFF2-40B4-BE49-F238E27FC236}">
                <a16:creationId xmlns:a16="http://schemas.microsoft.com/office/drawing/2014/main" id="{5B519E0E-65FB-44E2-AE23-DBF010005567}"/>
              </a:ext>
            </a:extLst>
          </p:cNvPr>
          <p:cNvSpPr txBox="1"/>
          <p:nvPr/>
        </p:nvSpPr>
        <p:spPr>
          <a:xfrm>
            <a:off x="6781800" y="22481"/>
            <a:ext cx="2223145" cy="438582"/>
          </a:xfrm>
          <a:prstGeom prst="rect">
            <a:avLst/>
          </a:prstGeom>
          <a:noFill/>
        </p:spPr>
        <p:txBody>
          <a:bodyPr wrap="square" rtlCol="0">
            <a:spAutoFit/>
          </a:bodyPr>
          <a:lstStyle/>
          <a:p>
            <a:r>
              <a:rPr lang="en-US" sz="800" kern="1200" dirty="0" err="1">
                <a:solidFill>
                  <a:schemeClr val="tx1"/>
                </a:solidFill>
                <a:effectLst/>
                <a:latin typeface="Bell MT" panose="02020503060305020303" pitchFamily="18" charset="0"/>
              </a:rPr>
              <a:t>Copps</a:t>
            </a:r>
            <a:r>
              <a:rPr lang="en-US" sz="800" kern="1200" dirty="0">
                <a:solidFill>
                  <a:schemeClr val="tx1"/>
                </a:solidFill>
                <a:effectLst/>
                <a:latin typeface="Bell MT" panose="02020503060305020303" pitchFamily="18" charset="0"/>
              </a:rPr>
              <a:t> Island, Norwalk; 2003 Connecticut Coastal Oblique Photos; www.lisrc.uconn.edu</a:t>
            </a:r>
          </a:p>
          <a:p>
            <a:endParaRPr lang="en-US" sz="650" dirty="0"/>
          </a:p>
        </p:txBody>
      </p:sp>
    </p:spTree>
    <p:extLst>
      <p:ext uri="{BB962C8B-B14F-4D97-AF65-F5344CB8AC3E}">
        <p14:creationId xmlns:p14="http://schemas.microsoft.com/office/powerpoint/2010/main" val="2850637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93DBA994-0954-4080-B9A8-61ACDD4FFCC1}"/>
              </a:ext>
            </a:extLst>
          </p:cNvPr>
          <p:cNvSpPr>
            <a:spLocks noGrp="1" noChangeArrowheads="1"/>
          </p:cNvSpPr>
          <p:nvPr>
            <p:ph type="body" sz="half" idx="2"/>
          </p:nvPr>
        </p:nvSpPr>
        <p:spPr>
          <a:xfrm>
            <a:off x="4191000" y="228600"/>
            <a:ext cx="4343400" cy="4419600"/>
          </a:xfrm>
        </p:spPr>
        <p:txBody>
          <a:bodyPr/>
          <a:lstStyle/>
          <a:p>
            <a:pPr eaLnBrk="1" hangingPunct="1">
              <a:lnSpc>
                <a:spcPct val="90000"/>
              </a:lnSpc>
              <a:spcAft>
                <a:spcPts val="1200"/>
              </a:spcAft>
            </a:pPr>
            <a:r>
              <a:rPr lang="en-US" altLang="en-US" sz="2500" dirty="0">
                <a:solidFill>
                  <a:schemeClr val="bg1">
                    <a:lumMod val="95000"/>
                  </a:schemeClr>
                </a:solidFill>
                <a:latin typeface="Bell MT" panose="02020503060305020303" pitchFamily="18" charset="0"/>
              </a:rPr>
              <a:t>Las </a:t>
            </a:r>
            <a:r>
              <a:rPr lang="en-US" altLang="en-US" sz="2500" dirty="0" err="1">
                <a:solidFill>
                  <a:schemeClr val="bg1">
                    <a:lumMod val="95000"/>
                  </a:schemeClr>
                </a:solidFill>
                <a:latin typeface="Bell MT" panose="02020503060305020303" pitchFamily="18" charset="0"/>
              </a:rPr>
              <a:t>marismas</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saladas</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tienen</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claras</a:t>
            </a:r>
            <a:r>
              <a:rPr lang="en-US" altLang="en-US" sz="2500" dirty="0">
                <a:solidFill>
                  <a:schemeClr val="bg1">
                    <a:lumMod val="95000"/>
                  </a:schemeClr>
                </a:solidFill>
                <a:latin typeface="Bell MT" panose="02020503060305020303" pitchFamily="18" charset="0"/>
              </a:rPr>
              <a:t> zonas de </a:t>
            </a:r>
            <a:r>
              <a:rPr lang="en-US" altLang="en-US" sz="2500" dirty="0" err="1">
                <a:solidFill>
                  <a:schemeClr val="bg1">
                    <a:lumMod val="95000"/>
                  </a:schemeClr>
                </a:solidFill>
                <a:latin typeface="Bell MT" panose="02020503060305020303" pitchFamily="18" charset="0"/>
              </a:rPr>
              <a:t>vegetación</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determinadas</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por</a:t>
            </a:r>
            <a:r>
              <a:rPr lang="en-US" altLang="en-US" sz="2500" dirty="0">
                <a:solidFill>
                  <a:schemeClr val="bg1">
                    <a:lumMod val="95000"/>
                  </a:schemeClr>
                </a:solidFill>
                <a:latin typeface="Bell MT" panose="02020503060305020303" pitchFamily="18" charset="0"/>
              </a:rPr>
              <a:t> la </a:t>
            </a:r>
            <a:r>
              <a:rPr lang="en-US" altLang="en-US" sz="2500" dirty="0" err="1">
                <a:solidFill>
                  <a:schemeClr val="bg1">
                    <a:lumMod val="95000"/>
                  </a:schemeClr>
                </a:solidFill>
                <a:latin typeface="Bell MT" panose="02020503060305020303" pitchFamily="18" charset="0"/>
              </a:rPr>
              <a:t>elevación</a:t>
            </a:r>
            <a:endParaRPr lang="en-US" altLang="en-US" sz="2500" dirty="0">
              <a:solidFill>
                <a:schemeClr val="bg1">
                  <a:lumMod val="95000"/>
                </a:schemeClr>
              </a:solidFill>
              <a:latin typeface="Bell MT" panose="02020503060305020303" pitchFamily="18" charset="0"/>
            </a:endParaRPr>
          </a:p>
          <a:p>
            <a:pPr eaLnBrk="1" hangingPunct="1">
              <a:lnSpc>
                <a:spcPct val="90000"/>
              </a:lnSpc>
              <a:spcAft>
                <a:spcPts val="1200"/>
              </a:spcAft>
            </a:pPr>
            <a:r>
              <a:rPr lang="en-US" altLang="en-US" sz="2500" dirty="0">
                <a:solidFill>
                  <a:schemeClr val="bg1">
                    <a:lumMod val="95000"/>
                  </a:schemeClr>
                </a:solidFill>
                <a:latin typeface="Bell MT" panose="02020503060305020303" pitchFamily="18" charset="0"/>
              </a:rPr>
              <a:t>Los altos </a:t>
            </a:r>
            <a:r>
              <a:rPr lang="en-US" altLang="en-US" sz="2500" dirty="0" err="1">
                <a:solidFill>
                  <a:schemeClr val="bg1">
                    <a:lumMod val="95000"/>
                  </a:schemeClr>
                </a:solidFill>
                <a:latin typeface="Bell MT" panose="02020503060305020303" pitchFamily="18" charset="0"/>
              </a:rPr>
              <a:t>espartillos</a:t>
            </a:r>
            <a:r>
              <a:rPr lang="en-US" altLang="en-US" sz="2500" dirty="0">
                <a:solidFill>
                  <a:schemeClr val="bg1">
                    <a:lumMod val="95000"/>
                  </a:schemeClr>
                </a:solidFill>
                <a:latin typeface="Bell MT" panose="02020503060305020303" pitchFamily="18" charset="0"/>
              </a:rPr>
              <a:t> de </a:t>
            </a:r>
            <a:r>
              <a:rPr lang="en-US" altLang="en-US" sz="2500" dirty="0" err="1">
                <a:solidFill>
                  <a:schemeClr val="bg1">
                    <a:lumMod val="95000"/>
                  </a:schemeClr>
                </a:solidFill>
                <a:latin typeface="Bell MT" panose="02020503060305020303" pitchFamily="18" charset="0"/>
              </a:rPr>
              <a:t>marisma</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crecen</a:t>
            </a:r>
            <a:r>
              <a:rPr lang="en-US" altLang="en-US" sz="2500" dirty="0">
                <a:solidFill>
                  <a:schemeClr val="bg1">
                    <a:lumMod val="95000"/>
                  </a:schemeClr>
                </a:solidFill>
                <a:latin typeface="Bell MT" panose="02020503060305020303" pitchFamily="18" charset="0"/>
              </a:rPr>
              <a:t> a lo largo de la </a:t>
            </a:r>
            <a:r>
              <a:rPr lang="en-US" altLang="en-US" sz="2500" dirty="0" err="1">
                <a:solidFill>
                  <a:schemeClr val="bg1">
                    <a:lumMod val="95000"/>
                  </a:schemeClr>
                </a:solidFill>
                <a:latin typeface="Bell MT" panose="02020503060305020303" pitchFamily="18" charset="0"/>
              </a:rPr>
              <a:t>orilla</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en</a:t>
            </a:r>
            <a:r>
              <a:rPr lang="en-US" altLang="en-US" sz="2500" dirty="0">
                <a:solidFill>
                  <a:schemeClr val="bg1">
                    <a:lumMod val="95000"/>
                  </a:schemeClr>
                </a:solidFill>
                <a:latin typeface="Bell MT" panose="02020503060305020303" pitchFamily="18" charset="0"/>
              </a:rPr>
              <a:t> la </a:t>
            </a:r>
            <a:r>
              <a:rPr lang="en-US" altLang="en-US" sz="2500" dirty="0" err="1">
                <a:solidFill>
                  <a:schemeClr val="bg1">
                    <a:lumMod val="95000"/>
                  </a:schemeClr>
                </a:solidFill>
                <a:latin typeface="Bell MT" panose="02020503060305020303" pitchFamily="18" charset="0"/>
              </a:rPr>
              <a:t>marisma</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baja</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regularmente</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inundada</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por</a:t>
            </a:r>
            <a:r>
              <a:rPr lang="en-US" altLang="en-US" sz="2500" dirty="0">
                <a:solidFill>
                  <a:schemeClr val="bg1">
                    <a:lumMod val="95000"/>
                  </a:schemeClr>
                </a:solidFill>
                <a:latin typeface="Bell MT" panose="02020503060305020303" pitchFamily="18" charset="0"/>
              </a:rPr>
              <a:t> las </a:t>
            </a:r>
            <a:r>
              <a:rPr lang="en-US" altLang="en-US" sz="2500" dirty="0" err="1">
                <a:solidFill>
                  <a:schemeClr val="bg1">
                    <a:lumMod val="95000"/>
                  </a:schemeClr>
                </a:solidFill>
                <a:latin typeface="Bell MT" panose="02020503060305020303" pitchFamily="18" charset="0"/>
              </a:rPr>
              <a:t>mareas</a:t>
            </a:r>
            <a:r>
              <a:rPr lang="en-US" altLang="en-US" sz="2500" dirty="0">
                <a:solidFill>
                  <a:schemeClr val="bg1">
                    <a:lumMod val="95000"/>
                  </a:schemeClr>
                </a:solidFill>
                <a:latin typeface="Bell MT" panose="02020503060305020303" pitchFamily="18" charset="0"/>
              </a:rPr>
              <a:t>. Este </a:t>
            </a:r>
            <a:r>
              <a:rPr lang="en-US" altLang="en-US" sz="2500" dirty="0" err="1">
                <a:solidFill>
                  <a:schemeClr val="bg1">
                    <a:lumMod val="95000"/>
                  </a:schemeClr>
                </a:solidFill>
                <a:latin typeface="Bell MT" panose="02020503060305020303" pitchFamily="18" charset="0"/>
              </a:rPr>
              <a:t>tipo</a:t>
            </a:r>
            <a:r>
              <a:rPr lang="en-US" altLang="en-US" sz="2500" dirty="0">
                <a:solidFill>
                  <a:schemeClr val="bg1">
                    <a:lumMod val="95000"/>
                  </a:schemeClr>
                </a:solidFill>
                <a:latin typeface="Bell MT" panose="02020503060305020303" pitchFamily="18" charset="0"/>
              </a:rPr>
              <a:t> de </a:t>
            </a:r>
            <a:r>
              <a:rPr lang="en-US" altLang="en-US" sz="2500" dirty="0" err="1">
                <a:solidFill>
                  <a:schemeClr val="bg1">
                    <a:lumMod val="95000"/>
                  </a:schemeClr>
                </a:solidFill>
                <a:latin typeface="Bell MT" panose="02020503060305020303" pitchFamily="18" charset="0"/>
              </a:rPr>
              <a:t>hierba</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tolera</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cambios</a:t>
            </a:r>
            <a:r>
              <a:rPr lang="en-US" altLang="en-US" sz="2500" dirty="0">
                <a:solidFill>
                  <a:schemeClr val="bg1">
                    <a:lumMod val="95000"/>
                  </a:schemeClr>
                </a:solidFill>
                <a:latin typeface="Bell MT" panose="02020503060305020303" pitchFamily="18" charset="0"/>
              </a:rPr>
              <a:t> </a:t>
            </a:r>
            <a:r>
              <a:rPr lang="en-US" altLang="en-US" sz="2500" dirty="0" err="1">
                <a:solidFill>
                  <a:schemeClr val="bg1">
                    <a:lumMod val="95000"/>
                  </a:schemeClr>
                </a:solidFill>
                <a:latin typeface="Bell MT" panose="02020503060305020303" pitchFamily="18" charset="0"/>
              </a:rPr>
              <a:t>en</a:t>
            </a:r>
            <a:r>
              <a:rPr lang="en-US" altLang="en-US" sz="2500" dirty="0">
                <a:solidFill>
                  <a:schemeClr val="bg1">
                    <a:lumMod val="95000"/>
                  </a:schemeClr>
                </a:solidFill>
                <a:latin typeface="Bell MT" panose="02020503060305020303" pitchFamily="18" charset="0"/>
              </a:rPr>
              <a:t> el </a:t>
            </a:r>
            <a:r>
              <a:rPr lang="en-US" altLang="en-US" sz="2500" dirty="0" err="1">
                <a:solidFill>
                  <a:schemeClr val="bg1">
                    <a:lumMod val="95000"/>
                  </a:schemeClr>
                </a:solidFill>
                <a:latin typeface="Bell MT" panose="02020503060305020303" pitchFamily="18" charset="0"/>
              </a:rPr>
              <a:t>nivel</a:t>
            </a:r>
            <a:r>
              <a:rPr lang="en-US" altLang="en-US" sz="2500" dirty="0">
                <a:solidFill>
                  <a:schemeClr val="bg1">
                    <a:lumMod val="95000"/>
                  </a:schemeClr>
                </a:solidFill>
                <a:latin typeface="Bell MT" panose="02020503060305020303" pitchFamily="18" charset="0"/>
              </a:rPr>
              <a:t> del mar, </a:t>
            </a:r>
            <a:r>
              <a:rPr lang="en-US" altLang="en-US" sz="2500" dirty="0" err="1">
                <a:solidFill>
                  <a:schemeClr val="bg1">
                    <a:lumMod val="95000"/>
                  </a:schemeClr>
                </a:solidFill>
                <a:latin typeface="Bell MT" panose="02020503060305020303" pitchFamily="18" charset="0"/>
              </a:rPr>
              <a:t>concentración</a:t>
            </a:r>
            <a:r>
              <a:rPr lang="en-US" altLang="en-US" sz="2500" dirty="0">
                <a:solidFill>
                  <a:schemeClr val="bg1">
                    <a:lumMod val="95000"/>
                  </a:schemeClr>
                </a:solidFill>
                <a:latin typeface="Bell MT" panose="02020503060305020303" pitchFamily="18" charset="0"/>
              </a:rPr>
              <a:t> de </a:t>
            </a:r>
            <a:r>
              <a:rPr lang="en-US" altLang="en-US" sz="2500" dirty="0" err="1">
                <a:solidFill>
                  <a:schemeClr val="bg1">
                    <a:lumMod val="95000"/>
                  </a:schemeClr>
                </a:solidFill>
                <a:latin typeface="Bell MT" panose="02020503060305020303" pitchFamily="18" charset="0"/>
              </a:rPr>
              <a:t>sal</a:t>
            </a:r>
            <a:r>
              <a:rPr lang="en-US" altLang="en-US" sz="2500" dirty="0">
                <a:solidFill>
                  <a:schemeClr val="bg1">
                    <a:lumMod val="95000"/>
                  </a:schemeClr>
                </a:solidFill>
                <a:latin typeface="Bell MT" panose="02020503060305020303" pitchFamily="18" charset="0"/>
              </a:rPr>
              <a:t> y </a:t>
            </a:r>
            <a:r>
              <a:rPr lang="en-US" altLang="en-US" sz="2500" dirty="0" err="1">
                <a:solidFill>
                  <a:schemeClr val="bg1">
                    <a:lumMod val="95000"/>
                  </a:schemeClr>
                </a:solidFill>
                <a:latin typeface="Bell MT" panose="02020503060305020303" pitchFamily="18" charset="0"/>
              </a:rPr>
              <a:t>temperatura</a:t>
            </a:r>
            <a:endParaRPr lang="en-US" altLang="en-US" sz="2800" dirty="0">
              <a:solidFill>
                <a:schemeClr val="bg1">
                  <a:lumMod val="95000"/>
                </a:schemeClr>
              </a:solidFill>
              <a:latin typeface="Bell MT" panose="02020503060305020303" pitchFamily="18" charset="0"/>
            </a:endParaRPr>
          </a:p>
        </p:txBody>
      </p:sp>
      <p:pic>
        <p:nvPicPr>
          <p:cNvPr id="7" name="Online Image Placeholder 6" descr="Fotografía de espartillo de marisma a lo largo de la orilla &#10;&#10;">
            <a:extLst>
              <a:ext uri="{FF2B5EF4-FFF2-40B4-BE49-F238E27FC236}">
                <a16:creationId xmlns:a16="http://schemas.microsoft.com/office/drawing/2014/main" id="{78BB2769-351C-4548-9861-DF3C837CD3D0}"/>
              </a:ext>
            </a:extLst>
          </p:cNvPr>
          <p:cNvPicPr>
            <a:picLocks noGrp="1" noChangeAspect="1"/>
          </p:cNvPicPr>
          <p:nvPr>
            <p:ph type="clipArt" sz="half" idx="1"/>
          </p:nvPr>
        </p:nvPicPr>
        <p:blipFill>
          <a:blip r:embed="rId3" cstate="screen">
            <a:extLst>
              <a:ext uri="{28A0092B-C50C-407E-A947-70E740481C1C}">
                <a14:useLocalDpi xmlns:a14="http://schemas.microsoft.com/office/drawing/2010/main"/>
              </a:ext>
            </a:extLst>
          </a:blip>
          <a:stretch>
            <a:fillRect/>
          </a:stretch>
        </p:blipFill>
        <p:spPr>
          <a:xfrm>
            <a:off x="381000" y="381000"/>
            <a:ext cx="3429000" cy="4572000"/>
          </a:xfrm>
          <a:prstGeom prst="rect">
            <a:avLst/>
          </a:prstGeom>
          <a:ln w="6350">
            <a:solidFill>
              <a:schemeClr val="bg1"/>
            </a:solidFill>
          </a:ln>
          <a:effectLst>
            <a:outerShdw blurRad="292100" dist="139700" dir="2700000" algn="tl" rotWithShape="0">
              <a:srgbClr val="333333">
                <a:alpha val="65000"/>
              </a:srgbClr>
            </a:outerShdw>
          </a:effectLst>
        </p:spPr>
      </p:pic>
      <p:pic>
        <p:nvPicPr>
          <p:cNvPr id="11" name="Picture 10" descr="Fotografía de inflorescencia del espartillo de marisma &#10;">
            <a:extLst>
              <a:ext uri="{FF2B5EF4-FFF2-40B4-BE49-F238E27FC236}">
                <a16:creationId xmlns:a16="http://schemas.microsoft.com/office/drawing/2014/main" id="{C7822D15-F238-4715-961A-C8F013A609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1000" y="5105400"/>
            <a:ext cx="6242304" cy="1645908"/>
          </a:xfrm>
          <a:prstGeom prst="rect">
            <a:avLst/>
          </a:prstGeom>
          <a:ln w="6350">
            <a:solidFill>
              <a:schemeClr val="bg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B43A2FA-B98C-4904-BD53-2C56E56132F4}"/>
              </a:ext>
            </a:extLst>
          </p:cNvPr>
          <p:cNvSpPr txBox="1"/>
          <p:nvPr/>
        </p:nvSpPr>
        <p:spPr>
          <a:xfrm>
            <a:off x="361749" y="5105400"/>
            <a:ext cx="4114800" cy="215444"/>
          </a:xfrm>
          <a:prstGeom prst="rect">
            <a:avLst/>
          </a:prstGeom>
          <a:noFill/>
        </p:spPr>
        <p:txBody>
          <a:bodyPr wrap="square" rtlCol="0">
            <a:spAutoFit/>
          </a:bodyPr>
          <a:lstStyle/>
          <a:p>
            <a:r>
              <a:rPr lang="en-US" altLang="en-US" sz="800" dirty="0" err="1">
                <a:latin typeface="Bell MT" panose="02020503060305020303" pitchFamily="18" charset="0"/>
              </a:rPr>
              <a:t>Espartillo</a:t>
            </a:r>
            <a:r>
              <a:rPr lang="en-US" altLang="en-US" sz="800" dirty="0">
                <a:latin typeface="Bell MT" panose="02020503060305020303" pitchFamily="18" charset="0"/>
              </a:rPr>
              <a:t> de </a:t>
            </a:r>
            <a:r>
              <a:rPr lang="en-US" altLang="en-US" sz="800" dirty="0" err="1">
                <a:latin typeface="Bell MT" panose="02020503060305020303" pitchFamily="18" charset="0"/>
              </a:rPr>
              <a:t>marisma</a:t>
            </a:r>
            <a:r>
              <a:rPr lang="en-US" altLang="en-US" sz="800" dirty="0">
                <a:latin typeface="Bell MT" panose="02020503060305020303" pitchFamily="18" charset="0"/>
              </a:rPr>
              <a:t>, </a:t>
            </a:r>
            <a:r>
              <a:rPr lang="en-US" altLang="en-US" sz="800" i="1" dirty="0">
                <a:latin typeface="Bell MT" panose="02020503060305020303" pitchFamily="18" charset="0"/>
              </a:rPr>
              <a:t>Spartina alterniflora, </a:t>
            </a:r>
            <a:r>
              <a:rPr lang="en-US" altLang="en-US" sz="800" i="0" dirty="0">
                <a:latin typeface="Bell MT" panose="02020503060305020303" pitchFamily="18" charset="0"/>
              </a:rPr>
              <a:t>e </a:t>
            </a:r>
            <a:r>
              <a:rPr lang="en-US" altLang="en-US" sz="800" i="0" dirty="0" err="1">
                <a:latin typeface="Bell MT" panose="02020503060305020303" pitchFamily="18" charset="0"/>
              </a:rPr>
              <a:t>inflorescencia</a:t>
            </a:r>
            <a:r>
              <a:rPr lang="en-US" altLang="en-US" sz="800"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a:extLst>
              <a:ext uri="{FF2B5EF4-FFF2-40B4-BE49-F238E27FC236}">
                <a16:creationId xmlns:a16="http://schemas.microsoft.com/office/drawing/2014/main" id="{64EEF06B-CB4F-4234-886B-3A8DED982D97}"/>
              </a:ext>
            </a:extLst>
          </p:cNvPr>
          <p:cNvSpPr>
            <a:spLocks noGrp="1" noChangeArrowheads="1"/>
          </p:cNvSpPr>
          <p:nvPr>
            <p:ph type="title"/>
          </p:nvPr>
        </p:nvSpPr>
        <p:spPr>
          <a:xfrm>
            <a:off x="480060" y="5065395"/>
            <a:ext cx="8183880" cy="1702119"/>
          </a:xfrm>
        </p:spPr>
        <p:txBody>
          <a:bodyPr vert="horz" lIns="91440" tIns="45720" rIns="91440" bIns="45720" rtlCol="0" anchor="ctr">
            <a:normAutofit fontScale="90000"/>
          </a:bodyPr>
          <a:lstStyle/>
          <a:p>
            <a:pPr algn="l" eaLnBrk="1" hangingPunct="1">
              <a:lnSpc>
                <a:spcPct val="90000"/>
              </a:lnSpc>
            </a:pPr>
            <a:r>
              <a:rPr lang="en-US" altLang="en-US" sz="2600" kern="1200" dirty="0">
                <a:solidFill>
                  <a:schemeClr val="tx1">
                    <a:lumMod val="95000"/>
                  </a:schemeClr>
                </a:solidFill>
                <a:latin typeface="Bell MT" panose="02020503060305020303" pitchFamily="18" charset="0"/>
              </a:rPr>
              <a:t>Los </a:t>
            </a:r>
            <a:r>
              <a:rPr lang="en-US" altLang="en-US" sz="2600" kern="1200" dirty="0" err="1">
                <a:solidFill>
                  <a:schemeClr val="tx1">
                    <a:lumMod val="95000"/>
                  </a:schemeClr>
                </a:solidFill>
                <a:latin typeface="Bell MT" panose="02020503060305020303" pitchFamily="18" charset="0"/>
              </a:rPr>
              <a:t>cuervos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marinos</a:t>
            </a:r>
            <a:r>
              <a:rPr lang="en-US" altLang="en-US" sz="2600" kern="1200" dirty="0">
                <a:solidFill>
                  <a:schemeClr val="tx1">
                    <a:lumMod val="95000"/>
                  </a:schemeClr>
                </a:solidFill>
                <a:latin typeface="Bell MT" panose="02020503060305020303" pitchFamily="18" charset="0"/>
              </a:rPr>
              <a:t> y </a:t>
            </a:r>
            <a:r>
              <a:rPr lang="en-US" altLang="en-US" sz="2600" kern="1200" dirty="0" err="1">
                <a:solidFill>
                  <a:schemeClr val="tx1">
                    <a:lumMod val="95000"/>
                  </a:schemeClr>
                </a:solidFill>
                <a:latin typeface="Bell MT" panose="02020503060305020303" pitchFamily="18" charset="0"/>
              </a:rPr>
              <a:t>sus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parientes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los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charrascos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tienen</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cabezas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grandes</a:t>
            </a:r>
            <a:r>
              <a:rPr lang="en-US" altLang="en-US" sz="2600" kern="1200" dirty="0">
                <a:solidFill>
                  <a:schemeClr val="tx1">
                    <a:lumMod val="95000"/>
                  </a:schemeClr>
                </a:solidFill>
                <a:latin typeface="Bell MT" panose="02020503060305020303" pitchFamily="18" charset="0"/>
              </a:rPr>
              <a:t> y </a:t>
            </a:r>
            <a:r>
              <a:rPr lang="en-US" altLang="en-US" sz="2600" kern="1200" dirty="0" err="1">
                <a:solidFill>
                  <a:schemeClr val="tx1">
                    <a:lumMod val="95000"/>
                  </a:schemeClr>
                </a:solidFill>
                <a:latin typeface="Bell MT" panose="02020503060305020303" pitchFamily="18" charset="0"/>
              </a:rPr>
              <a:t>espinosas</a:t>
            </a:r>
            <a:r>
              <a:rPr lang="en-US" altLang="en-US" sz="2600" kern="1200" dirty="0">
                <a:solidFill>
                  <a:schemeClr val="tx1">
                    <a:lumMod val="95000"/>
                  </a:schemeClr>
                </a:solidFill>
                <a:latin typeface="Bell MT" panose="02020503060305020303" pitchFamily="18" charset="0"/>
              </a:rPr>
              <a:t> y </a:t>
            </a:r>
            <a:r>
              <a:rPr lang="en-US" altLang="en-US" sz="2600" kern="1200" dirty="0" err="1">
                <a:solidFill>
                  <a:schemeClr val="tx1">
                    <a:lumMod val="95000"/>
                  </a:schemeClr>
                </a:solidFill>
                <a:latin typeface="Bell MT" panose="02020503060305020303" pitchFamily="18" charset="0"/>
              </a:rPr>
              <a:t>bocas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anchas</a:t>
            </a:r>
            <a:r>
              <a:rPr lang="en-US" altLang="en-US" sz="2600" kern="1200" dirty="0">
                <a:solidFill>
                  <a:schemeClr val="tx1">
                    <a:lumMod val="95000"/>
                  </a:schemeClr>
                </a:solidFill>
                <a:latin typeface="Bell MT" panose="02020503060305020303" pitchFamily="18" charset="0"/>
              </a:rPr>
              <a:t>. Los </a:t>
            </a:r>
            <a:r>
              <a:rPr lang="en-US" altLang="en-US" sz="2600" kern="1200" dirty="0" err="1">
                <a:solidFill>
                  <a:schemeClr val="tx1">
                    <a:lumMod val="95000"/>
                  </a:schemeClr>
                </a:solidFill>
                <a:latin typeface="Bell MT" panose="02020503060305020303" pitchFamily="18" charset="0"/>
              </a:rPr>
              <a:t>cuervos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marinos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poseen</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aletas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carnosas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en</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su</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cabeza</a:t>
            </a:r>
            <a:r>
              <a:rPr lang="en-US" altLang="en-US" sz="2600" kern="1200" dirty="0">
                <a:solidFill>
                  <a:schemeClr val="tx1">
                    <a:lumMod val="95000"/>
                  </a:schemeClr>
                </a:solidFill>
                <a:latin typeface="Bell MT" panose="02020503060305020303" pitchFamily="18" charset="0"/>
              </a:rPr>
              <a:t> y rugosas </a:t>
            </a:r>
            <a:r>
              <a:rPr lang="en-US" altLang="en-US" sz="2600" kern="1200" dirty="0" err="1">
                <a:solidFill>
                  <a:schemeClr val="tx1">
                    <a:lumMod val="95000"/>
                  </a:schemeClr>
                </a:solidFill>
                <a:latin typeface="Bell MT" panose="02020503060305020303" pitchFamily="18" charset="0"/>
              </a:rPr>
              <a:t>aletas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dorsales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Habitan</a:t>
            </a:r>
            <a:r>
              <a:rPr lang="en-US" altLang="en-US" sz="2600" kern="1200" dirty="0">
                <a:solidFill>
                  <a:schemeClr val="tx1">
                    <a:lumMod val="95000"/>
                  </a:schemeClr>
                </a:solidFill>
                <a:latin typeface="Bell MT" panose="02020503060305020303" pitchFamily="18" charset="0"/>
              </a:rPr>
              <a:t> el </a:t>
            </a:r>
            <a:r>
              <a:rPr lang="en-US" altLang="en-US" sz="2600" kern="1200" dirty="0" err="1">
                <a:solidFill>
                  <a:schemeClr val="tx1">
                    <a:lumMod val="95000"/>
                  </a:schemeClr>
                </a:solidFill>
                <a:latin typeface="Bell MT" panose="02020503060305020303" pitchFamily="18" charset="0"/>
              </a:rPr>
              <a:t>fondo</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rocoso</a:t>
            </a:r>
            <a:r>
              <a:rPr lang="en-US" altLang="en-US" sz="2600" kern="1200" dirty="0">
                <a:solidFill>
                  <a:schemeClr val="tx1">
                    <a:lumMod val="95000"/>
                  </a:schemeClr>
                </a:solidFill>
                <a:latin typeface="Bell MT" panose="02020503060305020303" pitchFamily="18" charset="0"/>
              </a:rPr>
              <a:t> o </a:t>
            </a:r>
            <a:r>
              <a:rPr lang="en-US" altLang="en-US" sz="2600" kern="1200" dirty="0" err="1">
                <a:solidFill>
                  <a:schemeClr val="tx1">
                    <a:lumMod val="95000"/>
                  </a:schemeClr>
                </a:solidFill>
                <a:latin typeface="Bell MT" panose="02020503060305020303" pitchFamily="18" charset="0"/>
              </a:rPr>
              <a:t>duro</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donde</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comen</a:t>
            </a:r>
            <a:r>
              <a:rPr lang="en-US" altLang="en-US" sz="2600" kern="1200" dirty="0">
                <a:solidFill>
                  <a:schemeClr val="tx1">
                    <a:lumMod val="95000"/>
                  </a:schemeClr>
                </a:solidFill>
                <a:latin typeface="Bell MT" panose="02020503060305020303" pitchFamily="18" charset="0"/>
              </a:rPr>
              <a:t> tanto </a:t>
            </a:r>
            <a:r>
              <a:rPr lang="en-US" altLang="en-US" sz="2600" kern="1200" dirty="0" err="1">
                <a:solidFill>
                  <a:schemeClr val="tx1">
                    <a:lumMod val="95000"/>
                  </a:schemeClr>
                </a:solidFill>
                <a:latin typeface="Bell MT" panose="02020503060305020303" pitchFamily="18" charset="0"/>
              </a:rPr>
              <a:t>invertebrados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como</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peces</a:t>
            </a:r>
            <a:r>
              <a:rPr lang="en-US" altLang="en-US" sz="2600" kern="1200" dirty="0">
                <a:solidFill>
                  <a:schemeClr val="tx1">
                    <a:lumMod val="95000"/>
                  </a:schemeClr>
                </a:solidFill>
                <a:latin typeface="Bell MT" panose="02020503060305020303" pitchFamily="18" charset="0"/>
              </a:rPr>
              <a:t> de </a:t>
            </a:r>
            <a:r>
              <a:rPr lang="en-US" altLang="en-US" sz="2600" kern="1200" dirty="0" err="1">
                <a:solidFill>
                  <a:schemeClr val="tx1">
                    <a:lumMod val="95000"/>
                  </a:schemeClr>
                </a:solidFill>
                <a:latin typeface="Bell MT" panose="02020503060305020303" pitchFamily="18" charset="0"/>
              </a:rPr>
              <a:t>aleta</a:t>
            </a:r>
            <a:endParaRPr lang="en-US" altLang="en-US" sz="1300" kern="1200" dirty="0">
              <a:solidFill>
                <a:schemeClr val="tx1"/>
              </a:solidFill>
              <a:latin typeface="+mj-lt"/>
            </a:endParaRPr>
          </a:p>
        </p:txBody>
      </p:sp>
      <p:pic>
        <p:nvPicPr>
          <p:cNvPr id="97283" name="Picture 8" descr="Fotografía de un pez llamado cuervo marino. Tiene una boca grande y vive cerca del fondo">
            <a:extLst>
              <a:ext uri="{FF2B5EF4-FFF2-40B4-BE49-F238E27FC236}">
                <a16:creationId xmlns:a16="http://schemas.microsoft.com/office/drawing/2014/main" id="{AC9D95EF-3184-4EDB-A3CF-F7932CBB6186}"/>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0060" y="228600"/>
            <a:ext cx="8183880" cy="4836795"/>
          </a:xfrm>
          <a:prstGeom prst="rect">
            <a:avLst/>
          </a:prstGeom>
          <a:noFill/>
          <a:ln w="6350">
            <a:solidFill>
              <a:schemeClr val="tx1"/>
            </a:solidFill>
            <a:miter lim="800000"/>
          </a:ln>
        </p:spPr>
      </p:pic>
      <p:sp>
        <p:nvSpPr>
          <p:cNvPr id="2" name="TextBox 1">
            <a:extLst>
              <a:ext uri="{FF2B5EF4-FFF2-40B4-BE49-F238E27FC236}">
                <a16:creationId xmlns:a16="http://schemas.microsoft.com/office/drawing/2014/main" id="{FF9ECB74-9114-42B4-8EE9-D251606D0919}"/>
              </a:ext>
            </a:extLst>
          </p:cNvPr>
          <p:cNvSpPr txBox="1"/>
          <p:nvPr/>
        </p:nvSpPr>
        <p:spPr>
          <a:xfrm>
            <a:off x="480060" y="4685785"/>
            <a:ext cx="2110740" cy="338554"/>
          </a:xfrm>
          <a:prstGeom prst="rect">
            <a:avLst/>
          </a:prstGeom>
          <a:noFill/>
        </p:spPr>
        <p:txBody>
          <a:bodyPr wrap="square" rtlCol="0">
            <a:spAutoFit/>
          </a:bodyPr>
          <a:lstStyle/>
          <a:p>
            <a:r>
              <a:rPr lang="en-US" altLang="en-US" sz="800" dirty="0">
                <a:latin typeface="Bell MT" panose="02020503060305020303" pitchFamily="18" charset="0"/>
              </a:rPr>
              <a:t>Cuervo </a:t>
            </a:r>
            <a:r>
              <a:rPr lang="en-US" altLang="en-US" sz="800" dirty="0" err="1">
                <a:latin typeface="Bell MT" panose="02020503060305020303" pitchFamily="18" charset="0"/>
              </a:rPr>
              <a:t>marino</a:t>
            </a:r>
            <a:r>
              <a:rPr lang="en-US" altLang="en-US" sz="800" dirty="0">
                <a:latin typeface="Bell MT" panose="02020503060305020303" pitchFamily="18" charset="0"/>
              </a:rPr>
              <a:t>, </a:t>
            </a:r>
            <a:r>
              <a:rPr lang="en-US" altLang="en-US" sz="800" i="1" dirty="0" err="1">
                <a:latin typeface="Bell MT" panose="02020503060305020303" pitchFamily="18" charset="0"/>
              </a:rPr>
              <a:t>Hemitripterus</a:t>
            </a:r>
            <a:r>
              <a:rPr lang="en-US" altLang="en-US" sz="800" i="1" dirty="0">
                <a:latin typeface="Bell MT" panose="02020503060305020303" pitchFamily="18" charset="0"/>
              </a:rPr>
              <a:t> americanus, </a:t>
            </a:r>
            <a:r>
              <a:rPr lang="en-US" altLang="en-US" sz="800" dirty="0" err="1">
                <a:latin typeface="Bell MT" panose="02020503060305020303" pitchFamily="18" charset="0"/>
              </a:rPr>
              <a:t>cortesía</a:t>
            </a:r>
            <a:r>
              <a:rPr lang="en-US" altLang="en-US" sz="800" dirty="0">
                <a:latin typeface="Bell MT" panose="02020503060305020303" pitchFamily="18" charset="0"/>
              </a:rPr>
              <a:t> de Robert </a:t>
            </a:r>
            <a:r>
              <a:rPr lang="en-US" altLang="en-US" sz="800" dirty="0" err="1">
                <a:latin typeface="Bell MT" panose="02020503060305020303" pitchFamily="18" charset="0"/>
              </a:rPr>
              <a:t>DeGoursey</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a:extLst>
              <a:ext uri="{FF2B5EF4-FFF2-40B4-BE49-F238E27FC236}">
                <a16:creationId xmlns:a16="http://schemas.microsoft.com/office/drawing/2014/main" id="{38FC03EC-18F1-45F4-B95B-082FA25D6772}"/>
              </a:ext>
            </a:extLst>
          </p:cNvPr>
          <p:cNvSpPr>
            <a:spLocks noGrp="1" noChangeArrowheads="1"/>
          </p:cNvSpPr>
          <p:nvPr>
            <p:ph type="title"/>
          </p:nvPr>
        </p:nvSpPr>
        <p:spPr>
          <a:xfrm>
            <a:off x="457200" y="274638"/>
            <a:ext cx="8382000" cy="1706563"/>
          </a:xfrm>
        </p:spPr>
        <p:txBody>
          <a:bodyPr/>
          <a:lstStyle/>
          <a:p>
            <a:pPr algn="l" eaLnBrk="1" hangingPunct="1"/>
            <a:r>
              <a:rPr lang="en-US" altLang="en-US" sz="2600" dirty="0">
                <a:solidFill>
                  <a:schemeClr val="bg1">
                    <a:lumMod val="95000"/>
                  </a:schemeClr>
                </a:solidFill>
                <a:latin typeface="Bell MT" panose="02020503060305020303" pitchFamily="18" charset="0"/>
              </a:rPr>
              <a:t>El </a:t>
            </a:r>
            <a:r>
              <a:rPr lang="en-US" altLang="en-US" sz="2600" dirty="0" err="1">
                <a:solidFill>
                  <a:schemeClr val="bg1">
                    <a:lumMod val="95000"/>
                  </a:schemeClr>
                </a:solidFill>
                <a:latin typeface="Bell MT" panose="02020503060305020303" pitchFamily="18" charset="0"/>
              </a:rPr>
              <a:t>lenguado</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blanco</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es</a:t>
            </a:r>
            <a:r>
              <a:rPr lang="en-US" altLang="en-US" sz="2600" dirty="0">
                <a:solidFill>
                  <a:schemeClr val="bg1">
                    <a:lumMod val="95000"/>
                  </a:schemeClr>
                </a:solidFill>
                <a:latin typeface="Bell MT" panose="02020503060305020303" pitchFamily="18" charset="0"/>
              </a:rPr>
              <a:t> un </a:t>
            </a:r>
            <a:r>
              <a:rPr lang="en-US" altLang="en-US" sz="2600" dirty="0" err="1">
                <a:solidFill>
                  <a:schemeClr val="bg1">
                    <a:lumMod val="95000"/>
                  </a:schemeClr>
                </a:solidFill>
                <a:latin typeface="Bell MT" panose="02020503060305020303" pitchFamily="18" charset="0"/>
              </a:rPr>
              <a:t>residente</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permanente</a:t>
            </a:r>
            <a:r>
              <a:rPr lang="en-US" altLang="en-US" sz="2600" dirty="0">
                <a:solidFill>
                  <a:schemeClr val="bg1">
                    <a:lumMod val="95000"/>
                  </a:schemeClr>
                </a:solidFill>
                <a:latin typeface="Bell MT" panose="02020503060305020303" pitchFamily="18" charset="0"/>
              </a:rPr>
              <a:t> de Long Island Sound. </a:t>
            </a:r>
            <a:r>
              <a:rPr lang="en-US" altLang="en-US" sz="2600" dirty="0" err="1">
                <a:solidFill>
                  <a:schemeClr val="bg1">
                    <a:lumMod val="95000"/>
                  </a:schemeClr>
                </a:solidFill>
                <a:latin typeface="Bell MT" panose="02020503060305020303" pitchFamily="18" charset="0"/>
              </a:rPr>
              <a:t>Es</a:t>
            </a:r>
            <a:r>
              <a:rPr lang="en-US" altLang="en-US" sz="2600" dirty="0">
                <a:solidFill>
                  <a:schemeClr val="bg1">
                    <a:lumMod val="95000"/>
                  </a:schemeClr>
                </a:solidFill>
                <a:latin typeface="Bell MT" panose="02020503060305020303" pitchFamily="18" charset="0"/>
              </a:rPr>
              <a:t> un </a:t>
            </a:r>
            <a:r>
              <a:rPr lang="en-US" altLang="en-US" sz="2600" dirty="0" err="1">
                <a:solidFill>
                  <a:schemeClr val="bg1">
                    <a:lumMod val="95000"/>
                  </a:schemeClr>
                </a:solidFill>
                <a:latin typeface="Bell MT" panose="02020503060305020303" pitchFamily="18" charset="0"/>
              </a:rPr>
              <a:t>pescado</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plano</a:t>
            </a:r>
            <a:r>
              <a:rPr lang="en-US" altLang="en-US" sz="2600" dirty="0">
                <a:solidFill>
                  <a:schemeClr val="bg1">
                    <a:lumMod val="95000"/>
                  </a:schemeClr>
                </a:solidFill>
                <a:latin typeface="Bell MT" panose="02020503060305020303" pitchFamily="18" charset="0"/>
              </a:rPr>
              <a:t> con “</a:t>
            </a:r>
            <a:r>
              <a:rPr lang="en-US" altLang="en-US" sz="2600" dirty="0" err="1">
                <a:solidFill>
                  <a:schemeClr val="bg1">
                    <a:lumMod val="95000"/>
                  </a:schemeClr>
                </a:solidFill>
                <a:latin typeface="Bell MT" panose="02020503060305020303" pitchFamily="18" charset="0"/>
              </a:rPr>
              <a:t>ojos</a:t>
            </a:r>
            <a:r>
              <a:rPr lang="en-US" altLang="en-US" sz="2600" dirty="0">
                <a:solidFill>
                  <a:schemeClr val="bg1">
                    <a:lumMod val="95000"/>
                  </a:schemeClr>
                </a:solidFill>
                <a:latin typeface="Bell MT" panose="02020503060305020303" pitchFamily="18" charset="0"/>
              </a:rPr>
              <a:t> a la </a:t>
            </a:r>
            <a:r>
              <a:rPr lang="en-US" altLang="en-US" sz="2600" dirty="0" err="1">
                <a:solidFill>
                  <a:schemeClr val="bg1">
                    <a:lumMod val="95000"/>
                  </a:schemeClr>
                </a:solidFill>
                <a:latin typeface="Bell MT" panose="02020503060305020303" pitchFamily="18" charset="0"/>
              </a:rPr>
              <a:t>derecha</a:t>
            </a:r>
            <a:r>
              <a:rPr lang="en-US" altLang="en-US" sz="2600" dirty="0">
                <a:solidFill>
                  <a:schemeClr val="bg1">
                    <a:lumMod val="95000"/>
                  </a:schemeClr>
                </a:solidFill>
                <a:latin typeface="Bell MT" panose="02020503060305020303" pitchFamily="18" charset="0"/>
              </a:rPr>
              <a:t>” que nada </a:t>
            </a:r>
            <a:r>
              <a:rPr lang="en-US" altLang="en-US" sz="2600" dirty="0" err="1">
                <a:solidFill>
                  <a:schemeClr val="bg1">
                    <a:lumMod val="95000"/>
                  </a:schemeClr>
                </a:solidFill>
                <a:latin typeface="Bell MT" panose="02020503060305020303" pitchFamily="18" charset="0"/>
              </a:rPr>
              <a:t>en</a:t>
            </a:r>
            <a:r>
              <a:rPr lang="en-US" altLang="en-US" sz="2600" dirty="0">
                <a:solidFill>
                  <a:schemeClr val="bg1">
                    <a:lumMod val="95000"/>
                  </a:schemeClr>
                </a:solidFill>
                <a:latin typeface="Bell MT" panose="02020503060305020303" pitchFamily="18" charset="0"/>
              </a:rPr>
              <a:t> el </a:t>
            </a:r>
            <a:r>
              <a:rPr lang="en-US" altLang="en-US" sz="2600" dirty="0" err="1">
                <a:solidFill>
                  <a:schemeClr val="bg1">
                    <a:lumMod val="95000"/>
                  </a:schemeClr>
                </a:solidFill>
                <a:latin typeface="Bell MT" panose="02020503060305020303" pitchFamily="18" charset="0"/>
              </a:rPr>
              <a:t>fondo</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buscando</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animales</a:t>
            </a:r>
            <a:r>
              <a:rPr lang="en-US" altLang="en-US" sz="2600" dirty="0">
                <a:solidFill>
                  <a:schemeClr val="bg1">
                    <a:lumMod val="95000"/>
                  </a:schemeClr>
                </a:solidFill>
                <a:latin typeface="Bell MT" panose="02020503060305020303" pitchFamily="18" charset="0"/>
              </a:rPr>
              <a:t> de </a:t>
            </a:r>
            <a:r>
              <a:rPr lang="en-US" altLang="en-US" sz="2600" dirty="0" err="1">
                <a:solidFill>
                  <a:schemeClr val="bg1">
                    <a:lumMod val="95000"/>
                  </a:schemeClr>
                </a:solidFill>
                <a:latin typeface="Bell MT" panose="02020503060305020303" pitchFamily="18" charset="0"/>
              </a:rPr>
              <a:t>cuerpo</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blando</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en</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los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sedimentos</a:t>
            </a:r>
            <a:endParaRPr lang="en-US" altLang="en-US" sz="2600" dirty="0">
              <a:solidFill>
                <a:schemeClr val="bg1">
                  <a:lumMod val="95000"/>
                </a:schemeClr>
              </a:solidFill>
              <a:latin typeface="Bell MT" panose="02020503060305020303" pitchFamily="18" charset="0"/>
            </a:endParaRPr>
          </a:p>
        </p:txBody>
      </p:sp>
      <p:pic>
        <p:nvPicPr>
          <p:cNvPr id="4" name="Picture 3" descr="Fotografía de un pez plano llamado lenguado blanco, que vive cerca del fondo &#10;&#10;&#10;">
            <a:extLst>
              <a:ext uri="{FF2B5EF4-FFF2-40B4-BE49-F238E27FC236}">
                <a16:creationId xmlns:a16="http://schemas.microsoft.com/office/drawing/2014/main" id="{CA6B99E1-A5D5-49F6-A33E-348B97D1B789}"/>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868680" y="1981200"/>
            <a:ext cx="7406640" cy="4507992"/>
          </a:xfrm>
          <a:prstGeom prst="rect">
            <a:avLst/>
          </a:prstGeom>
          <a:ln w="6350">
            <a:solidFill>
              <a:schemeClr val="bg1"/>
            </a:solidFill>
          </a:ln>
        </p:spPr>
      </p:pic>
      <p:sp>
        <p:nvSpPr>
          <p:cNvPr id="2" name="TextBox 1">
            <a:extLst>
              <a:ext uri="{FF2B5EF4-FFF2-40B4-BE49-F238E27FC236}">
                <a16:creationId xmlns:a16="http://schemas.microsoft.com/office/drawing/2014/main" id="{206452F2-48DD-4CD3-9A52-F48B447C827E}"/>
              </a:ext>
            </a:extLst>
          </p:cNvPr>
          <p:cNvSpPr txBox="1"/>
          <p:nvPr/>
        </p:nvSpPr>
        <p:spPr>
          <a:xfrm>
            <a:off x="5151120" y="6273748"/>
            <a:ext cx="3124200" cy="215444"/>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Lenguado</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blanco</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Pleuronectes americanus,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Robert </a:t>
            </a:r>
            <a:r>
              <a:rPr lang="en-US" alt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a:extLst>
              <a:ext uri="{FF2B5EF4-FFF2-40B4-BE49-F238E27FC236}">
                <a16:creationId xmlns:a16="http://schemas.microsoft.com/office/drawing/2014/main" id="{0E8AB307-819F-482D-B216-8FFA10BB2EB3}"/>
              </a:ext>
            </a:extLst>
          </p:cNvPr>
          <p:cNvSpPr>
            <a:spLocks noGrp="1" noChangeArrowheads="1"/>
          </p:cNvSpPr>
          <p:nvPr>
            <p:ph type="title"/>
          </p:nvPr>
        </p:nvSpPr>
        <p:spPr>
          <a:xfrm>
            <a:off x="457200" y="4724400"/>
            <a:ext cx="8305800" cy="1766891"/>
          </a:xfrm>
        </p:spPr>
        <p:txBody>
          <a:bodyPr/>
          <a:lstStyle/>
          <a:p>
            <a:pPr algn="l" eaLnBrk="1" hangingPunct="1"/>
            <a:r>
              <a:rPr lang="en-US" altLang="en-US" sz="2700" dirty="0">
                <a:solidFill>
                  <a:schemeClr val="bg1">
                    <a:lumMod val="95000"/>
                  </a:schemeClr>
                </a:solidFill>
                <a:latin typeface="Bell MT" panose="02020503060305020303" pitchFamily="18" charset="0"/>
              </a:rPr>
              <a:t>El </a:t>
            </a:r>
            <a:r>
              <a:rPr lang="en-US" altLang="en-US" sz="2700" dirty="0" err="1">
                <a:solidFill>
                  <a:schemeClr val="bg1">
                    <a:lumMod val="95000"/>
                  </a:schemeClr>
                </a:solidFill>
                <a:latin typeface="Bell MT" panose="02020503060305020303" pitchFamily="18" charset="0"/>
              </a:rPr>
              <a:t>rodaballo</a:t>
            </a:r>
            <a:r>
              <a:rPr lang="en-US" altLang="en-US" sz="2700" dirty="0">
                <a:solidFill>
                  <a:schemeClr val="bg1">
                    <a:lumMod val="95000"/>
                  </a:schemeClr>
                </a:solidFill>
                <a:latin typeface="Bell MT" panose="02020503060305020303" pitchFamily="18" charset="0"/>
              </a:rPr>
              <a:t> o </a:t>
            </a:r>
            <a:r>
              <a:rPr lang="en-US" altLang="en-US" sz="2700" dirty="0" err="1">
                <a:solidFill>
                  <a:schemeClr val="bg1">
                    <a:lumMod val="95000"/>
                  </a:schemeClr>
                </a:solidFill>
                <a:latin typeface="Bell MT" panose="02020503060305020303" pitchFamily="18" charset="0"/>
              </a:rPr>
              <a:t>aranero</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es</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también</a:t>
            </a:r>
            <a:r>
              <a:rPr lang="en-US" altLang="en-US" sz="2700" dirty="0">
                <a:solidFill>
                  <a:schemeClr val="bg1">
                    <a:lumMod val="95000"/>
                  </a:schemeClr>
                </a:solidFill>
                <a:latin typeface="Bell MT" panose="02020503060305020303" pitchFamily="18" charset="0"/>
              </a:rPr>
              <a:t> un </a:t>
            </a:r>
            <a:r>
              <a:rPr lang="en-US" altLang="en-US" sz="2700" dirty="0" err="1">
                <a:solidFill>
                  <a:schemeClr val="bg1">
                    <a:lumMod val="95000"/>
                  </a:schemeClr>
                </a:solidFill>
                <a:latin typeface="Bell MT" panose="02020503060305020303" pitchFamily="18" charset="0"/>
              </a:rPr>
              <a:t>residente</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permanente</a:t>
            </a:r>
            <a:r>
              <a:rPr lang="en-US" altLang="en-US" sz="2700" dirty="0">
                <a:solidFill>
                  <a:schemeClr val="bg1">
                    <a:lumMod val="95000"/>
                  </a:schemeClr>
                </a:solidFill>
                <a:latin typeface="Bell MT" panose="02020503060305020303" pitchFamily="18" charset="0"/>
              </a:rPr>
              <a:t> del Sound. Es un </a:t>
            </a:r>
            <a:r>
              <a:rPr lang="en-US" altLang="en-US" sz="2700" dirty="0" err="1">
                <a:solidFill>
                  <a:schemeClr val="bg1">
                    <a:lumMod val="95000"/>
                  </a:schemeClr>
                </a:solidFill>
                <a:latin typeface="Bell MT" panose="02020503060305020303" pitchFamily="18" charset="0"/>
              </a:rPr>
              <a:t>pescado</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plano</a:t>
            </a:r>
            <a:r>
              <a:rPr lang="en-US" altLang="en-US" sz="2700" dirty="0">
                <a:solidFill>
                  <a:schemeClr val="bg1">
                    <a:lumMod val="95000"/>
                  </a:schemeClr>
                </a:solidFill>
                <a:latin typeface="Bell MT" panose="02020503060305020303" pitchFamily="18" charset="0"/>
              </a:rPr>
              <a:t> con “</a:t>
            </a:r>
            <a:r>
              <a:rPr lang="en-US" altLang="en-US" sz="2700" dirty="0" err="1">
                <a:solidFill>
                  <a:schemeClr val="bg1">
                    <a:lumMod val="95000"/>
                  </a:schemeClr>
                </a:solidFill>
                <a:latin typeface="Bell MT" panose="02020503060305020303" pitchFamily="18" charset="0"/>
              </a:rPr>
              <a:t>ojos</a:t>
            </a:r>
            <a:r>
              <a:rPr lang="en-US" altLang="en-US" sz="2700" dirty="0">
                <a:solidFill>
                  <a:schemeClr val="bg1">
                    <a:lumMod val="95000"/>
                  </a:schemeClr>
                </a:solidFill>
                <a:latin typeface="Bell MT" panose="02020503060305020303" pitchFamily="18" charset="0"/>
              </a:rPr>
              <a:t> a la </a:t>
            </a:r>
            <a:r>
              <a:rPr lang="en-US" altLang="en-US" sz="2700" dirty="0" err="1">
                <a:solidFill>
                  <a:schemeClr val="bg1">
                    <a:lumMod val="95000"/>
                  </a:schemeClr>
                </a:solidFill>
                <a:latin typeface="Bell MT" panose="02020503060305020303" pitchFamily="18" charset="0"/>
              </a:rPr>
              <a:t>izquierda</a:t>
            </a:r>
            <a:r>
              <a:rPr lang="en-US" altLang="en-US" sz="2700" dirty="0">
                <a:solidFill>
                  <a:schemeClr val="bg1">
                    <a:lumMod val="95000"/>
                  </a:schemeClr>
                </a:solidFill>
                <a:latin typeface="Bell MT" panose="02020503060305020303" pitchFamily="18" charset="0"/>
              </a:rPr>
              <a:t>” y con boca </a:t>
            </a:r>
            <a:r>
              <a:rPr lang="en-US" altLang="en-US" sz="2700" dirty="0" err="1">
                <a:solidFill>
                  <a:schemeClr val="bg1">
                    <a:lumMod val="95000"/>
                  </a:schemeClr>
                </a:solidFill>
                <a:latin typeface="Bell MT" panose="02020503060305020303" pitchFamily="18" charset="0"/>
              </a:rPr>
              <a:t>más</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grande</a:t>
            </a:r>
            <a:r>
              <a:rPr lang="en-US" altLang="en-US" sz="2700" dirty="0">
                <a:solidFill>
                  <a:schemeClr val="bg1">
                    <a:lumMod val="95000"/>
                  </a:schemeClr>
                </a:solidFill>
                <a:latin typeface="Bell MT" panose="02020503060305020303" pitchFamily="18" charset="0"/>
              </a:rPr>
              <a:t> que el </a:t>
            </a:r>
            <a:r>
              <a:rPr lang="en-US" altLang="en-US" sz="2700" dirty="0" err="1">
                <a:solidFill>
                  <a:schemeClr val="bg1">
                    <a:lumMod val="95000"/>
                  </a:schemeClr>
                </a:solidFill>
                <a:latin typeface="Bell MT" panose="02020503060305020303" pitchFamily="18" charset="0"/>
              </a:rPr>
              <a:t>lenguado</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blanco</a:t>
            </a:r>
            <a:r>
              <a:rPr lang="en-US" altLang="en-US" sz="2700" dirty="0">
                <a:solidFill>
                  <a:schemeClr val="bg1">
                    <a:lumMod val="95000"/>
                  </a:schemeClr>
                </a:solidFill>
                <a:latin typeface="Bell MT" panose="02020503060305020303" pitchFamily="18" charset="0"/>
              </a:rPr>
              <a:t>, que </a:t>
            </a:r>
            <a:r>
              <a:rPr lang="en-US" altLang="en-US" sz="2700" dirty="0" err="1">
                <a:solidFill>
                  <a:schemeClr val="bg1">
                    <a:lumMod val="95000"/>
                  </a:schemeClr>
                </a:solidFill>
                <a:latin typeface="Bell MT" panose="02020503060305020303" pitchFamily="18" charset="0"/>
              </a:rPr>
              <a:t>deja</a:t>
            </a:r>
            <a:r>
              <a:rPr lang="en-US" altLang="en-US" sz="2700" dirty="0">
                <a:solidFill>
                  <a:schemeClr val="bg1">
                    <a:lumMod val="95000"/>
                  </a:schemeClr>
                </a:solidFill>
                <a:latin typeface="Bell MT" panose="02020503060305020303" pitchFamily="18" charset="0"/>
              </a:rPr>
              <a:t> el </a:t>
            </a:r>
            <a:r>
              <a:rPr lang="en-US" altLang="en-US" sz="2700" dirty="0" err="1">
                <a:solidFill>
                  <a:schemeClr val="bg1">
                    <a:lumMod val="95000"/>
                  </a:schemeClr>
                </a:solidFill>
                <a:latin typeface="Bell MT" panose="02020503060305020303" pitchFamily="18" charset="0"/>
              </a:rPr>
              <a:t>fondo</a:t>
            </a:r>
            <a:r>
              <a:rPr lang="en-US" altLang="en-US" sz="2700" dirty="0">
                <a:solidFill>
                  <a:schemeClr val="bg1">
                    <a:lumMod val="95000"/>
                  </a:schemeClr>
                </a:solidFill>
                <a:latin typeface="Bell MT" panose="02020503060305020303" pitchFamily="18" charset="0"/>
              </a:rPr>
              <a:t> para </a:t>
            </a:r>
            <a:r>
              <a:rPr lang="en-US" altLang="en-US" sz="2700" dirty="0" err="1">
                <a:solidFill>
                  <a:schemeClr val="bg1">
                    <a:lumMod val="95000"/>
                  </a:schemeClr>
                </a:solidFill>
                <a:latin typeface="Bell MT" panose="02020503060305020303" pitchFamily="18" charset="0"/>
              </a:rPr>
              <a:t>ingerir</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presas</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en</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movimiento</a:t>
            </a:r>
            <a:endParaRPr lang="en-US" altLang="en-US" sz="2700" dirty="0">
              <a:solidFill>
                <a:schemeClr val="tx1"/>
              </a:solidFill>
            </a:endParaRPr>
          </a:p>
        </p:txBody>
      </p:sp>
      <p:pic>
        <p:nvPicPr>
          <p:cNvPr id="95235" name="Picture 4" descr="Fotografía de un pez plano, llamado rodaballo o aranero, en el fondo del mar. Los peces planos tienen la habilidad de adoptar los colores de los sedimentos para camuflarse ">
            <a:extLst>
              <a:ext uri="{FF2B5EF4-FFF2-40B4-BE49-F238E27FC236}">
                <a16:creationId xmlns:a16="http://schemas.microsoft.com/office/drawing/2014/main" id="{35B5D466-0E53-4E64-884F-07E09A756192}"/>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2574131" y="-897730"/>
            <a:ext cx="3995739" cy="6248400"/>
          </a:xfrm>
          <a:noFill/>
          <a:ln w="6350">
            <a:solidFill>
              <a:schemeClr val="bg1"/>
            </a:solidFill>
          </a:ln>
        </p:spPr>
      </p:pic>
      <p:sp>
        <p:nvSpPr>
          <p:cNvPr id="2" name="TextBox 1">
            <a:extLst>
              <a:ext uri="{FF2B5EF4-FFF2-40B4-BE49-F238E27FC236}">
                <a16:creationId xmlns:a16="http://schemas.microsoft.com/office/drawing/2014/main" id="{52C72A6D-24D6-4AA0-B7C3-42EDC734C645}"/>
              </a:ext>
            </a:extLst>
          </p:cNvPr>
          <p:cNvSpPr txBox="1"/>
          <p:nvPr/>
        </p:nvSpPr>
        <p:spPr>
          <a:xfrm rot="16200000">
            <a:off x="5907797" y="2251598"/>
            <a:ext cx="3804239" cy="215444"/>
          </a:xfrm>
          <a:prstGeom prst="rect">
            <a:avLst/>
          </a:prstGeom>
          <a:noFill/>
        </p:spPr>
        <p:txBody>
          <a:bodyPr wrap="square" rtlCol="0">
            <a:spAutoFit/>
          </a:bodyPr>
          <a:lstStyle/>
          <a:p>
            <a:r>
              <a:rPr lang="en-US" altLang="en-US" sz="800" dirty="0" err="1">
                <a:solidFill>
                  <a:schemeClr val="bg1"/>
                </a:solidFill>
                <a:latin typeface="Bell MT" panose="02020503060305020303" pitchFamily="18" charset="0"/>
              </a:rPr>
              <a:t>Rodaballo</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Scophthalmus </a:t>
            </a:r>
            <a:r>
              <a:rPr lang="en-US" altLang="en-US" sz="800" i="1" dirty="0" err="1">
                <a:solidFill>
                  <a:schemeClr val="bg1"/>
                </a:solidFill>
                <a:latin typeface="Bell MT" panose="02020503060305020303" pitchFamily="18" charset="0"/>
              </a:rPr>
              <a:t>aquosus</a:t>
            </a:r>
            <a:r>
              <a:rPr lang="en-US" altLang="en-US" sz="800" i="1"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Peter Auster Robert </a:t>
            </a:r>
            <a:r>
              <a:rPr lang="en-US" altLang="en-US" sz="800" dirty="0" err="1">
                <a:solidFill>
                  <a:schemeClr val="bg1"/>
                </a:solidFill>
                <a:latin typeface="Bell MT" panose="02020503060305020303" pitchFamily="18" charset="0"/>
              </a:rPr>
              <a:t>DeGoursey</a:t>
            </a:r>
            <a:endParaRPr lang="en-US" sz="800" dirty="0">
              <a:solidFill>
                <a:schemeClr val="bg1"/>
              </a:solidFill>
              <a:latin typeface="Bell MT" panose="02020503060305020303"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talle de un pez plano llamado lenguado de verano, camuflándose en el fondo arenoso ">
            <a:extLst>
              <a:ext uri="{FF2B5EF4-FFF2-40B4-BE49-F238E27FC236}">
                <a16:creationId xmlns:a16="http://schemas.microsoft.com/office/drawing/2014/main" id="{96502438-86FC-4F43-AAD2-6828B5F9F8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8312" y="658402"/>
            <a:ext cx="5144414" cy="5314127"/>
          </a:xfrm>
          <a:prstGeom prst="rect">
            <a:avLst/>
          </a:prstGeom>
          <a:ln w="6350">
            <a:solidFill>
              <a:schemeClr val="bg1"/>
            </a:solidFill>
          </a:ln>
        </p:spPr>
      </p:pic>
      <p:sp>
        <p:nvSpPr>
          <p:cNvPr id="4" name="TextBox 3">
            <a:extLst>
              <a:ext uri="{FF2B5EF4-FFF2-40B4-BE49-F238E27FC236}">
                <a16:creationId xmlns:a16="http://schemas.microsoft.com/office/drawing/2014/main" id="{A900BBF4-DC45-42A2-AE95-E5DB5FD4B0EB}"/>
              </a:ext>
            </a:extLst>
          </p:cNvPr>
          <p:cNvSpPr txBox="1"/>
          <p:nvPr/>
        </p:nvSpPr>
        <p:spPr>
          <a:xfrm>
            <a:off x="228600" y="533400"/>
            <a:ext cx="3154166" cy="6124754"/>
          </a:xfrm>
          <a:prstGeom prst="rect">
            <a:avLst/>
          </a:prstGeom>
          <a:noFill/>
        </p:spPr>
        <p:txBody>
          <a:bodyPr wrap="square" rtlCol="0">
            <a:spAutoFit/>
          </a:bodyPr>
          <a:lstStyle/>
          <a:p>
            <a:r>
              <a:rPr lang="en-US" sz="2700" dirty="0">
                <a:solidFill>
                  <a:schemeClr val="bg1">
                    <a:lumMod val="95000"/>
                  </a:schemeClr>
                </a:solidFill>
                <a:latin typeface="Bell MT" panose="02020503060305020303" pitchFamily="18" charset="0"/>
              </a:rPr>
              <a:t>Como </a:t>
            </a:r>
            <a:r>
              <a:rPr lang="en-US" sz="2700" dirty="0" err="1">
                <a:solidFill>
                  <a:schemeClr val="bg1">
                    <a:lumMod val="95000"/>
                  </a:schemeClr>
                </a:solidFill>
                <a:latin typeface="Bell MT" panose="02020503060305020303" pitchFamily="18" charset="0"/>
              </a:rPr>
              <a:t>todos</a:t>
            </a:r>
            <a:r>
              <a:rPr lang="en-US" sz="2700" dirty="0">
                <a:solidFill>
                  <a:schemeClr val="bg1">
                    <a:lumMod val="95000"/>
                  </a:schemeClr>
                </a:solidFill>
                <a:latin typeface="Bell MT" panose="02020503060305020303" pitchFamily="18" charset="0"/>
              </a:rPr>
              <a:t> los </a:t>
            </a:r>
            <a:r>
              <a:rPr lang="en-US" sz="2700" dirty="0" err="1">
                <a:solidFill>
                  <a:schemeClr val="bg1">
                    <a:lumMod val="95000"/>
                  </a:schemeClr>
                </a:solidFill>
                <a:latin typeface="Bell MT" panose="02020503060305020303" pitchFamily="18" charset="0"/>
              </a:rPr>
              <a:t>peces</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planos</a:t>
            </a:r>
            <a:r>
              <a:rPr lang="en-US" sz="2700" dirty="0">
                <a:solidFill>
                  <a:schemeClr val="bg1">
                    <a:lumMod val="95000"/>
                  </a:schemeClr>
                </a:solidFill>
                <a:latin typeface="Bell MT" panose="02020503060305020303" pitchFamily="18" charset="0"/>
              </a:rPr>
              <a:t>, el </a:t>
            </a:r>
            <a:r>
              <a:rPr lang="en-US" sz="2700" dirty="0" err="1">
                <a:solidFill>
                  <a:schemeClr val="bg1">
                    <a:lumMod val="95000"/>
                  </a:schemeClr>
                </a:solidFill>
                <a:latin typeface="Bell MT" panose="02020503060305020303" pitchFamily="18" charset="0"/>
              </a:rPr>
              <a:t>lenguado</a:t>
            </a:r>
            <a:r>
              <a:rPr lang="en-US" sz="2700" dirty="0">
                <a:solidFill>
                  <a:schemeClr val="bg1">
                    <a:lumMod val="95000"/>
                  </a:schemeClr>
                </a:solidFill>
                <a:latin typeface="Bell MT" panose="02020503060305020303" pitchFamily="18" charset="0"/>
              </a:rPr>
              <a:t> de </a:t>
            </a:r>
            <a:r>
              <a:rPr lang="en-US" sz="2700" dirty="0" err="1">
                <a:solidFill>
                  <a:schemeClr val="bg1">
                    <a:lumMod val="95000"/>
                  </a:schemeClr>
                </a:solidFill>
                <a:latin typeface="Bell MT" panose="02020503060305020303" pitchFamily="18" charset="0"/>
              </a:rPr>
              <a:t>verano</a:t>
            </a:r>
            <a:r>
              <a:rPr lang="en-US" sz="2700" dirty="0">
                <a:solidFill>
                  <a:schemeClr val="bg1">
                    <a:lumMod val="95000"/>
                  </a:schemeClr>
                </a:solidFill>
                <a:latin typeface="Bell MT" panose="02020503060305020303" pitchFamily="18" charset="0"/>
              </a:rPr>
              <a:t> de “</a:t>
            </a:r>
            <a:r>
              <a:rPr lang="en-US" sz="2700" dirty="0" err="1">
                <a:solidFill>
                  <a:schemeClr val="bg1">
                    <a:lumMod val="95000"/>
                  </a:schemeClr>
                </a:solidFill>
                <a:latin typeface="Bell MT" panose="02020503060305020303" pitchFamily="18" charset="0"/>
              </a:rPr>
              <a:t>ojo</a:t>
            </a:r>
            <a:r>
              <a:rPr lang="en-US" sz="2700" dirty="0">
                <a:solidFill>
                  <a:schemeClr val="bg1">
                    <a:lumMod val="95000"/>
                  </a:schemeClr>
                </a:solidFill>
                <a:latin typeface="Bell MT" panose="02020503060305020303" pitchFamily="18" charset="0"/>
              </a:rPr>
              <a:t> a la </a:t>
            </a:r>
            <a:r>
              <a:rPr lang="en-US" sz="2700" dirty="0" err="1">
                <a:solidFill>
                  <a:schemeClr val="bg1">
                    <a:lumMod val="95000"/>
                  </a:schemeClr>
                </a:solidFill>
                <a:latin typeface="Bell MT" panose="02020503060305020303" pitchFamily="18" charset="0"/>
              </a:rPr>
              <a:t>izquierda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tiene</a:t>
            </a:r>
            <a:r>
              <a:rPr lang="en-US" sz="2700" dirty="0">
                <a:solidFill>
                  <a:schemeClr val="bg1">
                    <a:lumMod val="95000"/>
                  </a:schemeClr>
                </a:solidFill>
                <a:latin typeface="Bell MT" panose="02020503060305020303" pitchFamily="18" charset="0"/>
              </a:rPr>
              <a:t> una </a:t>
            </a:r>
            <a:r>
              <a:rPr lang="en-US" sz="2700" dirty="0" err="1">
                <a:solidFill>
                  <a:schemeClr val="bg1">
                    <a:lumMod val="95000"/>
                  </a:schemeClr>
                </a:solidFill>
                <a:latin typeface="Bell MT" panose="02020503060305020303" pitchFamily="18" charset="0"/>
              </a:rPr>
              <a:t>capacidad</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camaleónica</a:t>
            </a:r>
            <a:r>
              <a:rPr lang="en-US" sz="2700" dirty="0">
                <a:solidFill>
                  <a:schemeClr val="bg1">
                    <a:lumMod val="95000"/>
                  </a:schemeClr>
                </a:solidFill>
                <a:latin typeface="Bell MT" panose="02020503060305020303" pitchFamily="18" charset="0"/>
              </a:rPr>
              <a:t> para </a:t>
            </a:r>
            <a:r>
              <a:rPr lang="en-US" sz="2700" dirty="0" err="1">
                <a:solidFill>
                  <a:schemeClr val="bg1">
                    <a:lumMod val="95000"/>
                  </a:schemeClr>
                </a:solidFill>
                <a:latin typeface="Bell MT" panose="02020503060305020303" pitchFamily="18" charset="0"/>
              </a:rPr>
              <a:t>cambiar</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su</a:t>
            </a:r>
            <a:r>
              <a:rPr lang="en-US" sz="2700" dirty="0">
                <a:solidFill>
                  <a:schemeClr val="bg1">
                    <a:lumMod val="95000"/>
                  </a:schemeClr>
                </a:solidFill>
                <a:latin typeface="Bell MT" panose="02020503060305020303" pitchFamily="18" charset="0"/>
              </a:rPr>
              <a:t> color y </a:t>
            </a:r>
            <a:r>
              <a:rPr lang="en-US" sz="2700" dirty="0" err="1">
                <a:solidFill>
                  <a:schemeClr val="bg1">
                    <a:lumMod val="95000"/>
                  </a:schemeClr>
                </a:solidFill>
                <a:latin typeface="Bell MT" panose="02020503060305020303" pitchFamily="18" charset="0"/>
              </a:rPr>
              <a:t>mezclarse</a:t>
            </a:r>
            <a:r>
              <a:rPr lang="en-US" sz="2700" dirty="0">
                <a:solidFill>
                  <a:schemeClr val="bg1">
                    <a:lumMod val="95000"/>
                  </a:schemeClr>
                </a:solidFill>
                <a:latin typeface="Bell MT" panose="02020503060305020303" pitchFamily="18" charset="0"/>
              </a:rPr>
              <a:t> con los </a:t>
            </a:r>
            <a:r>
              <a:rPr lang="en-US" sz="2700" dirty="0" err="1">
                <a:solidFill>
                  <a:schemeClr val="bg1">
                    <a:lumMod val="95000"/>
                  </a:schemeClr>
                </a:solidFill>
                <a:latin typeface="Bell MT" panose="02020503060305020303" pitchFamily="18" charset="0"/>
              </a:rPr>
              <a:t>sedimentos</a:t>
            </a:r>
            <a:r>
              <a:rPr lang="en-US" sz="2700" dirty="0">
                <a:solidFill>
                  <a:schemeClr val="bg1">
                    <a:lumMod val="95000"/>
                  </a:schemeClr>
                </a:solidFill>
                <a:latin typeface="Bell MT" panose="02020503060305020303" pitchFamily="18" charset="0"/>
              </a:rPr>
              <a:t> que lo </a:t>
            </a:r>
            <a:r>
              <a:rPr lang="en-US" sz="2700" dirty="0" err="1">
                <a:solidFill>
                  <a:schemeClr val="bg1">
                    <a:lumMod val="95000"/>
                  </a:schemeClr>
                </a:solidFill>
                <a:latin typeface="Bell MT" panose="02020503060305020303" pitchFamily="18" charset="0"/>
              </a:rPr>
              <a:t>rodean</a:t>
            </a:r>
            <a:r>
              <a:rPr lang="en-US" sz="2700" dirty="0">
                <a:solidFill>
                  <a:schemeClr val="bg1">
                    <a:lumMod val="95000"/>
                  </a:schemeClr>
                </a:solidFill>
                <a:latin typeface="Bell MT" panose="02020503060305020303" pitchFamily="18" charset="0"/>
              </a:rPr>
              <a:t>, una </a:t>
            </a:r>
            <a:r>
              <a:rPr lang="en-US" altLang="en-US" sz="2700" dirty="0" err="1">
                <a:solidFill>
                  <a:schemeClr val="bg1">
                    <a:lumMod val="95000"/>
                  </a:schemeClr>
                </a:solidFill>
                <a:latin typeface="Bell MT" panose="02020503060305020303" pitchFamily="18" charset="0"/>
              </a:rPr>
              <a:t>adaptación</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útil</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en</a:t>
            </a:r>
            <a:r>
              <a:rPr lang="en-US" altLang="en-US" sz="2700" dirty="0">
                <a:solidFill>
                  <a:schemeClr val="bg1">
                    <a:lumMod val="95000"/>
                  </a:schemeClr>
                </a:solidFill>
                <a:latin typeface="Bell MT" panose="02020503060305020303" pitchFamily="18" charset="0"/>
              </a:rPr>
              <a:t> contra de la </a:t>
            </a:r>
            <a:r>
              <a:rPr lang="en-US" altLang="en-US" sz="2700" dirty="0" err="1">
                <a:solidFill>
                  <a:schemeClr val="bg1">
                    <a:lumMod val="95000"/>
                  </a:schemeClr>
                </a:solidFill>
                <a:latin typeface="Bell MT" panose="02020503060305020303" pitchFamily="18" charset="0"/>
              </a:rPr>
              <a:t>mayoría</a:t>
            </a:r>
            <a:r>
              <a:rPr lang="en-US" altLang="en-US" sz="2700" dirty="0">
                <a:solidFill>
                  <a:schemeClr val="bg1">
                    <a:lumMod val="95000"/>
                  </a:schemeClr>
                </a:solidFill>
                <a:latin typeface="Bell MT" panose="02020503060305020303" pitchFamily="18" charset="0"/>
              </a:rPr>
              <a:t> de sus </a:t>
            </a:r>
            <a:r>
              <a:rPr lang="en-US" altLang="en-US" sz="2700" dirty="0" err="1">
                <a:solidFill>
                  <a:schemeClr val="bg1">
                    <a:lumMod val="95000"/>
                  </a:schemeClr>
                </a:solidFill>
                <a:latin typeface="Bell MT" panose="02020503060305020303" pitchFamily="18" charset="0"/>
              </a:rPr>
              <a:t>depredadores</a:t>
            </a:r>
            <a:endParaRPr lang="en-US" sz="2700" dirty="0">
              <a:solidFill>
                <a:schemeClr val="bg1"/>
              </a:solidFill>
              <a:latin typeface="Bell MT" panose="02020503060305020303" pitchFamily="18" charset="0"/>
            </a:endParaRPr>
          </a:p>
        </p:txBody>
      </p:sp>
      <p:sp>
        <p:nvSpPr>
          <p:cNvPr id="2" name="TextBox 1">
            <a:extLst>
              <a:ext uri="{FF2B5EF4-FFF2-40B4-BE49-F238E27FC236}">
                <a16:creationId xmlns:a16="http://schemas.microsoft.com/office/drawing/2014/main" id="{05FB3443-2B40-4610-8DA6-01852B0C3FAA}"/>
              </a:ext>
            </a:extLst>
          </p:cNvPr>
          <p:cNvSpPr txBox="1"/>
          <p:nvPr/>
        </p:nvSpPr>
        <p:spPr>
          <a:xfrm>
            <a:off x="5562600" y="5984154"/>
            <a:ext cx="3276600" cy="215444"/>
          </a:xfrm>
          <a:prstGeom prst="rect">
            <a:avLst/>
          </a:prstGeom>
          <a:noFill/>
        </p:spPr>
        <p:txBody>
          <a:bodyPr wrap="square" rtlCol="0">
            <a:spAutoFit/>
          </a:bodyPr>
          <a:lstStyle/>
          <a:p>
            <a:pPr algn="r"/>
            <a:r>
              <a:rPr lang="en-US" sz="800" dirty="0" err="1">
                <a:solidFill>
                  <a:schemeClr val="bg1"/>
                </a:solidFill>
                <a:latin typeface="Bell MT" panose="02020503060305020303" pitchFamily="18" charset="0"/>
              </a:rPr>
              <a:t>Lenguado</a:t>
            </a:r>
            <a:r>
              <a:rPr lang="en-US" sz="800" dirty="0">
                <a:solidFill>
                  <a:schemeClr val="bg1"/>
                </a:solidFill>
                <a:latin typeface="Bell MT" panose="02020503060305020303" pitchFamily="18" charset="0"/>
              </a:rPr>
              <a:t> de </a:t>
            </a:r>
            <a:r>
              <a:rPr lang="en-US" sz="800" dirty="0" err="1">
                <a:solidFill>
                  <a:schemeClr val="bg1"/>
                </a:solidFill>
                <a:latin typeface="Bell MT" panose="02020503060305020303" pitchFamily="18" charset="0"/>
              </a:rPr>
              <a:t>verano</a:t>
            </a:r>
            <a:r>
              <a:rPr lang="en-US" sz="800"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Paralichthys</a:t>
            </a:r>
            <a:r>
              <a:rPr lang="en-US" sz="800" i="1"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dentatus</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c</a:t>
            </a:r>
            <a:r>
              <a:rPr lang="en-US" sz="800" i="0" dirty="0" err="1">
                <a:solidFill>
                  <a:schemeClr val="bg1"/>
                </a:solidFill>
                <a:latin typeface="Bell MT" panose="02020503060305020303" pitchFamily="18" charset="0"/>
              </a:rPr>
              <a:t>ortesía</a:t>
            </a:r>
            <a:r>
              <a:rPr lang="en-US" sz="800" i="0" dirty="0">
                <a:solidFill>
                  <a:schemeClr val="bg1"/>
                </a:solidFill>
                <a:latin typeface="Bell MT" panose="02020503060305020303" pitchFamily="18" charset="0"/>
              </a:rPr>
              <a:t> de Robert </a:t>
            </a:r>
            <a:r>
              <a:rPr lang="en-US" sz="800" i="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33467153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B9DDEF-014C-4DF6-8171-6DD4848E5A44}"/>
              </a:ext>
            </a:extLst>
          </p:cNvPr>
          <p:cNvSpPr>
            <a:spLocks noGrp="1"/>
          </p:cNvSpPr>
          <p:nvPr>
            <p:ph type="title"/>
          </p:nvPr>
        </p:nvSpPr>
        <p:spPr>
          <a:xfrm>
            <a:off x="534971" y="4419600"/>
            <a:ext cx="8302838" cy="1902226"/>
          </a:xfrm>
        </p:spPr>
        <p:txBody>
          <a:bodyPr vert="horz" lIns="91440" tIns="45720" rIns="91440" bIns="45720" rtlCol="0" anchor="b">
            <a:noAutofit/>
          </a:bodyPr>
          <a:lstStyle/>
          <a:p>
            <a:pPr algn="l" eaLnBrk="1" hangingPunct="1">
              <a:lnSpc>
                <a:spcPct val="90000"/>
              </a:lnSpc>
            </a:pPr>
            <a:r>
              <a:rPr lang="en-US" sz="2800" kern="1200" dirty="0">
                <a:solidFill>
                  <a:schemeClr val="tx1">
                    <a:lumMod val="95000"/>
                  </a:schemeClr>
                </a:solidFill>
                <a:latin typeface="Bell MT" panose="02020503060305020303" pitchFamily="18" charset="0"/>
              </a:rPr>
              <a:t>Una </a:t>
            </a:r>
            <a:r>
              <a:rPr lang="en-US" sz="2800" kern="1200" dirty="0" err="1">
                <a:solidFill>
                  <a:schemeClr val="tx1">
                    <a:lumMod val="95000"/>
                  </a:schemeClr>
                </a:solidFill>
                <a:latin typeface="Bell MT" panose="02020503060305020303" pitchFamily="18" charset="0"/>
              </a:rPr>
              <a:t>lubina</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negra</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izquierda</a:t>
            </a:r>
            <a:r>
              <a:rPr lang="en-US" sz="2800" kern="1200" dirty="0">
                <a:solidFill>
                  <a:schemeClr val="tx1">
                    <a:lumMod val="95000"/>
                  </a:schemeClr>
                </a:solidFill>
                <a:latin typeface="Bell MT" panose="02020503060305020303" pitchFamily="18" charset="0"/>
              </a:rPr>
              <a:t>) y un </a:t>
            </a:r>
            <a:r>
              <a:rPr lang="en-US" sz="2800" kern="1200" dirty="0" err="1">
                <a:solidFill>
                  <a:schemeClr val="tx1">
                    <a:lumMod val="95000"/>
                  </a:schemeClr>
                </a:solidFill>
                <a:latin typeface="Bell MT" panose="02020503060305020303" pitchFamily="18" charset="0"/>
              </a:rPr>
              <a:t>sargo</a:t>
            </a:r>
            <a:r>
              <a:rPr lang="en-US" sz="2800" kern="1200" dirty="0">
                <a:solidFill>
                  <a:schemeClr val="tx1">
                    <a:lumMod val="95000"/>
                  </a:schemeClr>
                </a:solidFill>
                <a:latin typeface="Bell MT" panose="02020503060305020303" pitchFamily="18" charset="0"/>
              </a:rPr>
              <a:t> del </a:t>
            </a:r>
            <a:r>
              <a:rPr lang="en-US" sz="2800" kern="1200" dirty="0" err="1">
                <a:solidFill>
                  <a:schemeClr val="tx1">
                    <a:lumMod val="95000"/>
                  </a:schemeClr>
                </a:solidFill>
                <a:latin typeface="Bell MT" panose="02020503060305020303" pitchFamily="18" charset="0"/>
              </a:rPr>
              <a:t>norte</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derecha</a:t>
            </a:r>
            <a:r>
              <a:rPr lang="en-US" sz="2800" kern="1200" dirty="0">
                <a:solidFill>
                  <a:schemeClr val="tx1">
                    <a:lumMod val="95000"/>
                  </a:schemeClr>
                </a:solidFill>
                <a:latin typeface="Bell MT" panose="02020503060305020303" pitchFamily="18" charset="0"/>
              </a:rPr>
              <a:t>) se </a:t>
            </a:r>
            <a:r>
              <a:rPr lang="en-US" sz="2800" kern="1200" dirty="0" err="1">
                <a:solidFill>
                  <a:schemeClr val="tx1">
                    <a:lumMod val="95000"/>
                  </a:schemeClr>
                </a:solidFill>
                <a:latin typeface="Bell MT" panose="02020503060305020303" pitchFamily="18" charset="0"/>
              </a:rPr>
              <a:t>alimentan</a:t>
            </a:r>
            <a:r>
              <a:rPr lang="en-US" sz="2800" kern="1200" dirty="0">
                <a:solidFill>
                  <a:schemeClr val="tx1">
                    <a:lumMod val="95000"/>
                  </a:schemeClr>
                </a:solidFill>
                <a:latin typeface="Bell MT" panose="02020503060305020303" pitchFamily="18" charset="0"/>
              </a:rPr>
              <a:t> y </a:t>
            </a:r>
            <a:r>
              <a:rPr lang="en-US" sz="2800" kern="1200" dirty="0" err="1">
                <a:solidFill>
                  <a:schemeClr val="tx1">
                    <a:lumMod val="95000"/>
                  </a:schemeClr>
                </a:solidFill>
                <a:latin typeface="Bell MT" panose="02020503060305020303" pitchFamily="18" charset="0"/>
              </a:rPr>
              <a:t>buscan</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refugio</a:t>
            </a:r>
            <a:r>
              <a:rPr lang="en-US" sz="2800" kern="1200" dirty="0">
                <a:solidFill>
                  <a:schemeClr val="tx1">
                    <a:lumMod val="95000"/>
                  </a:schemeClr>
                </a:solidFill>
                <a:latin typeface="Bell MT" panose="02020503060305020303" pitchFamily="18" charset="0"/>
              </a:rPr>
              <a:t> entre las </a:t>
            </a:r>
            <a:r>
              <a:rPr lang="en-US" sz="2800" kern="1200" dirty="0" err="1">
                <a:solidFill>
                  <a:schemeClr val="tx1">
                    <a:lumMod val="95000"/>
                  </a:schemeClr>
                </a:solidFill>
                <a:latin typeface="Bell MT" panose="02020503060305020303" pitchFamily="18" charset="0"/>
              </a:rPr>
              <a:t>rocas</a:t>
            </a:r>
            <a:r>
              <a:rPr lang="en-US" sz="2800" kern="1200" dirty="0">
                <a:solidFill>
                  <a:schemeClr val="tx1">
                    <a:lumMod val="95000"/>
                  </a:schemeClr>
                </a:solidFill>
                <a:latin typeface="Bell MT" panose="02020503060305020303" pitchFamily="18" charset="0"/>
              </a:rPr>
              <a:t>. Los </a:t>
            </a:r>
            <a:r>
              <a:rPr lang="en-US" sz="2800" kern="1200" dirty="0" err="1">
                <a:solidFill>
                  <a:schemeClr val="tx1">
                    <a:lumMod val="95000"/>
                  </a:schemeClr>
                </a:solidFill>
                <a:latin typeface="Bell MT" panose="02020503060305020303" pitchFamily="18" charset="0"/>
              </a:rPr>
              <a:t>sargos</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migran</a:t>
            </a:r>
            <a:r>
              <a:rPr lang="en-US" sz="2800" kern="1200" dirty="0">
                <a:solidFill>
                  <a:schemeClr val="tx1">
                    <a:lumMod val="95000"/>
                  </a:schemeClr>
                </a:solidFill>
                <a:latin typeface="Bell MT" panose="02020503060305020303" pitchFamily="18" charset="0"/>
              </a:rPr>
              <a:t> al Sound </a:t>
            </a:r>
            <a:r>
              <a:rPr lang="en-US" sz="2800" kern="1200" dirty="0" err="1">
                <a:solidFill>
                  <a:schemeClr val="tx1">
                    <a:lumMod val="95000"/>
                  </a:schemeClr>
                </a:solidFill>
                <a:latin typeface="Bell MT" panose="02020503060305020303" pitchFamily="18" charset="0"/>
              </a:rPr>
              <a:t>desde</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sus</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cuarteles</a:t>
            </a:r>
            <a:r>
              <a:rPr lang="en-US" sz="2800" kern="1200" dirty="0">
                <a:solidFill>
                  <a:schemeClr val="tx1">
                    <a:lumMod val="95000"/>
                  </a:schemeClr>
                </a:solidFill>
                <a:latin typeface="Bell MT" panose="02020503060305020303" pitchFamily="18" charset="0"/>
              </a:rPr>
              <a:t> de </a:t>
            </a:r>
            <a:r>
              <a:rPr lang="en-US" sz="2800" kern="1200" dirty="0" err="1">
                <a:solidFill>
                  <a:schemeClr val="tx1">
                    <a:lumMod val="95000"/>
                  </a:schemeClr>
                </a:solidFill>
                <a:latin typeface="Bell MT" panose="02020503060305020303" pitchFamily="18" charset="0"/>
              </a:rPr>
              <a:t>invierno</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en</a:t>
            </a:r>
            <a:r>
              <a:rPr lang="en-US" sz="2800" kern="1200" dirty="0">
                <a:solidFill>
                  <a:schemeClr val="tx1">
                    <a:lumMod val="95000"/>
                  </a:schemeClr>
                </a:solidFill>
                <a:latin typeface="Bell MT" panose="02020503060305020303" pitchFamily="18" charset="0"/>
              </a:rPr>
              <a:t> Delaware Bay y Chesapeake Bay</a:t>
            </a:r>
          </a:p>
        </p:txBody>
      </p:sp>
      <p:pic>
        <p:nvPicPr>
          <p:cNvPr id="3" name="Picture 2" descr="Fotografía de un pez llamado lubina negra cerca de una roca en el fondo de Long Island Sound">
            <a:extLst>
              <a:ext uri="{FF2B5EF4-FFF2-40B4-BE49-F238E27FC236}">
                <a16:creationId xmlns:a16="http://schemas.microsoft.com/office/drawing/2014/main" id="{FAE57357-C5B1-479E-9C2F-4185C0A377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773" y="321733"/>
            <a:ext cx="3499165" cy="3984262"/>
          </a:xfrm>
          <a:prstGeom prst="rect">
            <a:avLst/>
          </a:prstGeom>
          <a:ln w="6350">
            <a:solidFill>
              <a:schemeClr val="tx1"/>
            </a:solidFill>
          </a:ln>
        </p:spPr>
      </p:pic>
      <p:cxnSp>
        <p:nvCxnSpPr>
          <p:cNvPr id="21" name="Straight Connector 20">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Foto submarina de un pez llamado sargo del norte nadando en el fondo ">
            <a:extLst>
              <a:ext uri="{FF2B5EF4-FFF2-40B4-BE49-F238E27FC236}">
                <a16:creationId xmlns:a16="http://schemas.microsoft.com/office/drawing/2014/main" id="{EA07FB9A-C263-44C9-9DB6-39C15D5C9B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3473" y="321735"/>
            <a:ext cx="3964337" cy="3984259"/>
          </a:xfrm>
          <a:prstGeom prst="rect">
            <a:avLst/>
          </a:prstGeom>
          <a:ln w="6350">
            <a:solidFill>
              <a:schemeClr val="tx1"/>
            </a:solidFill>
          </a:ln>
        </p:spPr>
      </p:pic>
      <p:sp>
        <p:nvSpPr>
          <p:cNvPr id="2" name="TextBox 1">
            <a:extLst>
              <a:ext uri="{FF2B5EF4-FFF2-40B4-BE49-F238E27FC236}">
                <a16:creationId xmlns:a16="http://schemas.microsoft.com/office/drawing/2014/main" id="{0F191151-C666-486E-AF31-863E67EA7EAE}"/>
              </a:ext>
            </a:extLst>
          </p:cNvPr>
          <p:cNvSpPr txBox="1"/>
          <p:nvPr/>
        </p:nvSpPr>
        <p:spPr>
          <a:xfrm>
            <a:off x="4951063" y="3876195"/>
            <a:ext cx="3964337" cy="461665"/>
          </a:xfrm>
          <a:prstGeom prst="rect">
            <a:avLst/>
          </a:prstGeom>
          <a:noFill/>
        </p:spPr>
        <p:txBody>
          <a:bodyPr wrap="square" rtlCol="0">
            <a:spAutoFit/>
          </a:bodyPr>
          <a:lstStyle/>
          <a:p>
            <a:pPr marL="228600" indent="-228600" algn="r">
              <a:spcBef>
                <a:spcPts val="0"/>
              </a:spcBef>
              <a:spcAft>
                <a:spcPts val="600"/>
              </a:spcAft>
              <a:defRPr/>
            </a:pPr>
            <a:r>
              <a:rPr lang="en-US" sz="800" dirty="0">
                <a:effectLst/>
                <a:latin typeface="Bell MT" panose="02020503060305020303" pitchFamily="18" charset="0"/>
                <a:ea typeface="Calibri" panose="020F0502020204030204" pitchFamily="34" charset="0"/>
              </a:rPr>
              <a:t>(</a:t>
            </a:r>
            <a:r>
              <a:rPr lang="en-US" sz="800" dirty="0" err="1">
                <a:effectLst/>
                <a:latin typeface="Bell MT" panose="02020503060305020303" pitchFamily="18" charset="0"/>
                <a:ea typeface="Calibri" panose="020F0502020204030204" pitchFamily="34" charset="0"/>
              </a:rPr>
              <a:t>izquierda</a:t>
            </a:r>
            <a:r>
              <a:rPr lang="en-US" sz="800" dirty="0">
                <a:effectLst/>
                <a:latin typeface="Bell MT" panose="02020503060305020303" pitchFamily="18" charset="0"/>
                <a:ea typeface="Calibri" panose="020F0502020204030204" pitchFamily="34" charset="0"/>
              </a:rPr>
              <a:t>) </a:t>
            </a:r>
            <a:r>
              <a:rPr lang="en-US" sz="800" dirty="0" err="1">
                <a:effectLst/>
                <a:latin typeface="Bell MT" panose="02020503060305020303" pitchFamily="18" charset="0"/>
                <a:ea typeface="Calibri" panose="020F0502020204030204" pitchFamily="34" charset="0"/>
              </a:rPr>
              <a:t>Lubina</a:t>
            </a:r>
            <a:r>
              <a:rPr lang="en-US" sz="800" dirty="0">
                <a:effectLst/>
                <a:latin typeface="Bell MT" panose="02020503060305020303" pitchFamily="18" charset="0"/>
                <a:ea typeface="Calibri" panose="020F0502020204030204" pitchFamily="34" charset="0"/>
              </a:rPr>
              <a:t> </a:t>
            </a:r>
            <a:r>
              <a:rPr lang="en-US" sz="800" dirty="0" err="1">
                <a:effectLst/>
                <a:latin typeface="Bell MT" panose="02020503060305020303" pitchFamily="18" charset="0"/>
                <a:ea typeface="Calibri" panose="020F0502020204030204" pitchFamily="34" charset="0"/>
              </a:rPr>
              <a:t>negra</a:t>
            </a:r>
            <a:r>
              <a:rPr lang="en-US" sz="800" dirty="0">
                <a:effectLst/>
                <a:latin typeface="Bell MT" panose="02020503060305020303" pitchFamily="18" charset="0"/>
                <a:ea typeface="Calibri" panose="020F0502020204030204" pitchFamily="34" charset="0"/>
              </a:rPr>
              <a:t>, </a:t>
            </a:r>
            <a:r>
              <a:rPr lang="en-US" sz="800" i="1" dirty="0" err="1">
                <a:effectLst/>
                <a:latin typeface="Bell MT" panose="02020503060305020303" pitchFamily="18" charset="0"/>
                <a:ea typeface="Calibri" panose="020F0502020204030204" pitchFamily="34" charset="0"/>
              </a:rPr>
              <a:t>Centropristis</a:t>
            </a:r>
            <a:r>
              <a:rPr lang="en-US" sz="800" i="1" dirty="0">
                <a:effectLst/>
                <a:latin typeface="Bell MT" panose="02020503060305020303" pitchFamily="18" charset="0"/>
                <a:ea typeface="Calibri" panose="020F0502020204030204" pitchFamily="34" charset="0"/>
              </a:rPr>
              <a:t> striata, </a:t>
            </a:r>
            <a:r>
              <a:rPr lang="en-US" sz="800" dirty="0">
                <a:effectLst/>
                <a:latin typeface="Bell MT" panose="02020503060305020303" pitchFamily="18" charset="0"/>
                <a:ea typeface="Calibri" panose="020F0502020204030204" pitchFamily="34" charset="0"/>
              </a:rPr>
              <a:t>y  (</a:t>
            </a:r>
            <a:r>
              <a:rPr lang="en-US" sz="800" dirty="0" err="1">
                <a:effectLst/>
                <a:latin typeface="Bell MT" panose="02020503060305020303" pitchFamily="18" charset="0"/>
                <a:ea typeface="Calibri" panose="020F0502020204030204" pitchFamily="34" charset="0"/>
              </a:rPr>
              <a:t>derecha</a:t>
            </a:r>
            <a:r>
              <a:rPr lang="en-US" sz="800" dirty="0">
                <a:effectLst/>
                <a:latin typeface="Bell MT" panose="02020503060305020303" pitchFamily="18" charset="0"/>
                <a:ea typeface="Calibri" panose="020F0502020204030204" pitchFamily="34" charset="0"/>
              </a:rPr>
              <a:t>) </a:t>
            </a:r>
            <a:r>
              <a:rPr lang="en-US" sz="800" dirty="0" err="1">
                <a:effectLst/>
                <a:latin typeface="Bell MT" panose="02020503060305020303" pitchFamily="18" charset="0"/>
                <a:ea typeface="Calibri" panose="020F0502020204030204" pitchFamily="34" charset="0"/>
              </a:rPr>
              <a:t>Sargo</a:t>
            </a:r>
            <a:r>
              <a:rPr lang="en-US" sz="800" dirty="0">
                <a:effectLst/>
                <a:latin typeface="Bell MT" panose="02020503060305020303" pitchFamily="18" charset="0"/>
                <a:ea typeface="Calibri" panose="020F0502020204030204" pitchFamily="34" charset="0"/>
              </a:rPr>
              <a:t> del </a:t>
            </a:r>
            <a:r>
              <a:rPr lang="en-US" sz="800" dirty="0" err="1">
                <a:effectLst/>
                <a:latin typeface="Bell MT" panose="02020503060305020303" pitchFamily="18" charset="0"/>
                <a:ea typeface="Calibri" panose="020F0502020204030204" pitchFamily="34" charset="0"/>
              </a:rPr>
              <a:t>norte</a:t>
            </a:r>
            <a:r>
              <a:rPr lang="en-US" sz="800" dirty="0">
                <a:effectLst/>
                <a:latin typeface="Bell MT" panose="02020503060305020303" pitchFamily="18" charset="0"/>
                <a:ea typeface="Calibri" panose="020F0502020204030204" pitchFamily="34" charset="0"/>
              </a:rPr>
              <a:t>, </a:t>
            </a:r>
            <a:r>
              <a:rPr lang="en-US" sz="800" i="1" dirty="0">
                <a:latin typeface="Bell MT" panose="02020503060305020303" pitchFamily="18" charset="0"/>
                <a:ea typeface="Calibri" panose="020F0502020204030204" pitchFamily="34" charset="0"/>
              </a:rPr>
              <a:t>S</a:t>
            </a:r>
            <a:r>
              <a:rPr lang="en-US" sz="800" i="1" dirty="0">
                <a:effectLst/>
                <a:latin typeface="Bell MT" panose="02020503060305020303" pitchFamily="18" charset="0"/>
                <a:ea typeface="Calibri" panose="020F0502020204030204" pitchFamily="34" charset="0"/>
              </a:rPr>
              <a:t>tenotomus chrysops, </a:t>
            </a:r>
            <a:r>
              <a:rPr lang="en-US" sz="800" dirty="0" err="1">
                <a:effectLst/>
                <a:latin typeface="Bell MT" panose="02020503060305020303" pitchFamily="18" charset="0"/>
                <a:ea typeface="Calibri" panose="020F0502020204030204" pitchFamily="34" charset="0"/>
              </a:rPr>
              <a:t>cortesía</a:t>
            </a:r>
            <a:r>
              <a:rPr lang="en-US" sz="800" dirty="0">
                <a:effectLst/>
                <a:latin typeface="Bell MT" panose="02020503060305020303" pitchFamily="18" charset="0"/>
                <a:ea typeface="Calibri" panose="020F0502020204030204" pitchFamily="34" charset="0"/>
              </a:rPr>
              <a:t> de Ivar Babb y </a:t>
            </a:r>
            <a:r>
              <a:rPr lang="en-US" sz="800" dirty="0" err="1">
                <a:effectLst/>
                <a:latin typeface="Bell MT" panose="02020503060305020303" pitchFamily="18" charset="0"/>
                <a:ea typeface="Calibri" panose="020F0502020204030204" pitchFamily="34" charset="0"/>
              </a:rPr>
              <a:t>LISMaRC</a:t>
            </a:r>
            <a:r>
              <a:rPr lang="en-US" sz="800" dirty="0">
                <a:effectLst/>
                <a:latin typeface="Bell MT" panose="02020503060305020303" pitchFamily="18" charset="0"/>
                <a:ea typeface="Calibri" panose="020F0502020204030204" pitchFamily="34" charset="0"/>
              </a:rPr>
              <a:t> Science Team (UConn/U New Haven/USGS), Long Island Sound Study, CT-DEEP</a:t>
            </a:r>
            <a:endParaRPr lang="en-US" sz="800" dirty="0">
              <a:latin typeface="Bell MT" panose="02020503060305020303" pitchFamily="18" charset="0"/>
            </a:endParaRPr>
          </a:p>
        </p:txBody>
      </p:sp>
    </p:spTree>
    <p:extLst>
      <p:ext uri="{BB962C8B-B14F-4D97-AF65-F5344CB8AC3E}">
        <p14:creationId xmlns:p14="http://schemas.microsoft.com/office/powerpoint/2010/main" val="3891404744"/>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2FFD-AB19-403B-BF06-6B2AF4DC0999}"/>
              </a:ext>
            </a:extLst>
          </p:cNvPr>
          <p:cNvSpPr>
            <a:spLocks noGrp="1"/>
          </p:cNvSpPr>
          <p:nvPr>
            <p:ph type="title"/>
          </p:nvPr>
        </p:nvSpPr>
        <p:spPr>
          <a:xfrm>
            <a:off x="838200" y="5029200"/>
            <a:ext cx="7344156" cy="1143000"/>
          </a:xfrm>
        </p:spPr>
        <p:txBody>
          <a:bodyPr/>
          <a:lstStyle/>
          <a:p>
            <a:pPr algn="l"/>
            <a:r>
              <a:rPr lang="en-US" sz="2700" dirty="0">
                <a:solidFill>
                  <a:schemeClr val="bg1">
                    <a:lumMod val="95000"/>
                  </a:schemeClr>
                </a:solidFill>
                <a:latin typeface="Bell MT" panose="02020503060305020303" pitchFamily="18" charset="0"/>
              </a:rPr>
              <a:t>A la </a:t>
            </a:r>
            <a:r>
              <a:rPr lang="en-US" sz="2700" dirty="0" err="1">
                <a:solidFill>
                  <a:schemeClr val="bg1">
                    <a:lumMod val="95000"/>
                  </a:schemeClr>
                </a:solidFill>
                <a:latin typeface="Bell MT" panose="02020503060305020303" pitchFamily="18" charset="0"/>
              </a:rPr>
              <a:t>perca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también</a:t>
            </a:r>
            <a:r>
              <a:rPr lang="en-US" sz="2700" dirty="0">
                <a:solidFill>
                  <a:schemeClr val="bg1">
                    <a:lumMod val="95000"/>
                  </a:schemeClr>
                </a:solidFill>
                <a:latin typeface="Bell MT" panose="02020503060305020303" pitchFamily="18" charset="0"/>
              </a:rPr>
              <a:t> le </a:t>
            </a:r>
            <a:r>
              <a:rPr lang="en-US" sz="2700" dirty="0" err="1">
                <a:solidFill>
                  <a:schemeClr val="bg1">
                    <a:lumMod val="95000"/>
                  </a:schemeClr>
                </a:solidFill>
                <a:latin typeface="Bell MT" panose="02020503060305020303" pitchFamily="18" charset="0"/>
              </a:rPr>
              <a:t>gusta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merodear</a:t>
            </a:r>
            <a:r>
              <a:rPr lang="en-US" sz="2700" dirty="0">
                <a:solidFill>
                  <a:schemeClr val="bg1">
                    <a:lumMod val="95000"/>
                  </a:schemeClr>
                </a:solidFill>
                <a:latin typeface="Bell MT" panose="02020503060305020303" pitchFamily="18" charset="0"/>
              </a:rPr>
              <a:t> entre </a:t>
            </a:r>
            <a:r>
              <a:rPr lang="en-US" sz="2700" dirty="0" err="1">
                <a:solidFill>
                  <a:schemeClr val="bg1">
                    <a:lumMod val="95000"/>
                  </a:schemeClr>
                </a:solidFill>
                <a:latin typeface="Bell MT" panose="02020503060305020303" pitchFamily="18" charset="0"/>
              </a:rPr>
              <a:t>rocas</a:t>
            </a:r>
            <a:r>
              <a:rPr lang="en-US" sz="2700" dirty="0">
                <a:solidFill>
                  <a:schemeClr val="bg1">
                    <a:lumMod val="95000"/>
                  </a:schemeClr>
                </a:solidFill>
                <a:latin typeface="Bell MT" panose="02020503060305020303" pitchFamily="18" charset="0"/>
              </a:rPr>
              <a:t> y </a:t>
            </a:r>
            <a:r>
              <a:rPr lang="en-US" sz="2700" dirty="0" err="1">
                <a:solidFill>
                  <a:schemeClr val="bg1">
                    <a:lumMod val="95000"/>
                  </a:schemeClr>
                </a:solidFill>
                <a:latin typeface="Bell MT" panose="02020503060305020303" pitchFamily="18" charset="0"/>
              </a:rPr>
              <a:t>piedras</a:t>
            </a:r>
            <a:r>
              <a:rPr lang="en-US" sz="2700" dirty="0">
                <a:solidFill>
                  <a:schemeClr val="bg1">
                    <a:lumMod val="95000"/>
                  </a:schemeClr>
                </a:solidFill>
                <a:latin typeface="Bell MT" panose="02020503060305020303" pitchFamily="18" charset="0"/>
              </a:rPr>
              <a:t>. El </a:t>
            </a:r>
            <a:r>
              <a:rPr lang="en-US" sz="2700" dirty="0" err="1">
                <a:solidFill>
                  <a:schemeClr val="bg1">
                    <a:lumMod val="95000"/>
                  </a:schemeClr>
                </a:solidFill>
                <a:latin typeface="Bell MT" panose="02020503060305020303" pitchFamily="18" charset="0"/>
              </a:rPr>
              <a:t>calentamiento</a:t>
            </a:r>
            <a:r>
              <a:rPr lang="en-US" sz="2700" dirty="0">
                <a:solidFill>
                  <a:schemeClr val="bg1">
                    <a:lumMod val="95000"/>
                  </a:schemeClr>
                </a:solidFill>
                <a:latin typeface="Bell MT" panose="02020503060305020303" pitchFamily="18" charset="0"/>
              </a:rPr>
              <a:t> global ha </a:t>
            </a:r>
            <a:r>
              <a:rPr lang="en-US" sz="2700" dirty="0" err="1">
                <a:solidFill>
                  <a:schemeClr val="bg1">
                    <a:lumMod val="95000"/>
                  </a:schemeClr>
                </a:solidFill>
                <a:latin typeface="Bell MT" panose="02020503060305020303" pitchFamily="18" charset="0"/>
              </a:rPr>
              <a:t>hecho</a:t>
            </a:r>
            <a:r>
              <a:rPr lang="en-US" sz="2700" dirty="0">
                <a:solidFill>
                  <a:schemeClr val="bg1">
                    <a:lumMod val="95000"/>
                  </a:schemeClr>
                </a:solidFill>
                <a:latin typeface="Bell MT" panose="02020503060305020303" pitchFamily="18" charset="0"/>
              </a:rPr>
              <a:t> que </a:t>
            </a:r>
            <a:r>
              <a:rPr lang="en-US" sz="2700" dirty="0" err="1">
                <a:solidFill>
                  <a:schemeClr val="bg1">
                    <a:lumMod val="95000"/>
                  </a:schemeClr>
                </a:solidFill>
                <a:latin typeface="Bell MT" panose="02020503060305020303" pitchFamily="18" charset="0"/>
              </a:rPr>
              <a:t>este</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pez</a:t>
            </a:r>
            <a:r>
              <a:rPr lang="en-US" sz="2700" dirty="0">
                <a:solidFill>
                  <a:schemeClr val="bg1">
                    <a:lumMod val="95000"/>
                  </a:schemeClr>
                </a:solidFill>
                <a:latin typeface="Bell MT" panose="02020503060305020303" pitchFamily="18" charset="0"/>
              </a:rPr>
              <a:t> de </a:t>
            </a:r>
            <a:r>
              <a:rPr lang="en-US" sz="2700" dirty="0" err="1">
                <a:solidFill>
                  <a:schemeClr val="bg1">
                    <a:lumMod val="95000"/>
                  </a:schemeClr>
                </a:solidFill>
                <a:latin typeface="Bell MT" panose="02020503060305020303" pitchFamily="18" charset="0"/>
              </a:rPr>
              <a:t>aleta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haya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expandido</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su</a:t>
            </a:r>
            <a:r>
              <a:rPr lang="en-US" sz="2700" dirty="0">
                <a:solidFill>
                  <a:schemeClr val="bg1">
                    <a:lumMod val="95000"/>
                  </a:schemeClr>
                </a:solidFill>
                <a:latin typeface="Bell MT" panose="02020503060305020303" pitchFamily="18" charset="0"/>
              </a:rPr>
              <a:t> radio de </a:t>
            </a:r>
            <a:r>
              <a:rPr lang="en-US" sz="2700" dirty="0" err="1">
                <a:solidFill>
                  <a:schemeClr val="bg1">
                    <a:lumMod val="95000"/>
                  </a:schemeClr>
                </a:solidFill>
                <a:latin typeface="Bell MT" panose="02020503060305020303" pitchFamily="18" charset="0"/>
              </a:rPr>
              <a:t>acción</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hacia</a:t>
            </a:r>
            <a:r>
              <a:rPr lang="en-US" sz="2700" dirty="0">
                <a:solidFill>
                  <a:schemeClr val="bg1">
                    <a:lumMod val="95000"/>
                  </a:schemeClr>
                </a:solidFill>
                <a:latin typeface="Bell MT" panose="02020503060305020303" pitchFamily="18" charset="0"/>
              </a:rPr>
              <a:t> el </a:t>
            </a:r>
            <a:r>
              <a:rPr lang="en-US" sz="2700" dirty="0" err="1">
                <a:solidFill>
                  <a:schemeClr val="bg1">
                    <a:lumMod val="95000"/>
                  </a:schemeClr>
                </a:solidFill>
                <a:latin typeface="Bell MT" panose="02020503060305020303" pitchFamily="18" charset="0"/>
              </a:rPr>
              <a:t>norte</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en</a:t>
            </a:r>
            <a:r>
              <a:rPr lang="en-US" sz="2700" dirty="0">
                <a:solidFill>
                  <a:schemeClr val="bg1">
                    <a:lumMod val="95000"/>
                  </a:schemeClr>
                </a:solidFill>
                <a:latin typeface="Bell MT" panose="02020503060305020303" pitchFamily="18" charset="0"/>
              </a:rPr>
              <a:t> Long Island Sound </a:t>
            </a:r>
          </a:p>
        </p:txBody>
      </p:sp>
      <p:pic>
        <p:nvPicPr>
          <p:cNvPr id="4" name="Picture 3" descr="Fotografía de un pez llamado perca. A este pez le gusta vivir cerca de piedras y rocas ">
            <a:extLst>
              <a:ext uri="{FF2B5EF4-FFF2-40B4-BE49-F238E27FC236}">
                <a16:creationId xmlns:a16="http://schemas.microsoft.com/office/drawing/2014/main" id="{BDD29927-9C68-44C1-931D-1AC85164D3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644" y="249809"/>
            <a:ext cx="7344156" cy="4325226"/>
          </a:xfrm>
          <a:prstGeom prst="rect">
            <a:avLst/>
          </a:prstGeom>
          <a:ln w="6350">
            <a:solidFill>
              <a:schemeClr val="bg1"/>
            </a:solidFill>
          </a:ln>
        </p:spPr>
      </p:pic>
      <p:sp>
        <p:nvSpPr>
          <p:cNvPr id="3" name="TextBox 2">
            <a:extLst>
              <a:ext uri="{FF2B5EF4-FFF2-40B4-BE49-F238E27FC236}">
                <a16:creationId xmlns:a16="http://schemas.microsoft.com/office/drawing/2014/main" id="{25ACAE17-AF46-4A8B-B3A7-72D81175E617}"/>
              </a:ext>
            </a:extLst>
          </p:cNvPr>
          <p:cNvSpPr txBox="1"/>
          <p:nvPr/>
        </p:nvSpPr>
        <p:spPr>
          <a:xfrm>
            <a:off x="961644" y="4359591"/>
            <a:ext cx="2667000" cy="215444"/>
          </a:xfrm>
          <a:prstGeom prst="rect">
            <a:avLst/>
          </a:prstGeom>
          <a:noFill/>
        </p:spPr>
        <p:txBody>
          <a:bodyPr wrap="square" rtlCol="0">
            <a:spAutoFit/>
          </a:bodyPr>
          <a:lstStyle/>
          <a:p>
            <a:r>
              <a:rPr lang="en-US" sz="800" dirty="0" err="1">
                <a:solidFill>
                  <a:schemeClr val="bg1"/>
                </a:solidFill>
                <a:latin typeface="Bell MT" panose="02020503060305020303" pitchFamily="18" charset="0"/>
              </a:rPr>
              <a:t>Perca</a:t>
            </a:r>
            <a:r>
              <a:rPr lang="en-US" sz="800"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Tautogolabrus</a:t>
            </a:r>
            <a:r>
              <a:rPr lang="en-US" sz="800" i="1"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adspersus</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cortesía</a:t>
            </a:r>
            <a:r>
              <a:rPr lang="en-US" sz="800" dirty="0">
                <a:solidFill>
                  <a:schemeClr val="bg1"/>
                </a:solidFill>
                <a:latin typeface="Bell MT" panose="02020503060305020303" pitchFamily="18" charset="0"/>
              </a:rPr>
              <a:t> de Robert </a:t>
            </a:r>
            <a:r>
              <a:rPr 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20003964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otografía de la superficie de un cuerpo de agua con olas &#10;">
            <a:extLst>
              <a:ext uri="{FF2B5EF4-FFF2-40B4-BE49-F238E27FC236}">
                <a16:creationId xmlns:a16="http://schemas.microsoft.com/office/drawing/2014/main" id="{05F668CE-3E11-4016-85A9-92FC1E385C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0" y="10"/>
            <a:ext cx="9143999" cy="6857990"/>
          </a:xfrm>
          <a:prstGeom prst="rect">
            <a:avLst/>
          </a:prstGeom>
        </p:spPr>
      </p:pic>
      <p:sp>
        <p:nvSpPr>
          <p:cNvPr id="136" name="Rectangle 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7" name="Rectangle 2">
            <a:extLst>
              <a:ext uri="{FF2B5EF4-FFF2-40B4-BE49-F238E27FC236}">
                <a16:creationId xmlns:a16="http://schemas.microsoft.com/office/drawing/2014/main" id="{614F3516-B201-4E94-91B4-5ED6EE34FC8F}"/>
              </a:ext>
            </a:extLst>
          </p:cNvPr>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altLang="en-US" kern="1200" dirty="0" err="1">
                <a:solidFill>
                  <a:schemeClr val="tx1">
                    <a:lumMod val="85000"/>
                    <a:lumOff val="15000"/>
                  </a:schemeClr>
                </a:solidFill>
              </a:rPr>
              <a:t>Aguas</a:t>
            </a:r>
            <a:r>
              <a:rPr lang="en-US" altLang="en-US" kern="1200" dirty="0">
                <a:solidFill>
                  <a:schemeClr val="tx1">
                    <a:lumMod val="85000"/>
                    <a:lumOff val="15000"/>
                  </a:schemeClr>
                </a:solidFill>
              </a:rPr>
              <a:t> </a:t>
            </a:r>
            <a:r>
              <a:rPr lang="en-US" altLang="en-US" kern="1200" dirty="0" err="1">
                <a:solidFill>
                  <a:schemeClr val="tx1">
                    <a:lumMod val="85000"/>
                    <a:lumOff val="15000"/>
                  </a:schemeClr>
                </a:solidFill>
              </a:rPr>
              <a:t>abiertas</a:t>
            </a:r>
            <a:r>
              <a:rPr lang="en-US" altLang="en-US" kern="1200" dirty="0">
                <a:solidFill>
                  <a:schemeClr val="tx1">
                    <a:lumMod val="85000"/>
                    <a:lumOff val="15000"/>
                  </a:schemeClr>
                </a:solidFill>
              </a:rPr>
              <a:t>: </a:t>
            </a:r>
            <a:r>
              <a:rPr lang="en-US" altLang="en-US" kern="1200" dirty="0" err="1">
                <a:solidFill>
                  <a:schemeClr val="tx1">
                    <a:lumMod val="85000"/>
                    <a:lumOff val="15000"/>
                  </a:schemeClr>
                </a:solidFill>
              </a:rPr>
              <a:t>errantes</a:t>
            </a:r>
            <a:r>
              <a:rPr lang="en-US" altLang="en-US" kern="1200" dirty="0">
                <a:solidFill>
                  <a:schemeClr val="tx1">
                    <a:lumMod val="85000"/>
                    <a:lumOff val="15000"/>
                  </a:schemeClr>
                </a:solidFill>
              </a:rPr>
              <a:t> y </a:t>
            </a:r>
            <a:r>
              <a:rPr lang="en-US" altLang="en-US" kern="1200" dirty="0" err="1">
                <a:solidFill>
                  <a:schemeClr val="tx1">
                    <a:lumMod val="85000"/>
                    <a:lumOff val="15000"/>
                  </a:schemeClr>
                </a:solidFill>
              </a:rPr>
              <a:t>nadadores</a:t>
            </a:r>
            <a:endParaRPr lang="en-US" altLang="en-US" kern="1200" dirty="0">
              <a:solidFill>
                <a:schemeClr val="tx1">
                  <a:lumMod val="85000"/>
                  <a:lumOff val="15000"/>
                </a:schemeClr>
              </a:solidFill>
            </a:endParaRPr>
          </a:p>
        </p:txBody>
      </p:sp>
      <p:cxnSp>
        <p:nvCxnSpPr>
          <p:cNvPr id="138" name="Straight Connector 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286252B-F695-41D6-A508-900CF3004FC8}"/>
              </a:ext>
            </a:extLst>
          </p:cNvPr>
          <p:cNvSpPr txBox="1"/>
          <p:nvPr/>
        </p:nvSpPr>
        <p:spPr>
          <a:xfrm>
            <a:off x="7581899" y="6642546"/>
            <a:ext cx="1524000" cy="215444"/>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a:t>
            </a:r>
            <a:r>
              <a:rPr lang="en-US" sz="800" dirty="0">
                <a:solidFill>
                  <a:schemeClr val="bg1"/>
                </a:solidFill>
                <a:effectLst/>
                <a:latin typeface="Bell MT" panose="02020503060305020303" pitchFamily="18" charset="0"/>
                <a:ea typeface="Calibri" panose="020F0502020204030204" pitchFamily="34" charset="0"/>
              </a:rPr>
              <a:t>Nancy Balcom</a:t>
            </a:r>
            <a:endParaRPr lang="en-US" sz="8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10167334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89FE2A90-B58F-4D3A-A7B5-03C7D4007BAF}"/>
              </a:ext>
            </a:extLst>
          </p:cNvPr>
          <p:cNvSpPr>
            <a:spLocks noGrp="1" noChangeArrowheads="1"/>
          </p:cNvSpPr>
          <p:nvPr>
            <p:ph type="title"/>
          </p:nvPr>
        </p:nvSpPr>
        <p:spPr>
          <a:xfrm>
            <a:off x="685800" y="5334000"/>
            <a:ext cx="8153399" cy="1357313"/>
          </a:xfrm>
        </p:spPr>
        <p:txBody>
          <a:bodyPr vert="horz" lIns="91440" tIns="45720" rIns="91440" bIns="45720" rtlCol="0" anchor="ctr">
            <a:noAutofit/>
          </a:bodyPr>
          <a:lstStyle/>
          <a:p>
            <a:pPr algn="l" eaLnBrk="1" hangingPunct="1">
              <a:lnSpc>
                <a:spcPct val="90000"/>
              </a:lnSpc>
            </a:pPr>
            <a:r>
              <a:rPr lang="en-US" altLang="en-US" sz="2700" kern="1200" dirty="0">
                <a:solidFill>
                  <a:schemeClr val="tx1">
                    <a:lumMod val="95000"/>
                  </a:schemeClr>
                </a:solidFill>
                <a:latin typeface="Bell MT" panose="02020503060305020303" pitchFamily="18" charset="0"/>
              </a:rPr>
              <a:t>La </a:t>
            </a:r>
            <a:r>
              <a:rPr lang="en-US" altLang="en-US" sz="2700" kern="1200" dirty="0" err="1">
                <a:solidFill>
                  <a:schemeClr val="tx1">
                    <a:lumMod val="95000"/>
                  </a:schemeClr>
                </a:solidFill>
                <a:latin typeface="Bell MT" panose="02020503060305020303" pitchFamily="18" charset="0"/>
              </a:rPr>
              <a:t>columna</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agua</a:t>
            </a:r>
            <a:r>
              <a:rPr lang="en-US" altLang="en-US" sz="2700" kern="1200" dirty="0">
                <a:solidFill>
                  <a:schemeClr val="tx1">
                    <a:lumMod val="95000"/>
                  </a:schemeClr>
                </a:solidFill>
                <a:latin typeface="Bell MT" panose="02020503060305020303" pitchFamily="18" charset="0"/>
              </a:rPr>
              <a:t>, o zona </a:t>
            </a:r>
            <a:r>
              <a:rPr lang="en-US" altLang="en-US" sz="2700" kern="1200" dirty="0" err="1">
                <a:solidFill>
                  <a:schemeClr val="tx1">
                    <a:lumMod val="95000"/>
                  </a:schemeClr>
                </a:solidFill>
                <a:latin typeface="Bell MT" panose="02020503060305020303" pitchFamily="18" charset="0"/>
              </a:rPr>
              <a:t>pelágica</a:t>
            </a:r>
            <a:r>
              <a:rPr lang="en-US" altLang="en-US" sz="2700" kern="1200" dirty="0">
                <a:solidFill>
                  <a:schemeClr val="tx1">
                    <a:lumMod val="95000"/>
                  </a:schemeClr>
                </a:solidFill>
                <a:latin typeface="Bell MT" panose="02020503060305020303" pitchFamily="18" charset="0"/>
              </a:rPr>
              <a:t>, de Long Island Sound </a:t>
            </a:r>
            <a:r>
              <a:rPr lang="en-US" altLang="en-US" sz="2700" kern="1200" dirty="0" err="1">
                <a:solidFill>
                  <a:schemeClr val="tx1">
                    <a:lumMod val="95000"/>
                  </a:schemeClr>
                </a:solidFill>
                <a:latin typeface="Bell MT" panose="02020503060305020303" pitchFamily="18" charset="0"/>
              </a:rPr>
              <a:t>es</a:t>
            </a:r>
            <a:r>
              <a:rPr lang="en-US" altLang="en-US" sz="2700" kern="1200" dirty="0">
                <a:solidFill>
                  <a:schemeClr val="tx1">
                    <a:lumMod val="95000"/>
                  </a:schemeClr>
                </a:solidFill>
                <a:latin typeface="Bell MT" panose="02020503060305020303" pitchFamily="18" charset="0"/>
              </a:rPr>
              <a:t> el </a:t>
            </a:r>
            <a:r>
              <a:rPr lang="en-US" altLang="en-US" sz="2700" kern="1200" dirty="0" err="1">
                <a:solidFill>
                  <a:schemeClr val="tx1">
                    <a:lumMod val="95000"/>
                  </a:schemeClr>
                </a:solidFill>
                <a:latin typeface="Bell MT" panose="02020503060305020303" pitchFamily="18" charset="0"/>
              </a:rPr>
              <a:t>hogar</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peces</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aleta</a:t>
            </a:r>
            <a:r>
              <a:rPr lang="en-US" altLang="en-US" sz="2700" kern="1200" dirty="0">
                <a:solidFill>
                  <a:schemeClr val="tx1">
                    <a:lumMod val="95000"/>
                  </a:schemeClr>
                </a:solidFill>
                <a:latin typeface="Bell MT" panose="02020503060305020303" pitchFamily="18" charset="0"/>
              </a:rPr>
              <a:t> y </a:t>
            </a:r>
            <a:r>
              <a:rPr lang="en-US" altLang="en-US" sz="2700" kern="1200" dirty="0" err="1">
                <a:solidFill>
                  <a:schemeClr val="tx1">
                    <a:lumMod val="95000"/>
                  </a:schemeClr>
                </a:solidFill>
                <a:latin typeface="Bell MT" panose="02020503060305020303" pitchFamily="18" charset="0"/>
              </a:rPr>
              <a:t>otros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interesantes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organismos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como</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los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calamares</a:t>
            </a:r>
            <a:r>
              <a:rPr lang="en-US" altLang="en-US" sz="2700" kern="1200" dirty="0">
                <a:solidFill>
                  <a:schemeClr val="tx1">
                    <a:lumMod val="95000"/>
                  </a:schemeClr>
                </a:solidFill>
                <a:latin typeface="Bell MT" panose="02020503060305020303" pitchFamily="18" charset="0"/>
              </a:rPr>
              <a:t>, las medusas y </a:t>
            </a:r>
            <a:r>
              <a:rPr lang="en-US" altLang="en-US" sz="2700" kern="1200" dirty="0" err="1">
                <a:solidFill>
                  <a:schemeClr val="tx1">
                    <a:lumMod val="95000"/>
                  </a:schemeClr>
                </a:solidFill>
                <a:latin typeface="Bell MT" panose="02020503060305020303" pitchFamily="18" charset="0"/>
              </a:rPr>
              <a:t>los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mamíferos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marinos</a:t>
            </a:r>
            <a:endParaRPr lang="en-US" altLang="en-US" sz="2700" kern="1200" dirty="0">
              <a:solidFill>
                <a:schemeClr val="tx1">
                  <a:lumMod val="95000"/>
                </a:schemeClr>
              </a:solidFill>
              <a:latin typeface="Bell MT" panose="02020503060305020303" pitchFamily="18" charset="0"/>
            </a:endParaRPr>
          </a:p>
        </p:txBody>
      </p:sp>
      <p:pic>
        <p:nvPicPr>
          <p:cNvPr id="7" name="Picture 6" descr="Fotografía de un cuerpo de agua con botes bajo un cielo soleado y con grandes nubes &#10;&#10;">
            <a:extLst>
              <a:ext uri="{FF2B5EF4-FFF2-40B4-BE49-F238E27FC236}">
                <a16:creationId xmlns:a16="http://schemas.microsoft.com/office/drawing/2014/main" id="{64FBBEE9-6DAC-4955-880A-20E517224E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530" y="304800"/>
            <a:ext cx="7520940" cy="4836795"/>
          </a:xfrm>
          <a:prstGeom prst="rect">
            <a:avLst/>
          </a:prstGeom>
          <a:ln w="6350">
            <a:solidFill>
              <a:schemeClr val="tx1"/>
            </a:solidFill>
            <a:miter lim="800000"/>
          </a:ln>
        </p:spPr>
      </p:pic>
      <p:sp>
        <p:nvSpPr>
          <p:cNvPr id="2" name="TextBox 1">
            <a:extLst>
              <a:ext uri="{FF2B5EF4-FFF2-40B4-BE49-F238E27FC236}">
                <a16:creationId xmlns:a16="http://schemas.microsoft.com/office/drawing/2014/main" id="{F18D8858-0A73-4760-B003-29358D9311ED}"/>
              </a:ext>
            </a:extLst>
          </p:cNvPr>
          <p:cNvSpPr txBox="1"/>
          <p:nvPr/>
        </p:nvSpPr>
        <p:spPr>
          <a:xfrm>
            <a:off x="6326505" y="304800"/>
            <a:ext cx="2057400" cy="215444"/>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Aguas</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abiertasortesía</a:t>
            </a:r>
            <a:r>
              <a:rPr lang="en-US" altLang="en-US" sz="800" dirty="0">
                <a:solidFill>
                  <a:schemeClr val="bg1"/>
                </a:solidFill>
                <a:latin typeface="Bell MT" panose="02020503060305020303" pitchFamily="18" charset="0"/>
              </a:rPr>
              <a:t> de Nancy Balcom</a:t>
            </a:r>
            <a:endParaRPr lang="en-US" sz="800" dirty="0">
              <a:solidFill>
                <a:schemeClr val="bg1"/>
              </a:solidFill>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
            <a:extLst>
              <a:ext uri="{FF2B5EF4-FFF2-40B4-BE49-F238E27FC236}">
                <a16:creationId xmlns:a16="http://schemas.microsoft.com/office/drawing/2014/main" id="{5CDAAD58-DBD2-466B-9427-89FD648A3F77}"/>
              </a:ext>
            </a:extLst>
          </p:cNvPr>
          <p:cNvSpPr>
            <a:spLocks noGrp="1" noChangeArrowheads="1"/>
          </p:cNvSpPr>
          <p:nvPr>
            <p:ph type="title"/>
          </p:nvPr>
        </p:nvSpPr>
        <p:spPr>
          <a:xfrm>
            <a:off x="457200" y="274638"/>
            <a:ext cx="8077200" cy="1706563"/>
          </a:xfrm>
        </p:spPr>
        <p:txBody>
          <a:bodyPr/>
          <a:lstStyle/>
          <a:p>
            <a:pPr algn="l" eaLnBrk="1" hangingPunct="1"/>
            <a:r>
              <a:rPr lang="en-US" altLang="en-US" sz="2600" dirty="0">
                <a:solidFill>
                  <a:schemeClr val="bg1">
                    <a:lumMod val="95000"/>
                  </a:schemeClr>
                </a:solidFill>
                <a:latin typeface="Bell MT" panose="02020503060305020303" pitchFamily="18" charset="0"/>
              </a:rPr>
              <a:t>Las </a:t>
            </a:r>
            <a:r>
              <a:rPr lang="en-US" altLang="en-US" sz="2600" dirty="0" err="1">
                <a:solidFill>
                  <a:schemeClr val="bg1">
                    <a:lumMod val="95000"/>
                  </a:schemeClr>
                </a:solidFill>
                <a:latin typeface="Bell MT" panose="02020503060305020303" pitchFamily="18" charset="0"/>
              </a:rPr>
              <a:t>microalgas</a:t>
            </a:r>
            <a:r>
              <a:rPr lang="en-US" altLang="en-US" sz="2600" dirty="0">
                <a:solidFill>
                  <a:schemeClr val="bg1">
                    <a:lumMod val="95000"/>
                  </a:schemeClr>
                </a:solidFill>
                <a:latin typeface="Bell MT" panose="02020503060305020303" pitchFamily="18" charset="0"/>
              </a:rPr>
              <a:t> que </a:t>
            </a:r>
            <a:r>
              <a:rPr lang="en-US" altLang="en-US" sz="2600" dirty="0" err="1">
                <a:solidFill>
                  <a:schemeClr val="bg1">
                    <a:lumMod val="95000"/>
                  </a:schemeClr>
                </a:solidFill>
                <a:latin typeface="Bell MT" panose="02020503060305020303" pitchFamily="18" charset="0"/>
              </a:rPr>
              <a:t>flotan</a:t>
            </a:r>
            <a:r>
              <a:rPr lang="en-US" altLang="en-US" sz="2600" dirty="0">
                <a:solidFill>
                  <a:schemeClr val="bg1">
                    <a:lumMod val="95000"/>
                  </a:schemeClr>
                </a:solidFill>
                <a:latin typeface="Bell MT" panose="02020503060305020303" pitchFamily="18" charset="0"/>
              </a:rPr>
              <a:t> a la </a:t>
            </a:r>
            <a:r>
              <a:rPr lang="en-US" altLang="en-US" sz="2600" dirty="0" err="1">
                <a:solidFill>
                  <a:schemeClr val="bg1">
                    <a:lumMod val="95000"/>
                  </a:schemeClr>
                </a:solidFill>
                <a:latin typeface="Bell MT" panose="02020503060305020303" pitchFamily="18" charset="0"/>
              </a:rPr>
              <a:t>deriva</a:t>
            </a:r>
            <a:r>
              <a:rPr lang="en-US" altLang="en-US" sz="2600" dirty="0">
                <a:solidFill>
                  <a:schemeClr val="bg1">
                    <a:lumMod val="95000"/>
                  </a:schemeClr>
                </a:solidFill>
                <a:latin typeface="Bell MT" panose="02020503060305020303" pitchFamily="18" charset="0"/>
              </a:rPr>
              <a:t> y </a:t>
            </a:r>
            <a:r>
              <a:rPr lang="en-US" altLang="en-US" sz="2600" dirty="0" err="1">
                <a:solidFill>
                  <a:schemeClr val="bg1">
                    <a:lumMod val="95000"/>
                  </a:schemeClr>
                </a:solidFill>
                <a:latin typeface="Bell MT" panose="02020503060305020303" pitchFamily="18" charset="0"/>
              </a:rPr>
              <a:t>el</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fitoplancton</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forman</a:t>
            </a:r>
            <a:r>
              <a:rPr lang="en-US" altLang="en-US" sz="2600" dirty="0">
                <a:solidFill>
                  <a:schemeClr val="bg1">
                    <a:lumMod val="95000"/>
                  </a:schemeClr>
                </a:solidFill>
                <a:latin typeface="Bell MT" panose="02020503060305020303" pitchFamily="18" charset="0"/>
              </a:rPr>
              <a:t> la base de la red </a:t>
            </a:r>
            <a:r>
              <a:rPr lang="en-US" altLang="en-US" sz="2600" dirty="0" err="1">
                <a:solidFill>
                  <a:schemeClr val="bg1">
                    <a:lumMod val="95000"/>
                  </a:schemeClr>
                </a:solidFill>
                <a:latin typeface="Bell MT" panose="02020503060305020303" pitchFamily="18" charset="0"/>
              </a:rPr>
              <a:t>alimenticia</a:t>
            </a:r>
            <a:r>
              <a:rPr lang="en-US" altLang="en-US" sz="2600" dirty="0">
                <a:solidFill>
                  <a:schemeClr val="bg1">
                    <a:lumMod val="95000"/>
                  </a:schemeClr>
                </a:solidFill>
                <a:latin typeface="Bell MT" panose="02020503060305020303" pitchFamily="18" charset="0"/>
              </a:rPr>
              <a:t> de los </a:t>
            </a:r>
            <a:r>
              <a:rPr lang="en-US" altLang="en-US" sz="2600" dirty="0" err="1">
                <a:solidFill>
                  <a:schemeClr val="bg1">
                    <a:lumMod val="95000"/>
                  </a:schemeClr>
                </a:solidFill>
                <a:latin typeface="Bell MT" panose="02020503060305020303" pitchFamily="18" charset="0"/>
              </a:rPr>
              <a:t>estuarios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Aquí</a:t>
            </a:r>
            <a:r>
              <a:rPr lang="en-US" altLang="en-US" sz="2600" dirty="0">
                <a:solidFill>
                  <a:schemeClr val="bg1">
                    <a:lumMod val="95000"/>
                  </a:schemeClr>
                </a:solidFill>
                <a:latin typeface="Bell MT" panose="02020503060305020303" pitchFamily="18" charset="0"/>
              </a:rPr>
              <a:t> hay </a:t>
            </a:r>
            <a:r>
              <a:rPr lang="en-US" altLang="en-US" sz="2600" dirty="0" err="1">
                <a:solidFill>
                  <a:schemeClr val="bg1">
                    <a:lumMod val="95000"/>
                  </a:schemeClr>
                </a:solidFill>
                <a:latin typeface="Bell MT" panose="02020503060305020303" pitchFamily="18" charset="0"/>
              </a:rPr>
              <a:t>una</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variedad</a:t>
            </a:r>
            <a:r>
              <a:rPr lang="en-US" altLang="en-US" sz="2600" dirty="0">
                <a:solidFill>
                  <a:schemeClr val="bg1">
                    <a:lumMod val="95000"/>
                  </a:schemeClr>
                </a:solidFill>
                <a:latin typeface="Bell MT" panose="02020503060305020303" pitchFamily="18" charset="0"/>
              </a:rPr>
              <a:t> de </a:t>
            </a:r>
            <a:r>
              <a:rPr lang="en-US" altLang="en-US" sz="2600" dirty="0" err="1">
                <a:solidFill>
                  <a:schemeClr val="bg1">
                    <a:lumMod val="95000"/>
                  </a:schemeClr>
                </a:solidFill>
                <a:latin typeface="Bell MT" panose="02020503060305020303" pitchFamily="18" charset="0"/>
              </a:rPr>
              <a:t>diatomeas</a:t>
            </a:r>
            <a:r>
              <a:rPr lang="en-US" altLang="en-US" sz="2600" dirty="0">
                <a:solidFill>
                  <a:schemeClr val="bg1">
                    <a:lumMod val="95000"/>
                  </a:schemeClr>
                </a:solidFill>
                <a:latin typeface="Bell MT" panose="02020503060305020303" pitchFamily="18" charset="0"/>
              </a:rPr>
              <a:t> marinas </a:t>
            </a:r>
            <a:r>
              <a:rPr lang="en-US" altLang="en-US" sz="2600" dirty="0" err="1">
                <a:solidFill>
                  <a:schemeClr val="bg1">
                    <a:lumMod val="95000"/>
                  </a:schemeClr>
                </a:solidFill>
                <a:latin typeface="Bell MT" panose="02020503060305020303" pitchFamily="18" charset="0"/>
              </a:rPr>
              <a:t>microscópicas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comunes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en</a:t>
            </a:r>
            <a:r>
              <a:rPr lang="en-US" altLang="en-US" sz="2600" dirty="0">
                <a:solidFill>
                  <a:schemeClr val="bg1">
                    <a:lumMod val="95000"/>
                  </a:schemeClr>
                </a:solidFill>
                <a:latin typeface="Bell MT" panose="02020503060305020303" pitchFamily="18" charset="0"/>
              </a:rPr>
              <a:t> las </a:t>
            </a:r>
            <a:r>
              <a:rPr lang="en-US" altLang="en-US" sz="2600" dirty="0" err="1">
                <a:solidFill>
                  <a:schemeClr val="bg1">
                    <a:lumMod val="95000"/>
                  </a:schemeClr>
                </a:solidFill>
                <a:latin typeface="Bell MT" panose="02020503060305020303" pitchFamily="18" charset="0"/>
              </a:rPr>
              <a:t>aguas</a:t>
            </a:r>
            <a:r>
              <a:rPr lang="en-US" altLang="en-US" sz="2600" dirty="0">
                <a:solidFill>
                  <a:schemeClr val="bg1">
                    <a:lumMod val="95000"/>
                  </a:schemeClr>
                </a:solidFill>
                <a:latin typeface="Bell MT" panose="02020503060305020303" pitchFamily="18" charset="0"/>
              </a:rPr>
              <a:t> de Long Island Sound</a:t>
            </a:r>
          </a:p>
        </p:txBody>
      </p:sp>
      <p:pic>
        <p:nvPicPr>
          <p:cNvPr id="100355" name="Picture 17" descr="Detalle de diatomeas microscópicas o fitoplanctonn">
            <a:extLst>
              <a:ext uri="{FF2B5EF4-FFF2-40B4-BE49-F238E27FC236}">
                <a16:creationId xmlns:a16="http://schemas.microsoft.com/office/drawing/2014/main" id="{0D5B254F-4BEB-433C-A84F-852266A0864B}"/>
              </a:ext>
            </a:extLst>
          </p:cNvPr>
          <p:cNvPicPr>
            <a:picLocks noGrp="1" noChangeAspect="1" noChangeArrowheads="1"/>
          </p:cNvPicPr>
          <p:nvPr>
            <p:ph idx="1"/>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a:xfrm>
            <a:off x="1219200" y="2286000"/>
            <a:ext cx="6248400" cy="4143375"/>
          </a:xfrm>
          <a:noFill/>
          <a:ln w="6350">
            <a:solidFill>
              <a:schemeClr val="bg1"/>
            </a:solidFill>
          </a:ln>
        </p:spPr>
      </p:pic>
      <p:sp>
        <p:nvSpPr>
          <p:cNvPr id="2" name="TextBox 1">
            <a:extLst>
              <a:ext uri="{FF2B5EF4-FFF2-40B4-BE49-F238E27FC236}">
                <a16:creationId xmlns:a16="http://schemas.microsoft.com/office/drawing/2014/main" id="{8B693DBF-88D3-4CDD-9265-5F596AE2CF4B}"/>
              </a:ext>
            </a:extLst>
          </p:cNvPr>
          <p:cNvSpPr txBox="1"/>
          <p:nvPr/>
        </p:nvSpPr>
        <p:spPr>
          <a:xfrm>
            <a:off x="5334000" y="6213931"/>
            <a:ext cx="2133600" cy="215444"/>
          </a:xfrm>
          <a:prstGeom prst="rect">
            <a:avLst/>
          </a:prstGeom>
          <a:noFill/>
        </p:spPr>
        <p:txBody>
          <a:bodyPr wrap="square" rtlCol="0">
            <a:spAutoFit/>
          </a:bodyPr>
          <a:lstStyle/>
          <a:p>
            <a:pPr algn="r"/>
            <a:r>
              <a:rPr lang="en-US" altLang="en-US" sz="800" dirty="0" err="1">
                <a:latin typeface="Bell MT" panose="02020503060305020303" pitchFamily="18" charset="0"/>
              </a:rPr>
              <a:t>Diatomea</a:t>
            </a:r>
            <a:r>
              <a:rPr lang="en-US" altLang="en-US" sz="800"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Connecticut Sea Grant</a:t>
            </a:r>
            <a:endParaRPr lang="en-US" sz="800" dirty="0">
              <a:latin typeface="Bell MT" panose="02020503060305020303"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a:extLst>
              <a:ext uri="{FF2B5EF4-FFF2-40B4-BE49-F238E27FC236}">
                <a16:creationId xmlns:a16="http://schemas.microsoft.com/office/drawing/2014/main" id="{C59F14B7-5308-4FA1-90D3-7035E7CAEB06}"/>
              </a:ext>
            </a:extLst>
          </p:cNvPr>
          <p:cNvSpPr>
            <a:spLocks noGrp="1" noChangeArrowheads="1"/>
          </p:cNvSpPr>
          <p:nvPr>
            <p:ph type="title"/>
          </p:nvPr>
        </p:nvSpPr>
        <p:spPr>
          <a:xfrm>
            <a:off x="228600" y="304800"/>
            <a:ext cx="8686800" cy="2392365"/>
          </a:xfrm>
        </p:spPr>
        <p:txBody>
          <a:bodyPr/>
          <a:lstStyle/>
          <a:p>
            <a:pPr algn="l" eaLnBrk="1" hangingPunct="1">
              <a:spcAft>
                <a:spcPts val="1000"/>
              </a:spcAft>
            </a:pPr>
            <a:r>
              <a:rPr lang="en-US" altLang="en-US" sz="2400" dirty="0">
                <a:solidFill>
                  <a:schemeClr val="bg1">
                    <a:lumMod val="95000"/>
                  </a:schemeClr>
                </a:solidFill>
                <a:latin typeface="Bell MT" panose="02020503060305020303" pitchFamily="18" charset="0"/>
              </a:rPr>
              <a:t>El </a:t>
            </a:r>
            <a:r>
              <a:rPr lang="en-US" altLang="en-US" sz="2400" dirty="0" err="1">
                <a:solidFill>
                  <a:schemeClr val="bg1">
                    <a:lumMod val="95000"/>
                  </a:schemeClr>
                </a:solidFill>
                <a:latin typeface="Bell MT" panose="02020503060305020303" pitchFamily="18" charset="0"/>
              </a:rPr>
              <a:t>zooplancton</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está</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compuesto</a:t>
            </a:r>
            <a:r>
              <a:rPr lang="en-US" altLang="en-US" sz="2400" dirty="0">
                <a:solidFill>
                  <a:schemeClr val="bg1">
                    <a:lumMod val="95000"/>
                  </a:schemeClr>
                </a:solidFill>
                <a:latin typeface="Bell MT" panose="02020503060305020303" pitchFamily="18" charset="0"/>
              </a:rPr>
              <a:t> de </a:t>
            </a:r>
            <a:r>
              <a:rPr lang="en-US" altLang="en-US" sz="2400" dirty="0" err="1">
                <a:solidFill>
                  <a:schemeClr val="bg1">
                    <a:lumMod val="95000"/>
                  </a:schemeClr>
                </a:solidFill>
                <a:latin typeface="Bell MT" panose="02020503060305020303" pitchFamily="18" charset="0"/>
              </a:rPr>
              <a:t>organismos</a:t>
            </a:r>
            <a:r>
              <a:rPr lang="en-US" altLang="en-US" sz="2400" dirty="0">
                <a:solidFill>
                  <a:schemeClr val="bg1">
                    <a:lumMod val="95000"/>
                  </a:schemeClr>
                </a:solidFill>
                <a:latin typeface="Bell MT" panose="02020503060305020303" pitchFamily="18" charset="0"/>
              </a:rPr>
              <a:t> a la </a:t>
            </a:r>
            <a:r>
              <a:rPr lang="en-US" altLang="en-US" sz="2400" dirty="0" err="1">
                <a:solidFill>
                  <a:schemeClr val="bg1">
                    <a:lumMod val="95000"/>
                  </a:schemeClr>
                </a:solidFill>
                <a:latin typeface="Bell MT" panose="02020503060305020303" pitchFamily="18" charset="0"/>
              </a:rPr>
              <a:t>deriva</a:t>
            </a:r>
            <a:r>
              <a:rPr lang="en-US" altLang="en-US" sz="2400" dirty="0">
                <a:solidFill>
                  <a:schemeClr val="bg1">
                    <a:lumMod val="95000"/>
                  </a:schemeClr>
                </a:solidFill>
                <a:latin typeface="Bell MT" panose="02020503060305020303" pitchFamily="18" charset="0"/>
              </a:rPr>
              <a:t> o que </a:t>
            </a:r>
            <a:r>
              <a:rPr lang="en-US" altLang="en-US" sz="2400" dirty="0" err="1">
                <a:solidFill>
                  <a:schemeClr val="bg1">
                    <a:lumMod val="95000"/>
                  </a:schemeClr>
                </a:solidFill>
                <a:latin typeface="Bell MT" panose="02020503060305020303" pitchFamily="18" charset="0"/>
              </a:rPr>
              <a:t>nadan</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débilmente</a:t>
            </a:r>
            <a:r>
              <a:rPr lang="en-US" altLang="en-US" sz="2400" dirty="0">
                <a:solidFill>
                  <a:schemeClr val="bg1">
                    <a:lumMod val="95000"/>
                  </a:schemeClr>
                </a:solidFill>
                <a:latin typeface="Bell MT" panose="02020503060305020303" pitchFamily="18" charset="0"/>
              </a:rPr>
              <a:t> y que </a:t>
            </a:r>
            <a:r>
              <a:rPr lang="en-US" altLang="en-US" sz="2400" dirty="0" err="1">
                <a:solidFill>
                  <a:schemeClr val="bg1">
                    <a:lumMod val="95000"/>
                  </a:schemeClr>
                </a:solidFill>
                <a:latin typeface="Bell MT" panose="02020503060305020303" pitchFamily="18" charset="0"/>
              </a:rPr>
              <a:t>oscilan</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desde</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este</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pequeño</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copépodo</a:t>
            </a:r>
            <a:r>
              <a:rPr lang="en-US" altLang="en-US" sz="2400" dirty="0">
                <a:solidFill>
                  <a:schemeClr val="bg1">
                    <a:lumMod val="95000"/>
                  </a:schemeClr>
                </a:solidFill>
                <a:latin typeface="Bell MT" panose="02020503060305020303" pitchFamily="18" charset="0"/>
              </a:rPr>
              <a:t> (2-3mm) a </a:t>
            </a:r>
            <a:r>
              <a:rPr lang="en-US" altLang="en-US" sz="2400" dirty="0" err="1">
                <a:solidFill>
                  <a:schemeClr val="bg1">
                    <a:lumMod val="95000"/>
                  </a:schemeClr>
                </a:solidFill>
                <a:latin typeface="Bell MT" panose="02020503060305020303" pitchFamily="18" charset="0"/>
              </a:rPr>
              <a:t>grandes</a:t>
            </a:r>
            <a:r>
              <a:rPr lang="en-US" altLang="en-US" sz="2400" dirty="0">
                <a:solidFill>
                  <a:schemeClr val="bg1">
                    <a:lumMod val="95000"/>
                  </a:schemeClr>
                </a:solidFill>
                <a:latin typeface="Bell MT" panose="02020503060305020303" pitchFamily="18" charset="0"/>
              </a:rPr>
              <a:t> medusas</a:t>
            </a:r>
            <a:br>
              <a:rPr lang="en-US" altLang="en-US" sz="2400" dirty="0">
                <a:solidFill>
                  <a:schemeClr val="bg1">
                    <a:lumMod val="95000"/>
                  </a:schemeClr>
                </a:solidFill>
                <a:latin typeface="Bell MT" panose="02020503060305020303" pitchFamily="18" charset="0"/>
              </a:rPr>
            </a:br>
            <a:br>
              <a:rPr lang="en-US" altLang="en-US" sz="2400" dirty="0">
                <a:solidFill>
                  <a:schemeClr val="bg1">
                    <a:lumMod val="95000"/>
                  </a:schemeClr>
                </a:solidFill>
                <a:latin typeface="Bell MT" panose="02020503060305020303" pitchFamily="18" charset="0"/>
              </a:rPr>
            </a:br>
            <a:r>
              <a:rPr lang="en-US" altLang="en-US" sz="2400" dirty="0">
                <a:solidFill>
                  <a:schemeClr val="bg1">
                    <a:lumMod val="95000"/>
                  </a:schemeClr>
                </a:solidFill>
                <a:latin typeface="Bell MT" panose="02020503060305020303" pitchFamily="18" charset="0"/>
              </a:rPr>
              <a:t>La mayor </a:t>
            </a:r>
            <a:r>
              <a:rPr lang="en-US" altLang="en-US" sz="2400" dirty="0" err="1">
                <a:solidFill>
                  <a:schemeClr val="bg1">
                    <a:lumMod val="95000"/>
                  </a:schemeClr>
                </a:solidFill>
                <a:latin typeface="Bell MT" panose="02020503060305020303" pitchFamily="18" charset="0"/>
              </a:rPr>
              <a:t>parte</a:t>
            </a:r>
            <a:r>
              <a:rPr lang="en-US" altLang="en-US" sz="2400" dirty="0">
                <a:solidFill>
                  <a:schemeClr val="bg1">
                    <a:lumMod val="95000"/>
                  </a:schemeClr>
                </a:solidFill>
                <a:latin typeface="Bell MT" panose="02020503060305020303" pitchFamily="18" charset="0"/>
              </a:rPr>
              <a:t> de </a:t>
            </a:r>
            <a:r>
              <a:rPr lang="en-US" altLang="en-US" sz="2400" dirty="0" err="1">
                <a:solidFill>
                  <a:schemeClr val="bg1">
                    <a:lumMod val="95000"/>
                  </a:schemeClr>
                </a:solidFill>
                <a:latin typeface="Bell MT" panose="02020503060305020303" pitchFamily="18" charset="0"/>
              </a:rPr>
              <a:t>los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animales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en</a:t>
            </a:r>
            <a:r>
              <a:rPr lang="en-US" altLang="en-US" sz="2400" dirty="0">
                <a:solidFill>
                  <a:schemeClr val="bg1">
                    <a:lumMod val="95000"/>
                  </a:schemeClr>
                </a:solidFill>
                <a:latin typeface="Bell MT" panose="02020503060305020303" pitchFamily="18" charset="0"/>
              </a:rPr>
              <a:t> el Sound, </a:t>
            </a:r>
            <a:r>
              <a:rPr lang="en-US" altLang="en-US" sz="2400" dirty="0" err="1">
                <a:solidFill>
                  <a:schemeClr val="bg1">
                    <a:lumMod val="95000"/>
                  </a:schemeClr>
                </a:solidFill>
                <a:latin typeface="Bell MT" panose="02020503060305020303" pitchFamily="18" charset="0"/>
              </a:rPr>
              <a:t>como</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los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peces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cangrejos</a:t>
            </a:r>
            <a:r>
              <a:rPr lang="en-US" altLang="en-US" sz="2400" dirty="0">
                <a:solidFill>
                  <a:schemeClr val="bg1">
                    <a:lumMod val="95000"/>
                  </a:schemeClr>
                </a:solidFill>
                <a:latin typeface="Bell MT" panose="02020503060305020303" pitchFamily="18" charset="0"/>
              </a:rPr>
              <a:t> y </a:t>
            </a:r>
            <a:r>
              <a:rPr lang="en-US" altLang="en-US" sz="2400" dirty="0" err="1">
                <a:solidFill>
                  <a:schemeClr val="bg1">
                    <a:lumMod val="95000"/>
                  </a:schemeClr>
                </a:solidFill>
                <a:latin typeface="Bell MT" panose="02020503060305020303" pitchFamily="18" charset="0"/>
              </a:rPr>
              <a:t>almejas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comienza</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su</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vida</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como</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parte</a:t>
            </a:r>
            <a:r>
              <a:rPr lang="en-US" altLang="en-US" sz="2400" dirty="0">
                <a:solidFill>
                  <a:schemeClr val="bg1">
                    <a:lumMod val="95000"/>
                  </a:schemeClr>
                </a:solidFill>
                <a:latin typeface="Bell MT" panose="02020503060305020303" pitchFamily="18" charset="0"/>
              </a:rPr>
              <a:t> de la </a:t>
            </a:r>
            <a:r>
              <a:rPr lang="en-US" altLang="en-US" sz="2400" dirty="0" err="1">
                <a:solidFill>
                  <a:schemeClr val="bg1">
                    <a:lumMod val="95000"/>
                  </a:schemeClr>
                </a:solidFill>
                <a:latin typeface="Bell MT" panose="02020503060305020303" pitchFamily="18" charset="0"/>
              </a:rPr>
              <a:t>comunidad</a:t>
            </a:r>
            <a:r>
              <a:rPr lang="en-US" altLang="en-US" sz="2400" dirty="0">
                <a:solidFill>
                  <a:schemeClr val="bg1">
                    <a:lumMod val="95000"/>
                  </a:schemeClr>
                </a:solidFill>
                <a:latin typeface="Bell MT" panose="02020503060305020303" pitchFamily="18" charset="0"/>
              </a:rPr>
              <a:t> del </a:t>
            </a:r>
            <a:r>
              <a:rPr lang="en-US" altLang="en-US" sz="2400" dirty="0" err="1">
                <a:solidFill>
                  <a:schemeClr val="bg1">
                    <a:lumMod val="95000"/>
                  </a:schemeClr>
                </a:solidFill>
                <a:latin typeface="Bell MT" panose="02020503060305020303" pitchFamily="18" charset="0"/>
              </a:rPr>
              <a:t>zooplancton</a:t>
            </a:r>
            <a:endParaRPr lang="en-US" altLang="en-US" sz="2400" dirty="0">
              <a:solidFill>
                <a:schemeClr val="bg1">
                  <a:lumMod val="95000"/>
                </a:schemeClr>
              </a:solidFill>
              <a:latin typeface="Bell MT" panose="02020503060305020303" pitchFamily="18" charset="0"/>
            </a:endParaRPr>
          </a:p>
        </p:txBody>
      </p:sp>
      <p:pic>
        <p:nvPicPr>
          <p:cNvPr id="101379" name="Picture 10" descr="Fotografía de zooplancton microscópico conocido como copépodo ">
            <a:extLst>
              <a:ext uri="{FF2B5EF4-FFF2-40B4-BE49-F238E27FC236}">
                <a16:creationId xmlns:a16="http://schemas.microsoft.com/office/drawing/2014/main" id="{EA3FB8A5-1F17-402D-AA5D-BA63D1FBB79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2819400"/>
            <a:ext cx="5410200" cy="3886200"/>
          </a:xfrm>
          <a:noFill/>
          <a:ln w="6350">
            <a:solidFill>
              <a:schemeClr val="bg1"/>
            </a:solidFill>
          </a:ln>
        </p:spPr>
      </p:pic>
      <p:sp>
        <p:nvSpPr>
          <p:cNvPr id="2" name="TextBox 1">
            <a:extLst>
              <a:ext uri="{FF2B5EF4-FFF2-40B4-BE49-F238E27FC236}">
                <a16:creationId xmlns:a16="http://schemas.microsoft.com/office/drawing/2014/main" id="{9C425E9B-4FBA-4DC3-A5F1-3C97BA9513F6}"/>
              </a:ext>
            </a:extLst>
          </p:cNvPr>
          <p:cNvSpPr txBox="1"/>
          <p:nvPr/>
        </p:nvSpPr>
        <p:spPr>
          <a:xfrm>
            <a:off x="1663700" y="6490156"/>
            <a:ext cx="3371850" cy="215444"/>
          </a:xfrm>
          <a:prstGeom prst="rect">
            <a:avLst/>
          </a:prstGeom>
          <a:noFill/>
        </p:spPr>
        <p:txBody>
          <a:bodyPr wrap="square" rtlCol="0">
            <a:spAutoFit/>
          </a:bodyPr>
          <a:lstStyle/>
          <a:p>
            <a:r>
              <a:rPr lang="en-US" altLang="en-US" sz="800" dirty="0" err="1">
                <a:latin typeface="Bell MT" panose="02020503060305020303" pitchFamily="18" charset="0"/>
              </a:rPr>
              <a:t>Copépodo</a:t>
            </a:r>
            <a:r>
              <a:rPr lang="en-US" altLang="en-US" sz="800" dirty="0">
                <a:latin typeface="Bell MT" panose="02020503060305020303" pitchFamily="18" charset="0"/>
              </a:rPr>
              <a:t>, </a:t>
            </a:r>
            <a:r>
              <a:rPr lang="en-US" altLang="en-US" sz="800" i="1" dirty="0" err="1">
                <a:latin typeface="Bell MT" panose="02020503060305020303" pitchFamily="18" charset="0"/>
              </a:rPr>
              <a:t>Acartia</a:t>
            </a:r>
            <a:r>
              <a:rPr lang="en-US" altLang="en-US" sz="800" i="1" dirty="0">
                <a:latin typeface="Bell MT" panose="02020503060305020303" pitchFamily="18" charset="0"/>
              </a:rPr>
              <a:t> </a:t>
            </a:r>
            <a:r>
              <a:rPr lang="en-US" altLang="en-US" sz="800" i="1" dirty="0" err="1">
                <a:latin typeface="Bell MT" panose="02020503060305020303" pitchFamily="18" charset="0"/>
              </a:rPr>
              <a:t>hudsonica</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Amy N. Smith y Barbara Costas</a:t>
            </a:r>
            <a:endParaRPr lang="en-US" sz="800" dirty="0">
              <a:latin typeface="Bell MT" panose="02020503060305020303"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8">
            <a:extLst>
              <a:ext uri="{FF2B5EF4-FFF2-40B4-BE49-F238E27FC236}">
                <a16:creationId xmlns:a16="http://schemas.microsoft.com/office/drawing/2014/main" id="{6CE5763F-7B51-4C3A-B717-56F3557F8919}"/>
              </a:ext>
            </a:extLst>
          </p:cNvPr>
          <p:cNvSpPr>
            <a:spLocks noGrp="1" noChangeArrowheads="1"/>
          </p:cNvSpPr>
          <p:nvPr>
            <p:ph type="title"/>
          </p:nvPr>
        </p:nvSpPr>
        <p:spPr>
          <a:xfrm>
            <a:off x="707457" y="712269"/>
            <a:ext cx="2873939" cy="5502264"/>
          </a:xfrm>
        </p:spPr>
        <p:txBody>
          <a:bodyPr vert="horz" lIns="91440" tIns="45720" rIns="91440" bIns="45720" rtlCol="0" anchor="ctr">
            <a:normAutofit/>
          </a:bodyPr>
          <a:lstStyle/>
          <a:p>
            <a:pPr algn="l" eaLnBrk="1" hangingPunct="1">
              <a:lnSpc>
                <a:spcPct val="90000"/>
              </a:lnSpc>
            </a:pPr>
            <a:r>
              <a:rPr lang="en-US" altLang="en-US" sz="2700" kern="1200" dirty="0">
                <a:solidFill>
                  <a:schemeClr val="tx1">
                    <a:lumMod val="95000"/>
                  </a:schemeClr>
                </a:solidFill>
                <a:latin typeface="Bell MT" panose="02020503060305020303" pitchFamily="18" charset="0"/>
              </a:rPr>
              <a:t>La </a:t>
            </a:r>
            <a:r>
              <a:rPr lang="en-US" altLang="en-US" sz="2700" kern="1200" dirty="0" err="1">
                <a:solidFill>
                  <a:schemeClr val="tx1">
                    <a:lumMod val="95000"/>
                  </a:schemeClr>
                </a:solidFill>
                <a:latin typeface="Bell MT" panose="02020503060305020303" pitchFamily="18" charset="0"/>
              </a:rPr>
              <a:t>marisma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alta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sólo</a:t>
            </a:r>
            <a:r>
              <a:rPr lang="en-US" altLang="en-US" sz="2700" kern="1200" dirty="0">
                <a:solidFill>
                  <a:schemeClr val="tx1">
                    <a:lumMod val="95000"/>
                  </a:schemeClr>
                </a:solidFill>
                <a:latin typeface="Bell MT" panose="02020503060305020303" pitchFamily="18" charset="0"/>
              </a:rPr>
              <a:t> se </a:t>
            </a:r>
            <a:r>
              <a:rPr lang="en-US" altLang="en-US" sz="2700" kern="1200" dirty="0" err="1">
                <a:solidFill>
                  <a:schemeClr val="tx1">
                    <a:lumMod val="95000"/>
                  </a:schemeClr>
                </a:solidFill>
                <a:latin typeface="Bell MT" panose="02020503060305020303" pitchFamily="18" charset="0"/>
              </a:rPr>
              <a:t>inunda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durante</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tormentas</a:t>
            </a:r>
            <a:r>
              <a:rPr lang="en-US" altLang="en-US" sz="2700" kern="1200" dirty="0">
                <a:solidFill>
                  <a:schemeClr val="tx1">
                    <a:lumMod val="95000"/>
                  </a:schemeClr>
                </a:solidFill>
                <a:latin typeface="Bell MT" panose="02020503060305020303" pitchFamily="18" charset="0"/>
              </a:rPr>
              <a:t> o </a:t>
            </a:r>
            <a:r>
              <a:rPr lang="en-US" altLang="en-US" sz="2700" kern="1200" dirty="0" err="1">
                <a:solidFill>
                  <a:schemeClr val="tx1">
                    <a:lumMod val="95000"/>
                  </a:schemeClr>
                </a:solidFill>
                <a:latin typeface="Bell MT" panose="02020503060305020303" pitchFamily="18" charset="0"/>
              </a:rPr>
              <a:t>mareas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inusualmente</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altas</a:t>
            </a:r>
            <a:r>
              <a:rPr lang="en-US" altLang="en-US" sz="2700" kern="1200" dirty="0">
                <a:solidFill>
                  <a:schemeClr val="tx1">
                    <a:lumMod val="95000"/>
                  </a:schemeClr>
                </a:solidFill>
                <a:latin typeface="Bell MT" panose="02020503060305020303" pitchFamily="18" charset="0"/>
              </a:rPr>
              <a:t>. El </a:t>
            </a:r>
            <a:r>
              <a:rPr lang="en-US" altLang="en-US" sz="2700" kern="1200" dirty="0" err="1">
                <a:solidFill>
                  <a:schemeClr val="tx1">
                    <a:lumMod val="95000"/>
                  </a:schemeClr>
                </a:solidFill>
                <a:latin typeface="Bell MT" panose="02020503060305020303" pitchFamily="18" charset="0"/>
              </a:rPr>
              <a:t>espartillo</a:t>
            </a:r>
            <a:r>
              <a:rPr lang="en-US" altLang="en-US" sz="2700" kern="1200" dirty="0">
                <a:solidFill>
                  <a:schemeClr val="tx1">
                    <a:lumMod val="95000"/>
                  </a:schemeClr>
                </a:solidFill>
                <a:latin typeface="Bell MT" panose="02020503060305020303" pitchFamily="18" charset="0"/>
              </a:rPr>
              <a:t> de la </a:t>
            </a:r>
            <a:r>
              <a:rPr lang="en-US" altLang="en-US" sz="2700" kern="1200" dirty="0" err="1">
                <a:solidFill>
                  <a:schemeClr val="tx1">
                    <a:lumMod val="95000"/>
                  </a:schemeClr>
                </a:solidFill>
                <a:latin typeface="Bell MT" panose="02020503060305020303" pitchFamily="18" charset="0"/>
              </a:rPr>
              <a:t>marisma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salada</a:t>
            </a:r>
            <a:r>
              <a:rPr lang="en-US" altLang="en-US" sz="2700" kern="1200" dirty="0">
                <a:solidFill>
                  <a:schemeClr val="tx1">
                    <a:lumMod val="95000"/>
                  </a:schemeClr>
                </a:solidFill>
                <a:latin typeface="Bell MT" panose="02020503060305020303" pitchFamily="18" charset="0"/>
              </a:rPr>
              <a:t> y el </a:t>
            </a:r>
            <a:r>
              <a:rPr lang="en-US" altLang="en-US" sz="2700" kern="1200" dirty="0" err="1">
                <a:solidFill>
                  <a:schemeClr val="tx1">
                    <a:lumMod val="95000"/>
                  </a:schemeClr>
                </a:solidFill>
                <a:latin typeface="Bell MT" panose="02020503060305020303" pitchFamily="18" charset="0"/>
              </a:rPr>
              <a:t>pasto</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espinoso</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insertado</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dominan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esta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parte</a:t>
            </a:r>
            <a:r>
              <a:rPr lang="en-US" altLang="en-US" sz="2700" kern="1200" dirty="0">
                <a:solidFill>
                  <a:schemeClr val="tx1">
                    <a:lumMod val="95000"/>
                  </a:schemeClr>
                </a:solidFill>
                <a:latin typeface="Bell MT" panose="02020503060305020303" pitchFamily="18" charset="0"/>
              </a:rPr>
              <a:t> de la </a:t>
            </a:r>
            <a:r>
              <a:rPr lang="en-US" altLang="en-US" sz="2700" kern="1200" dirty="0" err="1">
                <a:solidFill>
                  <a:schemeClr val="tx1">
                    <a:lumMod val="95000"/>
                  </a:schemeClr>
                </a:solidFill>
                <a:latin typeface="Bell MT" panose="02020503060305020303" pitchFamily="18" charset="0"/>
              </a:rPr>
              <a:t>marisma</a:t>
            </a:r>
            <a:endParaRPr lang="en-US" altLang="en-US" sz="2700" b="1" i="1" kern="1200" dirty="0">
              <a:solidFill>
                <a:schemeClr val="tx1">
                  <a:lumMod val="95000"/>
                </a:schemeClr>
              </a:solidFill>
              <a:latin typeface="Bell MT" panose="02020503060305020303" pitchFamily="18" charset="0"/>
            </a:endParaRPr>
          </a:p>
        </p:txBody>
      </p:sp>
      <p:cxnSp>
        <p:nvCxnSpPr>
          <p:cNvPr id="193" name="Straight Connector 192">
            <a:extLst>
              <a:ext uri="{FF2B5EF4-FFF2-40B4-BE49-F238E27FC236}">
                <a16:creationId xmlns:a16="http://schemas.microsoft.com/office/drawing/2014/main" id="{EC15C128-8E68-44BD-BF94-FBA9CA4B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78" y="2395983"/>
            <a:ext cx="0" cy="222885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grpSp>
        <p:nvGrpSpPr>
          <p:cNvPr id="5" name="Group 4" descr="Fotografía de espartillo de marisma en la parte alta de una marisma salada">
            <a:extLst>
              <a:ext uri="{FF2B5EF4-FFF2-40B4-BE49-F238E27FC236}">
                <a16:creationId xmlns:a16="http://schemas.microsoft.com/office/drawing/2014/main" id="{C512FD85-5E60-442D-9B01-48939B845023}"/>
              </a:ext>
            </a:extLst>
          </p:cNvPr>
          <p:cNvGrpSpPr/>
          <p:nvPr/>
        </p:nvGrpSpPr>
        <p:grpSpPr>
          <a:xfrm>
            <a:off x="3733800" y="245745"/>
            <a:ext cx="5105400" cy="6366510"/>
            <a:chOff x="3733800" y="245745"/>
            <a:chExt cx="5105400" cy="6366510"/>
          </a:xfrm>
        </p:grpSpPr>
        <p:pic>
          <p:nvPicPr>
            <p:cNvPr id="4" name="Picture 3" descr="A picture containing saltmeadow cordgrass which is found in the high marsh">
              <a:extLst>
                <a:ext uri="{FF2B5EF4-FFF2-40B4-BE49-F238E27FC236}">
                  <a16:creationId xmlns:a16="http://schemas.microsoft.com/office/drawing/2014/main" id="{38425651-2873-4049-B4F9-5696BF242F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33800" y="245745"/>
              <a:ext cx="5105400" cy="6366510"/>
            </a:xfrm>
            <a:prstGeom prst="rect">
              <a:avLst/>
            </a:prstGeom>
            <a:ln w="6350">
              <a:solidFill>
                <a:schemeClr val="tx1"/>
              </a:solidFill>
            </a:ln>
          </p:spPr>
        </p:pic>
        <p:pic>
          <p:nvPicPr>
            <p:cNvPr id="3" name="Picture 2" descr="Fotografía de pasto espinoso que habita la marisma alta  ">
              <a:extLst>
                <a:ext uri="{FF2B5EF4-FFF2-40B4-BE49-F238E27FC236}">
                  <a16:creationId xmlns:a16="http://schemas.microsoft.com/office/drawing/2014/main" id="{551CA709-CC58-4926-B47E-C40FB4D420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0179" y="2830573"/>
              <a:ext cx="2366057" cy="3588519"/>
            </a:xfrm>
            <a:prstGeom prst="ellipse">
              <a:avLst/>
            </a:prstGeom>
            <a:ln w="635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2" name="TextBox 1">
            <a:extLst>
              <a:ext uri="{FF2B5EF4-FFF2-40B4-BE49-F238E27FC236}">
                <a16:creationId xmlns:a16="http://schemas.microsoft.com/office/drawing/2014/main" id="{EA0ED069-B5F7-4A6D-98A1-D3BCE82C2D60}"/>
              </a:ext>
            </a:extLst>
          </p:cNvPr>
          <p:cNvSpPr txBox="1"/>
          <p:nvPr/>
        </p:nvSpPr>
        <p:spPr>
          <a:xfrm>
            <a:off x="3733800" y="6172200"/>
            <a:ext cx="2676379" cy="461665"/>
          </a:xfrm>
          <a:prstGeom prst="rect">
            <a:avLst/>
          </a:prstGeom>
          <a:noFill/>
        </p:spPr>
        <p:txBody>
          <a:bodyPr wrap="square" rtlCol="0">
            <a:spAutoFit/>
          </a:bodyPr>
          <a:lstStyle/>
          <a:p>
            <a:r>
              <a:rPr lang="en-US" altLang="en-US" sz="800" dirty="0">
                <a:latin typeface="Bell MT" panose="02020503060305020303" pitchFamily="18" charset="0"/>
              </a:rPr>
              <a:t>(</a:t>
            </a:r>
            <a:r>
              <a:rPr lang="en-US" altLang="en-US" sz="800" dirty="0" err="1">
                <a:latin typeface="Bell MT" panose="02020503060305020303" pitchFamily="18" charset="0"/>
              </a:rPr>
              <a:t>izquierda</a:t>
            </a:r>
            <a:r>
              <a:rPr lang="en-US" altLang="en-US" sz="800" dirty="0">
                <a:latin typeface="Bell MT" panose="02020503060305020303" pitchFamily="18" charset="0"/>
              </a:rPr>
              <a:t>) </a:t>
            </a:r>
            <a:r>
              <a:rPr lang="en-US" altLang="en-US" sz="800" dirty="0" err="1">
                <a:latin typeface="Bell MT" panose="02020503060305020303" pitchFamily="18" charset="0"/>
              </a:rPr>
              <a:t>Espartillo</a:t>
            </a:r>
            <a:r>
              <a:rPr lang="en-US" altLang="en-US" sz="800" dirty="0">
                <a:latin typeface="Bell MT" panose="02020503060305020303" pitchFamily="18" charset="0"/>
              </a:rPr>
              <a:t> de </a:t>
            </a:r>
            <a:r>
              <a:rPr lang="en-US" altLang="en-US" sz="800" dirty="0" err="1">
                <a:latin typeface="Bell MT" panose="02020503060305020303" pitchFamily="18" charset="0"/>
              </a:rPr>
              <a:t>marisma</a:t>
            </a:r>
            <a:r>
              <a:rPr lang="en-US" altLang="en-US" sz="800" dirty="0">
                <a:latin typeface="Bell MT" panose="02020503060305020303" pitchFamily="18" charset="0"/>
              </a:rPr>
              <a:t> </a:t>
            </a:r>
            <a:r>
              <a:rPr lang="en-US" altLang="en-US" sz="800" dirty="0" err="1">
                <a:latin typeface="Bell MT" panose="02020503060305020303" pitchFamily="18" charset="0"/>
              </a:rPr>
              <a:t>salada</a:t>
            </a:r>
            <a:r>
              <a:rPr lang="en-US" altLang="en-US" sz="800" dirty="0">
                <a:latin typeface="Bell MT" panose="02020503060305020303" pitchFamily="18" charset="0"/>
              </a:rPr>
              <a:t>, </a:t>
            </a:r>
            <a:r>
              <a:rPr lang="en-US" altLang="en-US" sz="800" i="1" dirty="0">
                <a:latin typeface="Bell MT" panose="02020503060305020303" pitchFamily="18" charset="0"/>
              </a:rPr>
              <a:t>Spartina patens,  </a:t>
            </a:r>
            <a:r>
              <a:rPr lang="en-US" altLang="en-US" sz="800" i="1" dirty="0" err="1">
                <a:latin typeface="Bell MT" panose="02020503060305020303" pitchFamily="18" charset="0"/>
              </a:rPr>
              <a:t>c</a:t>
            </a:r>
            <a:r>
              <a:rPr lang="en-US" altLang="en-US" sz="800" dirty="0" err="1">
                <a:latin typeface="Bell MT" panose="02020503060305020303" pitchFamily="18" charset="0"/>
              </a:rPr>
              <a:t>ortesía</a:t>
            </a:r>
            <a:r>
              <a:rPr lang="en-US" altLang="en-US" sz="800" dirty="0">
                <a:latin typeface="Bell MT" panose="02020503060305020303" pitchFamily="18" charset="0"/>
              </a:rPr>
              <a:t> de Judy Preston;</a:t>
            </a:r>
            <a:r>
              <a:rPr lang="en-US" altLang="en-US" sz="800" i="1" dirty="0">
                <a:latin typeface="Bell MT" panose="02020503060305020303" pitchFamily="18" charset="0"/>
              </a:rPr>
              <a:t> </a:t>
            </a:r>
            <a:r>
              <a:rPr lang="en-US" altLang="en-US" sz="800" i="0" dirty="0">
                <a:latin typeface="Bell MT" panose="02020503060305020303" pitchFamily="18" charset="0"/>
              </a:rPr>
              <a:t>(dentro) P</a:t>
            </a:r>
            <a:r>
              <a:rPr lang="en-US" altLang="en-US" sz="800" dirty="0">
                <a:latin typeface="Bell MT" panose="02020503060305020303" pitchFamily="18" charset="0"/>
              </a:rPr>
              <a:t>asto </a:t>
            </a:r>
            <a:r>
              <a:rPr lang="en-US" altLang="en-US" sz="800" dirty="0" err="1">
                <a:latin typeface="Bell MT" panose="02020503060305020303" pitchFamily="18" charset="0"/>
              </a:rPr>
              <a:t>espinoso</a:t>
            </a:r>
            <a:r>
              <a:rPr lang="en-US" altLang="en-US" sz="800" dirty="0">
                <a:latin typeface="Bell MT" panose="02020503060305020303" pitchFamily="18" charset="0"/>
              </a:rPr>
              <a:t> con </a:t>
            </a:r>
            <a:r>
              <a:rPr lang="en-US" altLang="en-US" sz="800" dirty="0" err="1">
                <a:latin typeface="Bell MT" panose="02020503060305020303" pitchFamily="18" charset="0"/>
              </a:rPr>
              <a:t>inflorescencias</a:t>
            </a:r>
            <a:r>
              <a:rPr lang="en-US" altLang="en-US" sz="800" dirty="0">
                <a:latin typeface="Bell MT" panose="02020503060305020303" pitchFamily="18" charset="0"/>
              </a:rPr>
              <a:t>, </a:t>
            </a:r>
            <a:r>
              <a:rPr lang="en-US" altLang="en-US" sz="800" i="1" dirty="0" err="1">
                <a:latin typeface="Bell MT" panose="02020503060305020303" pitchFamily="18" charset="0"/>
              </a:rPr>
              <a:t>Distichlis</a:t>
            </a:r>
            <a:r>
              <a:rPr lang="en-US" altLang="en-US" sz="800" i="1" dirty="0">
                <a:latin typeface="Bell MT" panose="02020503060305020303" pitchFamily="18" charset="0"/>
              </a:rPr>
              <a:t> spicata,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tografía de un calamar de aleta larga recién nacido, parte de la comunidad del zooplancton">
            <a:extLst>
              <a:ext uri="{FF2B5EF4-FFF2-40B4-BE49-F238E27FC236}">
                <a16:creationId xmlns:a16="http://schemas.microsoft.com/office/drawing/2014/main" id="{EADC4B10-4D4C-47CA-ACCC-4724C791A4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12" y="685800"/>
            <a:ext cx="4655784" cy="2442044"/>
          </a:xfrm>
          <a:prstGeom prst="rect">
            <a:avLst/>
          </a:prstGeom>
          <a:ln w="6350">
            <a:solidFill>
              <a:schemeClr val="bg1"/>
            </a:solidFill>
          </a:ln>
        </p:spPr>
      </p:pic>
      <p:pic>
        <p:nvPicPr>
          <p:cNvPr id="4" name="Picture 3" descr="Fotografía de una larva de langosta americana, parte de la comunidad del zooplancton antes de establecerse en el fondo ">
            <a:extLst>
              <a:ext uri="{FF2B5EF4-FFF2-40B4-BE49-F238E27FC236}">
                <a16:creationId xmlns:a16="http://schemas.microsoft.com/office/drawing/2014/main" id="{6B6D5062-7533-4D5F-BB54-B716576158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12" y="3467100"/>
            <a:ext cx="4649419" cy="2209817"/>
          </a:xfrm>
          <a:prstGeom prst="rect">
            <a:avLst/>
          </a:prstGeom>
          <a:ln>
            <a:solidFill>
              <a:schemeClr val="bg1"/>
            </a:solidFill>
          </a:ln>
        </p:spPr>
      </p:pic>
      <p:sp>
        <p:nvSpPr>
          <p:cNvPr id="2" name="TextBox 1">
            <a:extLst>
              <a:ext uri="{FF2B5EF4-FFF2-40B4-BE49-F238E27FC236}">
                <a16:creationId xmlns:a16="http://schemas.microsoft.com/office/drawing/2014/main" id="{161C40AB-413B-482A-8A8F-E0B5A6BF05C8}"/>
              </a:ext>
            </a:extLst>
          </p:cNvPr>
          <p:cNvSpPr txBox="1"/>
          <p:nvPr/>
        </p:nvSpPr>
        <p:spPr>
          <a:xfrm>
            <a:off x="5433317" y="1463465"/>
            <a:ext cx="3200400" cy="3970318"/>
          </a:xfrm>
          <a:prstGeom prst="rect">
            <a:avLst/>
          </a:prstGeom>
          <a:noFill/>
        </p:spPr>
        <p:txBody>
          <a:bodyPr wrap="square" rtlCol="0">
            <a:spAutoFit/>
          </a:bodyPr>
          <a:lstStyle/>
          <a:p>
            <a:r>
              <a:rPr lang="en-US" sz="2800" dirty="0">
                <a:solidFill>
                  <a:schemeClr val="bg1">
                    <a:lumMod val="95000"/>
                  </a:schemeClr>
                </a:solidFill>
                <a:latin typeface="Bell MT" panose="02020503060305020303" pitchFamily="18" charset="0"/>
              </a:rPr>
              <a:t>Una </a:t>
            </a:r>
            <a:r>
              <a:rPr lang="en-US" sz="2800" dirty="0" err="1">
                <a:solidFill>
                  <a:schemeClr val="bg1">
                    <a:lumMod val="95000"/>
                  </a:schemeClr>
                </a:solidFill>
                <a:latin typeface="Bell MT" panose="02020503060305020303" pitchFamily="18" charset="0"/>
              </a:rPr>
              <a:t>cría</a:t>
            </a:r>
            <a:r>
              <a:rPr lang="en-US" sz="2800" dirty="0">
                <a:solidFill>
                  <a:schemeClr val="bg1">
                    <a:lumMod val="95000"/>
                  </a:schemeClr>
                </a:solidFill>
                <a:latin typeface="Bell MT" panose="02020503060305020303" pitchFamily="18" charset="0"/>
              </a:rPr>
              <a:t> de calamar de </a:t>
            </a:r>
            <a:r>
              <a:rPr lang="en-US" sz="2800" dirty="0" err="1">
                <a:solidFill>
                  <a:schemeClr val="bg1">
                    <a:lumMod val="95000"/>
                  </a:schemeClr>
                </a:solidFill>
                <a:latin typeface="Bell MT" panose="02020503060305020303" pitchFamily="18" charset="0"/>
              </a:rPr>
              <a:t>aleta</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larga</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arriba</a:t>
            </a:r>
            <a:r>
              <a:rPr lang="en-US" sz="2800" dirty="0">
                <a:solidFill>
                  <a:schemeClr val="bg1">
                    <a:lumMod val="95000"/>
                  </a:schemeClr>
                </a:solidFill>
                <a:latin typeface="Bell MT" panose="02020503060305020303" pitchFamily="18" charset="0"/>
              </a:rPr>
              <a:t>) y </a:t>
            </a:r>
            <a:r>
              <a:rPr lang="en-US" sz="2800" dirty="0" err="1">
                <a:solidFill>
                  <a:schemeClr val="bg1">
                    <a:lumMod val="95000"/>
                  </a:schemeClr>
                </a:solidFill>
                <a:latin typeface="Bell MT" panose="02020503060305020303" pitchFamily="18" charset="0"/>
              </a:rPr>
              <a:t>una</a:t>
            </a:r>
            <a:r>
              <a:rPr lang="en-US" sz="2800" dirty="0">
                <a:solidFill>
                  <a:schemeClr val="bg1">
                    <a:lumMod val="95000"/>
                  </a:schemeClr>
                </a:solidFill>
                <a:latin typeface="Bell MT" panose="02020503060305020303" pitchFamily="18" charset="0"/>
              </a:rPr>
              <a:t> larva de </a:t>
            </a:r>
            <a:r>
              <a:rPr lang="en-US" sz="2800" dirty="0" err="1">
                <a:solidFill>
                  <a:schemeClr val="bg1">
                    <a:lumMod val="95000"/>
                  </a:schemeClr>
                </a:solidFill>
                <a:latin typeface="Bell MT" panose="02020503060305020303" pitchFamily="18" charset="0"/>
              </a:rPr>
              <a:t>langosta</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americana</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abajo</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pasan</a:t>
            </a:r>
            <a:r>
              <a:rPr lang="en-US" sz="2800" dirty="0">
                <a:solidFill>
                  <a:schemeClr val="bg1">
                    <a:lumMod val="95000"/>
                  </a:schemeClr>
                </a:solidFill>
                <a:latin typeface="Bell MT" panose="02020503060305020303" pitchFamily="18" charset="0"/>
              </a:rPr>
              <a:t> la </a:t>
            </a:r>
            <a:r>
              <a:rPr lang="en-US" sz="2800" dirty="0" err="1">
                <a:solidFill>
                  <a:schemeClr val="bg1">
                    <a:lumMod val="95000"/>
                  </a:schemeClr>
                </a:solidFill>
                <a:latin typeface="Bell MT" panose="02020503060305020303" pitchFamily="18" charset="0"/>
              </a:rPr>
              <a:t>primera</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parte</a:t>
            </a:r>
            <a:r>
              <a:rPr lang="en-US" sz="2800" dirty="0">
                <a:solidFill>
                  <a:schemeClr val="bg1">
                    <a:lumMod val="95000"/>
                  </a:schemeClr>
                </a:solidFill>
                <a:latin typeface="Bell MT" panose="02020503060305020303" pitchFamily="18" charset="0"/>
              </a:rPr>
              <a:t> de </a:t>
            </a:r>
            <a:r>
              <a:rPr lang="en-US" sz="2800" dirty="0" err="1">
                <a:solidFill>
                  <a:schemeClr val="bg1">
                    <a:lumMod val="95000"/>
                  </a:schemeClr>
                </a:solidFill>
                <a:latin typeface="Bell MT" panose="02020503060305020303" pitchFamily="18" charset="0"/>
              </a:rPr>
              <a:t>su</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ciclo</a:t>
            </a:r>
            <a:r>
              <a:rPr lang="en-US" sz="2800" dirty="0">
                <a:solidFill>
                  <a:schemeClr val="bg1">
                    <a:lumMod val="95000"/>
                  </a:schemeClr>
                </a:solidFill>
                <a:latin typeface="Bell MT" panose="02020503060305020303" pitchFamily="18" charset="0"/>
              </a:rPr>
              <a:t> de </a:t>
            </a:r>
            <a:r>
              <a:rPr lang="en-US" sz="2800" dirty="0" err="1">
                <a:solidFill>
                  <a:schemeClr val="bg1">
                    <a:lumMod val="95000"/>
                  </a:schemeClr>
                </a:solidFill>
                <a:latin typeface="Bell MT" panose="02020503060305020303" pitchFamily="18" charset="0"/>
              </a:rPr>
              <a:t>vida</a:t>
            </a:r>
            <a:r>
              <a:rPr lang="en-US" sz="2800" dirty="0">
                <a:solidFill>
                  <a:schemeClr val="bg1">
                    <a:lumMod val="95000"/>
                  </a:schemeClr>
                </a:solidFill>
                <a:latin typeface="Bell MT" panose="02020503060305020303" pitchFamily="18" charset="0"/>
              </a:rPr>
              <a:t> entre el </a:t>
            </a:r>
            <a:r>
              <a:rPr lang="en-US" sz="2800" dirty="0" err="1">
                <a:solidFill>
                  <a:schemeClr val="bg1">
                    <a:lumMod val="95000"/>
                  </a:schemeClr>
                </a:solidFill>
                <a:latin typeface="Bell MT" panose="02020503060305020303" pitchFamily="18" charset="0"/>
              </a:rPr>
              <a:t>zooplancton</a:t>
            </a:r>
            <a:endParaRPr lang="en-US" sz="2800" dirty="0">
              <a:solidFill>
                <a:schemeClr val="bg1">
                  <a:lumMod val="95000"/>
                </a:schemeClr>
              </a:solidFill>
              <a:latin typeface="Bell MT" panose="02020503060305020303" pitchFamily="18" charset="0"/>
            </a:endParaRPr>
          </a:p>
        </p:txBody>
      </p:sp>
      <p:sp>
        <p:nvSpPr>
          <p:cNvPr id="5" name="TextBox 4">
            <a:extLst>
              <a:ext uri="{FF2B5EF4-FFF2-40B4-BE49-F238E27FC236}">
                <a16:creationId xmlns:a16="http://schemas.microsoft.com/office/drawing/2014/main" id="{4314BD9E-294F-486A-B660-828019EF0318}"/>
              </a:ext>
            </a:extLst>
          </p:cNvPr>
          <p:cNvSpPr txBox="1"/>
          <p:nvPr/>
        </p:nvSpPr>
        <p:spPr>
          <a:xfrm>
            <a:off x="3360396" y="5092142"/>
            <a:ext cx="1600200" cy="584775"/>
          </a:xfrm>
          <a:prstGeom prst="rect">
            <a:avLst/>
          </a:prstGeom>
          <a:noFill/>
        </p:spPr>
        <p:txBody>
          <a:bodyPr wrap="square" rtlCol="0">
            <a:spAutoFit/>
          </a:bodyPr>
          <a:lstStyle/>
          <a:p>
            <a:pPr algn="r"/>
            <a:r>
              <a:rPr lang="en-US" sz="800" dirty="0">
                <a:solidFill>
                  <a:schemeClr val="bg1"/>
                </a:solidFill>
                <a:latin typeface="Bell MT" panose="02020503060305020303" pitchFamily="18" charset="0"/>
              </a:rPr>
              <a:t>(</a:t>
            </a:r>
            <a:r>
              <a:rPr lang="en-US" sz="800" dirty="0" err="1">
                <a:solidFill>
                  <a:schemeClr val="bg1"/>
                </a:solidFill>
                <a:latin typeface="Bell MT" panose="02020503060305020303" pitchFamily="18" charset="0"/>
              </a:rPr>
              <a:t>arriba</a:t>
            </a:r>
            <a:r>
              <a:rPr lang="en-US" sz="800" dirty="0">
                <a:solidFill>
                  <a:schemeClr val="bg1"/>
                </a:solidFill>
                <a:latin typeface="Bell MT" panose="02020503060305020303" pitchFamily="18" charset="0"/>
              </a:rPr>
              <a:t>) Calamar de </a:t>
            </a:r>
            <a:r>
              <a:rPr lang="en-US" sz="800" dirty="0" err="1">
                <a:solidFill>
                  <a:schemeClr val="bg1"/>
                </a:solidFill>
                <a:latin typeface="Bell MT" panose="02020503060305020303" pitchFamily="18" charset="0"/>
              </a:rPr>
              <a:t>aleta</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larga</a:t>
            </a:r>
            <a:r>
              <a:rPr lang="en-US" sz="800"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Loligo</a:t>
            </a:r>
            <a:r>
              <a:rPr lang="en-US" sz="800" i="1"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pealeii</a:t>
            </a:r>
            <a:r>
              <a:rPr lang="en-US" sz="800" dirty="0">
                <a:solidFill>
                  <a:schemeClr val="bg1"/>
                </a:solidFill>
                <a:latin typeface="Bell MT" panose="02020503060305020303" pitchFamily="18" charset="0"/>
              </a:rPr>
              <a:t>; y (</a:t>
            </a:r>
            <a:r>
              <a:rPr lang="en-US" sz="800" dirty="0" err="1">
                <a:solidFill>
                  <a:schemeClr val="bg1"/>
                </a:solidFill>
                <a:latin typeface="Bell MT" panose="02020503060305020303" pitchFamily="18" charset="0"/>
              </a:rPr>
              <a:t>abajo</a:t>
            </a:r>
            <a:r>
              <a:rPr lang="en-US" sz="800" dirty="0">
                <a:solidFill>
                  <a:schemeClr val="bg1"/>
                </a:solidFill>
                <a:latin typeface="Bell MT" panose="02020503060305020303" pitchFamily="18" charset="0"/>
              </a:rPr>
              <a:t>) Langosta americana, </a:t>
            </a:r>
            <a:r>
              <a:rPr lang="en-US" sz="800" i="1" dirty="0">
                <a:solidFill>
                  <a:schemeClr val="bg1"/>
                </a:solidFill>
                <a:latin typeface="Bell MT" panose="02020503060305020303" pitchFamily="18" charset="0"/>
              </a:rPr>
              <a:t>Homarus americanus, </a:t>
            </a:r>
            <a:r>
              <a:rPr lang="en-US" sz="800" dirty="0" err="1">
                <a:solidFill>
                  <a:schemeClr val="bg1"/>
                </a:solidFill>
                <a:latin typeface="Bell MT" panose="02020503060305020303" pitchFamily="18" charset="0"/>
              </a:rPr>
              <a:t>cortesía</a:t>
            </a:r>
            <a:r>
              <a:rPr lang="en-US" sz="800" dirty="0">
                <a:solidFill>
                  <a:schemeClr val="bg1"/>
                </a:solidFill>
                <a:latin typeface="Bell MT" panose="02020503060305020303" pitchFamily="18" charset="0"/>
              </a:rPr>
              <a:t> de Robert </a:t>
            </a:r>
            <a:r>
              <a:rPr 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30789884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a:extLst>
              <a:ext uri="{FF2B5EF4-FFF2-40B4-BE49-F238E27FC236}">
                <a16:creationId xmlns:a16="http://schemas.microsoft.com/office/drawing/2014/main" id="{CB7D744D-6695-4C2D-97E9-37BBE641CC66}"/>
              </a:ext>
            </a:extLst>
          </p:cNvPr>
          <p:cNvSpPr>
            <a:spLocks noGrp="1" noChangeArrowheads="1"/>
          </p:cNvSpPr>
          <p:nvPr>
            <p:ph type="title"/>
          </p:nvPr>
        </p:nvSpPr>
        <p:spPr>
          <a:xfrm>
            <a:off x="480060" y="5029200"/>
            <a:ext cx="8183880" cy="1524000"/>
          </a:xfrm>
        </p:spPr>
        <p:txBody>
          <a:bodyPr vert="horz" lIns="91440" tIns="45720" rIns="91440" bIns="45720" rtlCol="0" anchor="ctr">
            <a:noAutofit/>
          </a:bodyPr>
          <a:lstStyle/>
          <a:p>
            <a:pPr algn="l" eaLnBrk="1" hangingPunct="1">
              <a:lnSpc>
                <a:spcPct val="90000"/>
              </a:lnSpc>
            </a:pPr>
            <a:r>
              <a:rPr lang="en-US" altLang="en-US" sz="2700" kern="1200" dirty="0">
                <a:solidFill>
                  <a:schemeClr val="tx1">
                    <a:lumMod val="95000"/>
                  </a:schemeClr>
                </a:solidFill>
                <a:latin typeface="Bell MT" panose="02020503060305020303" pitchFamily="18" charset="0"/>
              </a:rPr>
              <a:t>La medusa </a:t>
            </a:r>
            <a:r>
              <a:rPr lang="en-US" altLang="en-US" sz="2700" kern="1200" dirty="0" err="1">
                <a:solidFill>
                  <a:schemeClr val="tx1">
                    <a:lumMod val="95000"/>
                  </a:schemeClr>
                </a:solidFill>
                <a:latin typeface="Bell MT" panose="02020503060305020303" pitchFamily="18" charset="0"/>
              </a:rPr>
              <a:t>peine</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es</a:t>
            </a:r>
            <a:r>
              <a:rPr lang="en-US" altLang="en-US" sz="2700" kern="1200" dirty="0">
                <a:solidFill>
                  <a:schemeClr val="tx1">
                    <a:lumMod val="95000"/>
                  </a:schemeClr>
                </a:solidFill>
                <a:latin typeface="Bell MT" panose="02020503060305020303" pitchFamily="18" charset="0"/>
              </a:rPr>
              <a:t> un animal </a:t>
            </a:r>
            <a:r>
              <a:rPr lang="en-US" altLang="en-US" sz="2700" kern="1200" dirty="0" err="1">
                <a:solidFill>
                  <a:schemeClr val="tx1">
                    <a:lumMod val="95000"/>
                  </a:schemeClr>
                </a:solidFill>
                <a:latin typeface="Bell MT" panose="02020503060305020303" pitchFamily="18" charset="0"/>
              </a:rPr>
              <a:t>planctónico</a:t>
            </a:r>
            <a:r>
              <a:rPr lang="en-US" altLang="en-US" sz="2700" kern="1200" dirty="0">
                <a:solidFill>
                  <a:schemeClr val="tx1">
                    <a:lumMod val="95000"/>
                  </a:schemeClr>
                </a:solidFill>
                <a:latin typeface="Bell MT" panose="02020503060305020303" pitchFamily="18" charset="0"/>
              </a:rPr>
              <a:t> que se </a:t>
            </a:r>
            <a:r>
              <a:rPr lang="en-US" altLang="en-US" sz="2700" kern="1200" dirty="0" err="1">
                <a:solidFill>
                  <a:schemeClr val="tx1">
                    <a:lumMod val="95000"/>
                  </a:schemeClr>
                </a:solidFill>
                <a:latin typeface="Bell MT" panose="02020503060305020303" pitchFamily="18" charset="0"/>
              </a:rPr>
              <a:t>propele</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el </a:t>
            </a:r>
            <a:r>
              <a:rPr lang="en-US" altLang="en-US" sz="2700" kern="1200" dirty="0" err="1">
                <a:solidFill>
                  <a:schemeClr val="tx1">
                    <a:lumMod val="95000"/>
                  </a:schemeClr>
                </a:solidFill>
                <a:latin typeface="Bell MT" panose="02020503060305020303" pitchFamily="18" charset="0"/>
              </a:rPr>
              <a:t>agua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por</a:t>
            </a:r>
            <a:r>
              <a:rPr lang="en-US" altLang="en-US" sz="2700" kern="1200" dirty="0">
                <a:solidFill>
                  <a:schemeClr val="tx1">
                    <a:lumMod val="95000"/>
                  </a:schemeClr>
                </a:solidFill>
                <a:latin typeface="Bell MT" panose="02020503060305020303" pitchFamily="18" charset="0"/>
              </a:rPr>
              <a:t> medio de </a:t>
            </a:r>
            <a:r>
              <a:rPr lang="en-US" altLang="en-US" sz="2700" kern="1200" dirty="0" err="1">
                <a:solidFill>
                  <a:schemeClr val="tx1">
                    <a:lumMod val="95000"/>
                  </a:schemeClr>
                </a:solidFill>
                <a:latin typeface="Bell MT" panose="02020503060305020303" pitchFamily="18" charset="0"/>
              </a:rPr>
              <a:t>cilios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formados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por</a:t>
            </a:r>
            <a:r>
              <a:rPr lang="en-US" altLang="en-US" sz="2700" kern="1200" dirty="0">
                <a:solidFill>
                  <a:schemeClr val="tx1">
                    <a:lumMod val="95000"/>
                  </a:schemeClr>
                </a:solidFill>
                <a:latin typeface="Bell MT" panose="02020503060305020303" pitchFamily="18" charset="0"/>
              </a:rPr>
              <a:t> las </a:t>
            </a:r>
            <a:r>
              <a:rPr lang="en-US" altLang="en-US" sz="2700" kern="1200" dirty="0" err="1">
                <a:solidFill>
                  <a:schemeClr val="tx1">
                    <a:lumMod val="95000"/>
                  </a:schemeClr>
                </a:solidFill>
                <a:latin typeface="Bell MT" panose="02020503060305020303" pitchFamily="18" charset="0"/>
              </a:rPr>
              <a:t>bandas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luminosas</a:t>
            </a:r>
            <a:r>
              <a:rPr lang="en-US" altLang="en-US" sz="2700" kern="1200" dirty="0">
                <a:solidFill>
                  <a:schemeClr val="tx1">
                    <a:lumMod val="95000"/>
                  </a:schemeClr>
                </a:solidFill>
                <a:latin typeface="Bell MT" panose="02020503060305020303" pitchFamily="18" charset="0"/>
              </a:rPr>
              <a:t> que </a:t>
            </a:r>
            <a:r>
              <a:rPr lang="en-US" altLang="en-US" sz="2700" kern="1200" dirty="0" err="1">
                <a:solidFill>
                  <a:schemeClr val="tx1">
                    <a:lumMod val="95000"/>
                  </a:schemeClr>
                </a:solidFill>
                <a:latin typeface="Bell MT" panose="02020503060305020303" pitchFamily="18" charset="0"/>
              </a:rPr>
              <a:t>recorren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su</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cuerpo</a:t>
            </a:r>
            <a:r>
              <a:rPr lang="en-US" altLang="en-US" sz="2700" kern="1200" dirty="0">
                <a:solidFill>
                  <a:schemeClr val="tx1">
                    <a:lumMod val="95000"/>
                  </a:schemeClr>
                </a:solidFill>
                <a:latin typeface="Bell MT" panose="02020503060305020303" pitchFamily="18" charset="0"/>
              </a:rPr>
              <a:t>. Al </a:t>
            </a:r>
            <a:r>
              <a:rPr lang="en-US" altLang="en-US" sz="2700" kern="1200" dirty="0" err="1">
                <a:solidFill>
                  <a:schemeClr val="tx1">
                    <a:lumMod val="95000"/>
                  </a:schemeClr>
                </a:solidFill>
                <a:latin typeface="Bell MT" panose="02020503060305020303" pitchFamily="18" charset="0"/>
              </a:rPr>
              <a:t>contrario</a:t>
            </a:r>
            <a:r>
              <a:rPr lang="en-US" altLang="en-US" sz="2700" kern="1200" dirty="0">
                <a:solidFill>
                  <a:schemeClr val="tx1">
                    <a:lumMod val="95000"/>
                  </a:schemeClr>
                </a:solidFill>
                <a:latin typeface="Bell MT" panose="02020503060305020303" pitchFamily="18" charset="0"/>
              </a:rPr>
              <a:t> que las </a:t>
            </a:r>
            <a:r>
              <a:rPr lang="en-US" altLang="en-US" sz="2700" kern="1200" dirty="0" err="1">
                <a:solidFill>
                  <a:schemeClr val="tx1">
                    <a:lumMod val="95000"/>
                  </a:schemeClr>
                </a:solidFill>
                <a:latin typeface="Bell MT" panose="02020503060305020303" pitchFamily="18" charset="0"/>
              </a:rPr>
              <a:t>verdaderas</a:t>
            </a:r>
            <a:r>
              <a:rPr lang="en-US" altLang="en-US" sz="2700" kern="1200" dirty="0">
                <a:solidFill>
                  <a:schemeClr val="tx1">
                    <a:lumMod val="95000"/>
                  </a:schemeClr>
                </a:solidFill>
                <a:latin typeface="Bell MT" panose="02020503060305020303" pitchFamily="18" charset="0"/>
              </a:rPr>
              <a:t> medusas, no </a:t>
            </a:r>
            <a:r>
              <a:rPr lang="en-US" altLang="en-US" sz="2700" kern="1200" dirty="0" err="1">
                <a:solidFill>
                  <a:schemeClr val="tx1">
                    <a:lumMod val="95000"/>
                  </a:schemeClr>
                </a:solidFill>
                <a:latin typeface="Bell MT" panose="02020503060305020303" pitchFamily="18" charset="0"/>
              </a:rPr>
              <a:t>tiene</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células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urticantes</a:t>
            </a:r>
            <a:endParaRPr lang="en-US" altLang="en-US" sz="2700" kern="1200" dirty="0">
              <a:solidFill>
                <a:schemeClr val="tx1">
                  <a:lumMod val="95000"/>
                </a:schemeClr>
              </a:solidFill>
              <a:latin typeface="Bell MT" panose="02020503060305020303" pitchFamily="18" charset="0"/>
            </a:endParaRPr>
          </a:p>
        </p:txBody>
      </p:sp>
      <p:pic>
        <p:nvPicPr>
          <p:cNvPr id="5" name="Content Placeholder 4" descr="Fotografía de una medusa peine del norte, también llamada cenóforo ">
            <a:extLst>
              <a:ext uri="{FF2B5EF4-FFF2-40B4-BE49-F238E27FC236}">
                <a16:creationId xmlns:a16="http://schemas.microsoft.com/office/drawing/2014/main" id="{3E750B8A-0376-4924-AA13-9CDC3B95E22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800138" y="381000"/>
            <a:ext cx="7543724" cy="4450935"/>
          </a:xfrm>
          <a:prstGeom prst="rect">
            <a:avLst/>
          </a:prstGeom>
          <a:ln w="6350">
            <a:solidFill>
              <a:schemeClr val="tx1"/>
            </a:solidFill>
            <a:miter lim="800000"/>
          </a:ln>
        </p:spPr>
      </p:pic>
      <p:sp>
        <p:nvSpPr>
          <p:cNvPr id="2" name="TextBox 1">
            <a:extLst>
              <a:ext uri="{FF2B5EF4-FFF2-40B4-BE49-F238E27FC236}">
                <a16:creationId xmlns:a16="http://schemas.microsoft.com/office/drawing/2014/main" id="{2459DD2B-98BA-4B5A-B686-FF9B6CFCA530}"/>
              </a:ext>
            </a:extLst>
          </p:cNvPr>
          <p:cNvSpPr txBox="1"/>
          <p:nvPr/>
        </p:nvSpPr>
        <p:spPr>
          <a:xfrm>
            <a:off x="6362662" y="4495800"/>
            <a:ext cx="1981200" cy="338554"/>
          </a:xfrm>
          <a:prstGeom prst="rect">
            <a:avLst/>
          </a:prstGeom>
          <a:noFill/>
        </p:spPr>
        <p:txBody>
          <a:bodyPr wrap="square" rtlCol="0">
            <a:spAutoFit/>
          </a:bodyPr>
          <a:lstStyle/>
          <a:p>
            <a:pPr algn="r"/>
            <a:r>
              <a:rPr lang="en-US" altLang="en-US" sz="800" dirty="0">
                <a:latin typeface="Bell MT" panose="02020503060305020303" pitchFamily="18" charset="0"/>
              </a:rPr>
              <a:t>Medusa </a:t>
            </a:r>
            <a:r>
              <a:rPr lang="en-US" altLang="en-US" sz="800" dirty="0" err="1">
                <a:latin typeface="Bell MT" panose="02020503060305020303" pitchFamily="18" charset="0"/>
              </a:rPr>
              <a:t>peine</a:t>
            </a:r>
            <a:r>
              <a:rPr lang="en-US" altLang="en-US" sz="800" dirty="0">
                <a:latin typeface="Bell MT" panose="02020503060305020303" pitchFamily="18" charset="0"/>
              </a:rPr>
              <a:t> del </a:t>
            </a:r>
            <a:r>
              <a:rPr lang="en-US" altLang="en-US" sz="800" dirty="0" err="1">
                <a:latin typeface="Bell MT" panose="02020503060305020303" pitchFamily="18" charset="0"/>
              </a:rPr>
              <a:t>norte</a:t>
            </a:r>
            <a:r>
              <a:rPr lang="en-US" altLang="en-US" sz="800" dirty="0">
                <a:latin typeface="Bell MT" panose="02020503060305020303" pitchFamily="18" charset="0"/>
              </a:rPr>
              <a:t>, </a:t>
            </a:r>
            <a:r>
              <a:rPr lang="en-US" altLang="en-US" sz="800" i="1" dirty="0" err="1">
                <a:latin typeface="Bell MT" panose="02020503060305020303" pitchFamily="18" charset="0"/>
              </a:rPr>
              <a:t>Bolinopsis</a:t>
            </a:r>
            <a:r>
              <a:rPr lang="en-US" altLang="en-US" sz="800" i="1" dirty="0">
                <a:latin typeface="Bell MT" panose="02020503060305020303" pitchFamily="18" charset="0"/>
              </a:rPr>
              <a:t> infundibulum, </a:t>
            </a:r>
            <a:r>
              <a:rPr lang="en-US" altLang="en-US" sz="800" dirty="0" err="1">
                <a:latin typeface="Bell MT" panose="02020503060305020303" pitchFamily="18" charset="0"/>
              </a:rPr>
              <a:t>cortesía</a:t>
            </a:r>
            <a:r>
              <a:rPr lang="en-US" altLang="en-US" sz="800" dirty="0">
                <a:latin typeface="Bell MT" panose="02020503060305020303" pitchFamily="18" charset="0"/>
              </a:rPr>
              <a:t> de Robert </a:t>
            </a:r>
            <a:r>
              <a:rPr lang="en-US" altLang="en-US" sz="800" dirty="0" err="1">
                <a:latin typeface="Bell MT" panose="02020503060305020303" pitchFamily="18" charset="0"/>
              </a:rPr>
              <a:t>Bachand</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A670F-FF38-43D7-8A63-A65C075F0661}"/>
              </a:ext>
            </a:extLst>
          </p:cNvPr>
          <p:cNvSpPr>
            <a:spLocks noGrp="1"/>
          </p:cNvSpPr>
          <p:nvPr>
            <p:ph type="title"/>
          </p:nvPr>
        </p:nvSpPr>
        <p:spPr>
          <a:xfrm>
            <a:off x="304797" y="4495800"/>
            <a:ext cx="8534396" cy="2133598"/>
          </a:xfrm>
        </p:spPr>
        <p:txBody>
          <a:bodyPr vert="horz" lIns="91440" tIns="45720" rIns="91440" bIns="45720" rtlCol="0" anchor="b">
            <a:noAutofit/>
          </a:bodyPr>
          <a:lstStyle/>
          <a:p>
            <a:pPr algn="l" eaLnBrk="1" hangingPunct="1">
              <a:lnSpc>
                <a:spcPct val="90000"/>
              </a:lnSpc>
              <a:spcAft>
                <a:spcPts val="1200"/>
              </a:spcAft>
            </a:pPr>
            <a:r>
              <a:rPr lang="en-US" altLang="en-US" sz="2400" dirty="0">
                <a:solidFill>
                  <a:schemeClr val="tx1">
                    <a:lumMod val="95000"/>
                  </a:schemeClr>
                </a:solidFill>
                <a:latin typeface="Bell MT" panose="02020503060305020303" pitchFamily="18" charset="0"/>
              </a:rPr>
              <a:t>La </a:t>
            </a:r>
            <a:r>
              <a:rPr lang="en-US" altLang="en-US" sz="2400" dirty="0" err="1">
                <a:solidFill>
                  <a:schemeClr val="tx1">
                    <a:lumMod val="95000"/>
                  </a:schemeClr>
                </a:solidFill>
                <a:latin typeface="Bell MT" panose="02020503060305020303" pitchFamily="18" charset="0"/>
              </a:rPr>
              <a:t>ortiga</a:t>
            </a:r>
            <a:r>
              <a:rPr lang="en-US" altLang="en-US" sz="2400" dirty="0">
                <a:solidFill>
                  <a:schemeClr val="tx1">
                    <a:lumMod val="95000"/>
                  </a:schemeClr>
                </a:solidFill>
                <a:latin typeface="Bell MT" panose="02020503060305020303" pitchFamily="18" charset="0"/>
              </a:rPr>
              <a:t> de mar </a:t>
            </a:r>
            <a:r>
              <a:rPr lang="en-US" altLang="en-US" sz="2400" dirty="0" err="1">
                <a:solidFill>
                  <a:schemeClr val="tx1">
                    <a:lumMod val="95000"/>
                  </a:schemeClr>
                </a:solidFill>
                <a:latin typeface="Bell MT" panose="02020503060305020303" pitchFamily="18" charset="0"/>
              </a:rPr>
              <a:t>semitransparente</a:t>
            </a:r>
            <a:r>
              <a:rPr lang="en-US" altLang="en-US" sz="2400" dirty="0">
                <a:solidFill>
                  <a:schemeClr val="tx1">
                    <a:lumMod val="95000"/>
                  </a:schemeClr>
                </a:solidFill>
                <a:latin typeface="Bell MT" panose="02020503060305020303" pitchFamily="18" charset="0"/>
              </a:rPr>
              <a:t> del Atlántico </a:t>
            </a:r>
            <a:r>
              <a:rPr lang="en-US" altLang="en-US" sz="2400" dirty="0" err="1">
                <a:solidFill>
                  <a:schemeClr val="tx1">
                    <a:lumMod val="95000"/>
                  </a:schemeClr>
                </a:solidFill>
                <a:latin typeface="Bell MT" panose="02020503060305020303" pitchFamily="18" charset="0"/>
              </a:rPr>
              <a:t>es</a:t>
            </a:r>
            <a:r>
              <a:rPr lang="en-US" altLang="en-US" sz="2400" dirty="0">
                <a:solidFill>
                  <a:schemeClr val="tx1">
                    <a:lumMod val="95000"/>
                  </a:schemeClr>
                </a:solidFill>
                <a:latin typeface="Bell MT" panose="02020503060305020303" pitchFamily="18" charset="0"/>
              </a:rPr>
              <a:t> </a:t>
            </a:r>
            <a:r>
              <a:rPr lang="en-US" altLang="en-US" sz="2400" dirty="0" err="1">
                <a:solidFill>
                  <a:schemeClr val="tx1">
                    <a:lumMod val="95000"/>
                  </a:schemeClr>
                </a:solidFill>
                <a:latin typeface="Bell MT" panose="02020503060305020303" pitchFamily="18" charset="0"/>
              </a:rPr>
              <a:t>una</a:t>
            </a:r>
            <a:r>
              <a:rPr lang="en-US" altLang="en-US" sz="2400" dirty="0">
                <a:solidFill>
                  <a:schemeClr val="tx1">
                    <a:lumMod val="95000"/>
                  </a:schemeClr>
                </a:solidFill>
                <a:latin typeface="Bell MT" panose="02020503060305020303" pitchFamily="18" charset="0"/>
              </a:rPr>
              <a:t> medusa con </a:t>
            </a:r>
            <a:r>
              <a:rPr lang="en-US" altLang="en-US" sz="2400" dirty="0" err="1">
                <a:solidFill>
                  <a:schemeClr val="tx1">
                    <a:lumMod val="95000"/>
                  </a:schemeClr>
                </a:solidFill>
                <a:latin typeface="Bell MT" panose="02020503060305020303" pitchFamily="18" charset="0"/>
              </a:rPr>
              <a:t>tentáculos</a:t>
            </a:r>
            <a:r>
              <a:rPr lang="en-US" altLang="en-US" sz="2400" dirty="0">
                <a:solidFill>
                  <a:schemeClr val="tx1">
                    <a:lumMod val="95000"/>
                  </a:schemeClr>
                </a:solidFill>
                <a:latin typeface="Bell MT" panose="02020503060305020303" pitchFamily="18" charset="0"/>
              </a:rPr>
              <a:t> largos y </a:t>
            </a:r>
            <a:r>
              <a:rPr lang="en-US" altLang="en-US" sz="2400" dirty="0" err="1">
                <a:solidFill>
                  <a:schemeClr val="tx1">
                    <a:lumMod val="95000"/>
                  </a:schemeClr>
                </a:solidFill>
                <a:latin typeface="Bell MT" panose="02020503060305020303" pitchFamily="18" charset="0"/>
              </a:rPr>
              <a:t>delgados</a:t>
            </a:r>
            <a:r>
              <a:rPr lang="en-US" altLang="en-US" sz="2400" dirty="0">
                <a:solidFill>
                  <a:schemeClr val="tx1">
                    <a:lumMod val="95000"/>
                  </a:schemeClr>
                </a:solidFill>
                <a:latin typeface="Bell MT" panose="02020503060305020303" pitchFamily="18" charset="0"/>
              </a:rPr>
              <a:t> y  </a:t>
            </a:r>
            <a:r>
              <a:rPr lang="en-US" altLang="en-US" sz="2400" dirty="0" err="1">
                <a:solidFill>
                  <a:schemeClr val="tx1">
                    <a:lumMod val="95000"/>
                  </a:schemeClr>
                </a:solidFill>
                <a:latin typeface="Bell MT" panose="02020503060305020303" pitchFamily="18" charset="0"/>
              </a:rPr>
              <a:t>bocas-brazos</a:t>
            </a:r>
            <a:r>
              <a:rPr lang="en-US" altLang="en-US" sz="2400" dirty="0">
                <a:solidFill>
                  <a:schemeClr val="tx1">
                    <a:lumMod val="95000"/>
                  </a:schemeClr>
                </a:solidFill>
                <a:latin typeface="Bell MT" panose="02020503060305020303" pitchFamily="18" charset="0"/>
              </a:rPr>
              <a:t> </a:t>
            </a:r>
            <a:r>
              <a:rPr lang="en-US" altLang="en-US" sz="2400" dirty="0" err="1">
                <a:solidFill>
                  <a:schemeClr val="tx1">
                    <a:lumMod val="95000"/>
                  </a:schemeClr>
                </a:solidFill>
                <a:latin typeface="Bell MT" panose="02020503060305020303" pitchFamily="18" charset="0"/>
              </a:rPr>
              <a:t>plumosos</a:t>
            </a:r>
            <a:br>
              <a:rPr lang="en-US" altLang="en-US" sz="2400" dirty="0">
                <a:solidFill>
                  <a:schemeClr val="tx1">
                    <a:lumMod val="95000"/>
                  </a:schemeClr>
                </a:solidFill>
                <a:latin typeface="Bell MT" panose="02020503060305020303" pitchFamily="18" charset="0"/>
              </a:rPr>
            </a:br>
            <a:br>
              <a:rPr lang="en-US" altLang="en-US" sz="2400" dirty="0">
                <a:solidFill>
                  <a:schemeClr val="tx1">
                    <a:lumMod val="95000"/>
                  </a:schemeClr>
                </a:solidFill>
                <a:latin typeface="Bell MT" panose="02020503060305020303" pitchFamily="18" charset="0"/>
              </a:rPr>
            </a:br>
            <a:r>
              <a:rPr lang="en-US" altLang="en-US" sz="2400" dirty="0">
                <a:solidFill>
                  <a:schemeClr val="tx1">
                    <a:lumMod val="95000"/>
                  </a:schemeClr>
                </a:solidFill>
                <a:latin typeface="Bell MT" panose="02020503060305020303" pitchFamily="18" charset="0"/>
              </a:rPr>
              <a:t>La medusa melena de </a:t>
            </a:r>
            <a:r>
              <a:rPr lang="en-US" altLang="en-US" sz="2400" dirty="0" err="1">
                <a:solidFill>
                  <a:schemeClr val="tx1">
                    <a:lumMod val="95000"/>
                  </a:schemeClr>
                </a:solidFill>
                <a:latin typeface="Bell MT" panose="02020503060305020303" pitchFamily="18" charset="0"/>
              </a:rPr>
              <a:t>león</a:t>
            </a:r>
            <a:r>
              <a:rPr lang="en-US" altLang="en-US" sz="2400" dirty="0">
                <a:solidFill>
                  <a:schemeClr val="tx1">
                    <a:lumMod val="95000"/>
                  </a:schemeClr>
                </a:solidFill>
                <a:latin typeface="Bell MT" panose="02020503060305020303" pitchFamily="18" charset="0"/>
              </a:rPr>
              <a:t> (</a:t>
            </a:r>
            <a:r>
              <a:rPr lang="en-US" altLang="en-US" sz="2400" dirty="0" err="1">
                <a:solidFill>
                  <a:schemeClr val="tx1">
                    <a:lumMod val="95000"/>
                  </a:schemeClr>
                </a:solidFill>
                <a:latin typeface="Bell MT" panose="02020503060305020303" pitchFamily="18" charset="0"/>
              </a:rPr>
              <a:t>derecha</a:t>
            </a:r>
            <a:r>
              <a:rPr lang="en-US" altLang="en-US" sz="2400" dirty="0">
                <a:solidFill>
                  <a:schemeClr val="tx1">
                    <a:lumMod val="95000"/>
                  </a:schemeClr>
                </a:solidFill>
                <a:latin typeface="Bell MT" panose="02020503060305020303" pitchFamily="18" charset="0"/>
              </a:rPr>
              <a:t>), con </a:t>
            </a:r>
            <a:r>
              <a:rPr lang="en-US" altLang="en-US" sz="2400" dirty="0" err="1">
                <a:solidFill>
                  <a:schemeClr val="tx1">
                    <a:lumMod val="95000"/>
                  </a:schemeClr>
                </a:solidFill>
                <a:latin typeface="Bell MT" panose="02020503060305020303" pitchFamily="18" charset="0"/>
              </a:rPr>
              <a:t>bandas</a:t>
            </a:r>
            <a:r>
              <a:rPr lang="en-US" altLang="en-US" sz="2400" dirty="0">
                <a:solidFill>
                  <a:schemeClr val="tx1">
                    <a:lumMod val="95000"/>
                  </a:schemeClr>
                </a:solidFill>
                <a:latin typeface="Bell MT" panose="02020503060305020303" pitchFamily="18" charset="0"/>
              </a:rPr>
              <a:t> de color </a:t>
            </a:r>
            <a:r>
              <a:rPr lang="en-US" altLang="en-US" sz="2400" dirty="0" err="1">
                <a:solidFill>
                  <a:schemeClr val="tx1">
                    <a:lumMod val="95000"/>
                  </a:schemeClr>
                </a:solidFill>
                <a:latin typeface="Bell MT" panose="02020503060305020303" pitchFamily="18" charset="0"/>
              </a:rPr>
              <a:t>rojo</a:t>
            </a:r>
            <a:r>
              <a:rPr lang="en-US" altLang="en-US" sz="2400" dirty="0">
                <a:solidFill>
                  <a:schemeClr val="tx1">
                    <a:lumMod val="95000"/>
                  </a:schemeClr>
                </a:solidFill>
                <a:latin typeface="Bell MT" panose="02020503060305020303" pitchFamily="18" charset="0"/>
              </a:rPr>
              <a:t> </a:t>
            </a:r>
            <a:r>
              <a:rPr lang="en-US" altLang="en-US" sz="2400" dirty="0" err="1">
                <a:solidFill>
                  <a:schemeClr val="tx1">
                    <a:lumMod val="95000"/>
                  </a:schemeClr>
                </a:solidFill>
                <a:latin typeface="Bell MT" panose="02020503060305020303" pitchFamily="18" charset="0"/>
              </a:rPr>
              <a:t>púrpura</a:t>
            </a:r>
            <a:r>
              <a:rPr lang="en-US" altLang="en-US" sz="2400" dirty="0">
                <a:solidFill>
                  <a:schemeClr val="tx1">
                    <a:lumMod val="95000"/>
                  </a:schemeClr>
                </a:solidFill>
                <a:latin typeface="Bell MT" panose="02020503060305020303" pitchFamily="18" charset="0"/>
              </a:rPr>
              <a:t> que se </a:t>
            </a:r>
            <a:r>
              <a:rPr lang="en-US" altLang="en-US" sz="2400" dirty="0" err="1">
                <a:solidFill>
                  <a:schemeClr val="tx1">
                    <a:lumMod val="95000"/>
                  </a:schemeClr>
                </a:solidFill>
                <a:latin typeface="Bell MT" panose="02020503060305020303" pitchFamily="18" charset="0"/>
              </a:rPr>
              <a:t>irradian</a:t>
            </a:r>
            <a:r>
              <a:rPr lang="en-US" altLang="en-US" sz="2400" dirty="0">
                <a:solidFill>
                  <a:schemeClr val="tx1">
                    <a:lumMod val="95000"/>
                  </a:schemeClr>
                </a:solidFill>
                <a:latin typeface="Bell MT" panose="02020503060305020303" pitchFamily="18" charset="0"/>
              </a:rPr>
              <a:t> </a:t>
            </a:r>
            <a:r>
              <a:rPr lang="en-US" altLang="en-US" sz="2400" dirty="0" err="1">
                <a:solidFill>
                  <a:schemeClr val="tx1">
                    <a:lumMod val="95000"/>
                  </a:schemeClr>
                </a:solidFill>
                <a:latin typeface="Bell MT" panose="02020503060305020303" pitchFamily="18" charset="0"/>
              </a:rPr>
              <a:t>desde</a:t>
            </a:r>
            <a:r>
              <a:rPr lang="en-US" altLang="en-US" sz="2400" dirty="0">
                <a:solidFill>
                  <a:schemeClr val="tx1">
                    <a:lumMod val="95000"/>
                  </a:schemeClr>
                </a:solidFill>
                <a:latin typeface="Bell MT" panose="02020503060305020303" pitchFamily="18" charset="0"/>
              </a:rPr>
              <a:t> el </a:t>
            </a:r>
            <a:r>
              <a:rPr lang="en-US" altLang="en-US" sz="2400" dirty="0" err="1">
                <a:solidFill>
                  <a:schemeClr val="tx1">
                    <a:lumMod val="95000"/>
                  </a:schemeClr>
                </a:solidFill>
                <a:latin typeface="Bell MT" panose="02020503060305020303" pitchFamily="18" charset="0"/>
              </a:rPr>
              <a:t>centro</a:t>
            </a:r>
            <a:r>
              <a:rPr lang="en-US" altLang="en-US" sz="2400" dirty="0">
                <a:solidFill>
                  <a:schemeClr val="tx1">
                    <a:lumMod val="95000"/>
                  </a:schemeClr>
                </a:solidFill>
                <a:latin typeface="Bell MT" panose="02020503060305020303" pitchFamily="18" charset="0"/>
              </a:rPr>
              <a:t> de </a:t>
            </a:r>
            <a:r>
              <a:rPr lang="en-US" altLang="en-US" sz="2400" dirty="0" err="1">
                <a:solidFill>
                  <a:schemeClr val="tx1">
                    <a:lumMod val="95000"/>
                  </a:schemeClr>
                </a:solidFill>
                <a:latin typeface="Bell MT" panose="02020503060305020303" pitchFamily="18" charset="0"/>
              </a:rPr>
              <a:t>su</a:t>
            </a:r>
            <a:r>
              <a:rPr lang="en-US" altLang="en-US" sz="2400" dirty="0">
                <a:solidFill>
                  <a:schemeClr val="tx1">
                    <a:lumMod val="95000"/>
                  </a:schemeClr>
                </a:solidFill>
                <a:latin typeface="Bell MT" panose="02020503060305020303" pitchFamily="18" charset="0"/>
              </a:rPr>
              <a:t> </a:t>
            </a:r>
            <a:r>
              <a:rPr lang="en-US" altLang="en-US" sz="2400" dirty="0" err="1">
                <a:solidFill>
                  <a:schemeClr val="tx1">
                    <a:lumMod val="95000"/>
                  </a:schemeClr>
                </a:solidFill>
                <a:latin typeface="Bell MT" panose="02020503060305020303" pitchFamily="18" charset="0"/>
              </a:rPr>
              <a:t>umbrela</a:t>
            </a:r>
            <a:r>
              <a:rPr lang="en-US" altLang="en-US" sz="2400" dirty="0">
                <a:solidFill>
                  <a:schemeClr val="tx1">
                    <a:lumMod val="95000"/>
                  </a:schemeClr>
                </a:solidFill>
                <a:latin typeface="Bell MT" panose="02020503060305020303" pitchFamily="18" charset="0"/>
              </a:rPr>
              <a:t>, son </a:t>
            </a:r>
            <a:r>
              <a:rPr lang="en-US" altLang="en-US" sz="2400" dirty="0" err="1">
                <a:solidFill>
                  <a:schemeClr val="tx1">
                    <a:lumMod val="95000"/>
                  </a:schemeClr>
                </a:solidFill>
                <a:latin typeface="Bell MT" panose="02020503060305020303" pitchFamily="18" charset="0"/>
              </a:rPr>
              <a:t>comunes</a:t>
            </a:r>
            <a:r>
              <a:rPr lang="en-US" altLang="en-US" sz="2400" dirty="0">
                <a:solidFill>
                  <a:schemeClr val="tx1">
                    <a:lumMod val="95000"/>
                  </a:schemeClr>
                </a:solidFill>
                <a:latin typeface="Bell MT" panose="02020503060305020303" pitchFamily="18" charset="0"/>
              </a:rPr>
              <a:t> </a:t>
            </a:r>
            <a:r>
              <a:rPr lang="en-US" altLang="en-US" sz="2400" dirty="0" err="1">
                <a:solidFill>
                  <a:schemeClr val="tx1">
                    <a:lumMod val="95000"/>
                  </a:schemeClr>
                </a:solidFill>
                <a:latin typeface="Bell MT" panose="02020503060305020303" pitchFamily="18" charset="0"/>
              </a:rPr>
              <a:t>en</a:t>
            </a:r>
            <a:r>
              <a:rPr lang="en-US" altLang="en-US" sz="2400" dirty="0">
                <a:solidFill>
                  <a:schemeClr val="tx1">
                    <a:lumMod val="95000"/>
                  </a:schemeClr>
                </a:solidFill>
                <a:latin typeface="Bell MT" panose="02020503060305020303" pitchFamily="18" charset="0"/>
              </a:rPr>
              <a:t> el Sound </a:t>
            </a:r>
            <a:r>
              <a:rPr lang="en-US" altLang="en-US" sz="2400" dirty="0" err="1">
                <a:solidFill>
                  <a:schemeClr val="tx1">
                    <a:lumMod val="95000"/>
                  </a:schemeClr>
                </a:solidFill>
                <a:latin typeface="Bell MT" panose="02020503060305020303" pitchFamily="18" charset="0"/>
              </a:rPr>
              <a:t>durante</a:t>
            </a:r>
            <a:r>
              <a:rPr lang="en-US" altLang="en-US" sz="2400" dirty="0">
                <a:solidFill>
                  <a:schemeClr val="tx1">
                    <a:lumMod val="95000"/>
                  </a:schemeClr>
                </a:solidFill>
                <a:latin typeface="Bell MT" panose="02020503060305020303" pitchFamily="18" charset="0"/>
              </a:rPr>
              <a:t> el </a:t>
            </a:r>
            <a:r>
              <a:rPr lang="en-US" altLang="en-US" sz="2400" dirty="0" err="1">
                <a:solidFill>
                  <a:schemeClr val="tx1">
                    <a:lumMod val="95000"/>
                  </a:schemeClr>
                </a:solidFill>
                <a:latin typeface="Bell MT" panose="02020503060305020303" pitchFamily="18" charset="0"/>
              </a:rPr>
              <a:t>verano</a:t>
            </a:r>
            <a:r>
              <a:rPr lang="en-US" altLang="en-US" sz="2400" dirty="0">
                <a:solidFill>
                  <a:schemeClr val="tx1">
                    <a:lumMod val="95000"/>
                  </a:schemeClr>
                </a:solidFill>
                <a:latin typeface="Bell MT" panose="02020503060305020303" pitchFamily="18" charset="0"/>
              </a:rPr>
              <a:t> y </a:t>
            </a:r>
            <a:r>
              <a:rPr lang="en-US" altLang="en-US" sz="2400" dirty="0" err="1">
                <a:solidFill>
                  <a:schemeClr val="tx1">
                    <a:lumMod val="95000"/>
                  </a:schemeClr>
                </a:solidFill>
                <a:latin typeface="Bell MT" panose="02020503060305020303" pitchFamily="18" charset="0"/>
              </a:rPr>
              <a:t>principios</a:t>
            </a:r>
            <a:r>
              <a:rPr lang="en-US" altLang="en-US" sz="2400" dirty="0">
                <a:solidFill>
                  <a:schemeClr val="tx1">
                    <a:lumMod val="95000"/>
                  </a:schemeClr>
                </a:solidFill>
                <a:latin typeface="Bell MT" panose="02020503060305020303" pitchFamily="18" charset="0"/>
              </a:rPr>
              <a:t> del </a:t>
            </a:r>
            <a:r>
              <a:rPr lang="en-US" altLang="en-US" sz="2400" dirty="0" err="1">
                <a:solidFill>
                  <a:schemeClr val="tx1">
                    <a:lumMod val="95000"/>
                  </a:schemeClr>
                </a:solidFill>
                <a:latin typeface="Bell MT" panose="02020503060305020303" pitchFamily="18" charset="0"/>
              </a:rPr>
              <a:t>otoño</a:t>
            </a:r>
            <a:endParaRPr lang="en-US" sz="2400" kern="1200" dirty="0">
              <a:solidFill>
                <a:schemeClr val="tx1">
                  <a:lumMod val="95000"/>
                </a:schemeClr>
              </a:solidFill>
              <a:latin typeface="Bell MT" panose="02020503060305020303" pitchFamily="18" charset="0"/>
            </a:endParaRPr>
          </a:p>
        </p:txBody>
      </p:sp>
      <p:pic>
        <p:nvPicPr>
          <p:cNvPr id="3" name="Picture 2" descr="Fotografía de una medusa llamada ortiga de mar ">
            <a:extLst>
              <a:ext uri="{FF2B5EF4-FFF2-40B4-BE49-F238E27FC236}">
                <a16:creationId xmlns:a16="http://schemas.microsoft.com/office/drawing/2014/main" id="{56E83322-FAD8-41AF-8495-D27BBBD391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4571975" cy="4252522"/>
          </a:xfrm>
          <a:prstGeom prst="rect">
            <a:avLst/>
          </a:prstGeom>
        </p:spPr>
      </p:pic>
      <p:pic>
        <p:nvPicPr>
          <p:cNvPr id="5" name="Picture 4" descr="Fotografía de una medusa llamada melena de león">
            <a:extLst>
              <a:ext uri="{FF2B5EF4-FFF2-40B4-BE49-F238E27FC236}">
                <a16:creationId xmlns:a16="http://schemas.microsoft.com/office/drawing/2014/main" id="{810CC58D-9BDC-4375-8A10-8CC8AFEDD1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1999" y="-681"/>
            <a:ext cx="4572001" cy="4253215"/>
          </a:xfrm>
          <a:prstGeom prst="rect">
            <a:avLst/>
          </a:prstGeom>
        </p:spPr>
      </p:pic>
      <p:cxnSp>
        <p:nvCxnSpPr>
          <p:cNvPr id="11" name="Straight Connector 1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64DFB8A-835F-4652-A175-A20C01031457}"/>
              </a:ext>
            </a:extLst>
          </p:cNvPr>
          <p:cNvSpPr txBox="1"/>
          <p:nvPr/>
        </p:nvSpPr>
        <p:spPr>
          <a:xfrm>
            <a:off x="1523995" y="3855938"/>
            <a:ext cx="3048000" cy="338554"/>
          </a:xfrm>
          <a:prstGeom prst="rect">
            <a:avLst/>
          </a:prstGeom>
          <a:noFill/>
        </p:spPr>
        <p:txBody>
          <a:bodyPr wrap="square" rtlCol="0">
            <a:spAutoFit/>
          </a:bodyPr>
          <a:lstStyle/>
          <a:p>
            <a:pPr algn="r"/>
            <a:r>
              <a:rPr lang="en-US" sz="800" dirty="0">
                <a:latin typeface="Bell MT" panose="02020503060305020303" pitchFamily="18" charset="0"/>
              </a:rPr>
              <a:t>(</a:t>
            </a:r>
            <a:r>
              <a:rPr lang="en-US" sz="800" dirty="0" err="1">
                <a:latin typeface="Bell MT" panose="02020503060305020303" pitchFamily="18" charset="0"/>
              </a:rPr>
              <a:t>izquierda</a:t>
            </a:r>
            <a:r>
              <a:rPr lang="en-US" sz="800" dirty="0">
                <a:latin typeface="Bell MT" panose="02020503060305020303" pitchFamily="18" charset="0"/>
              </a:rPr>
              <a:t>) </a:t>
            </a:r>
            <a:r>
              <a:rPr lang="en-US" sz="800" dirty="0" err="1">
                <a:latin typeface="Bell MT" panose="02020503060305020303" pitchFamily="18" charset="0"/>
              </a:rPr>
              <a:t>Ortiga</a:t>
            </a:r>
            <a:r>
              <a:rPr lang="en-US" sz="800" dirty="0">
                <a:latin typeface="Bell MT" panose="02020503060305020303" pitchFamily="18" charset="0"/>
              </a:rPr>
              <a:t> de mar, </a:t>
            </a:r>
            <a:r>
              <a:rPr lang="en-US" sz="800" b="0" i="1" dirty="0" err="1">
                <a:effectLst/>
                <a:latin typeface="Bell MT" panose="02020503060305020303" pitchFamily="18" charset="0"/>
              </a:rPr>
              <a:t>Chrysaora</a:t>
            </a:r>
            <a:r>
              <a:rPr lang="en-US" sz="800" b="0" i="1" dirty="0">
                <a:effectLst/>
                <a:latin typeface="Bell MT" panose="02020503060305020303" pitchFamily="18" charset="0"/>
              </a:rPr>
              <a:t> </a:t>
            </a:r>
            <a:r>
              <a:rPr lang="en-US" sz="800" b="0" i="1" dirty="0" err="1">
                <a:effectLst/>
                <a:latin typeface="Bell MT" panose="02020503060305020303" pitchFamily="18" charset="0"/>
              </a:rPr>
              <a:t>quinquecirrha</a:t>
            </a:r>
            <a:r>
              <a:rPr lang="en-US" sz="800" b="0" i="1" dirty="0">
                <a:effectLst/>
                <a:latin typeface="Bell MT" panose="02020503060305020303" pitchFamily="18" charset="0"/>
              </a:rPr>
              <a:t>, </a:t>
            </a:r>
            <a:r>
              <a:rPr lang="en-US" sz="800" b="0" dirty="0">
                <a:effectLst/>
                <a:latin typeface="Bell MT" panose="02020503060305020303" pitchFamily="18" charset="0"/>
              </a:rPr>
              <a:t>y (</a:t>
            </a:r>
            <a:r>
              <a:rPr lang="en-US" sz="800" b="0" dirty="0" err="1">
                <a:effectLst/>
                <a:latin typeface="Bell MT" panose="02020503060305020303" pitchFamily="18" charset="0"/>
              </a:rPr>
              <a:t>derecha</a:t>
            </a:r>
            <a:r>
              <a:rPr lang="en-US" sz="800" b="0" dirty="0">
                <a:effectLst/>
                <a:latin typeface="Bell MT" panose="02020503060305020303" pitchFamily="18" charset="0"/>
              </a:rPr>
              <a:t>) Medusa melena de </a:t>
            </a:r>
            <a:r>
              <a:rPr lang="en-US" sz="800" b="0" dirty="0" err="1">
                <a:effectLst/>
                <a:latin typeface="Bell MT" panose="02020503060305020303" pitchFamily="18" charset="0"/>
              </a:rPr>
              <a:t>león</a:t>
            </a:r>
            <a:r>
              <a:rPr lang="en-US" sz="800" b="0" dirty="0">
                <a:effectLst/>
                <a:latin typeface="Bell MT" panose="02020503060305020303" pitchFamily="18" charset="0"/>
              </a:rPr>
              <a:t>, </a:t>
            </a:r>
            <a:r>
              <a:rPr lang="en-US" sz="800" b="0" i="1" dirty="0" err="1">
                <a:effectLst/>
                <a:latin typeface="Bell MT" panose="02020503060305020303" pitchFamily="18" charset="0"/>
              </a:rPr>
              <a:t>Cynea</a:t>
            </a:r>
            <a:r>
              <a:rPr lang="en-US" sz="800" b="0" i="1" dirty="0">
                <a:effectLst/>
                <a:latin typeface="Bell MT" panose="02020503060305020303" pitchFamily="18" charset="0"/>
              </a:rPr>
              <a:t> </a:t>
            </a:r>
            <a:r>
              <a:rPr lang="en-US" sz="800" b="0" i="1" dirty="0" err="1">
                <a:effectLst/>
                <a:latin typeface="Bell MT" panose="02020503060305020303" pitchFamily="18" charset="0"/>
              </a:rPr>
              <a:t>capillata</a:t>
            </a:r>
            <a:r>
              <a:rPr lang="en-US" sz="800" i="1" dirty="0">
                <a:latin typeface="Bell MT" panose="02020503060305020303" pitchFamily="18" charset="0"/>
              </a:rPr>
              <a:t>, </a:t>
            </a:r>
            <a:r>
              <a:rPr lang="en-US" sz="800" dirty="0" err="1">
                <a:latin typeface="Bell MT" panose="02020503060305020303" pitchFamily="18" charset="0"/>
              </a:rPr>
              <a:t>c</a:t>
            </a:r>
            <a:r>
              <a:rPr lang="en-US" sz="800" b="0" dirty="0" err="1">
                <a:effectLst/>
                <a:latin typeface="Bell MT" panose="02020503060305020303" pitchFamily="18" charset="0"/>
              </a:rPr>
              <a:t>ortesía</a:t>
            </a:r>
            <a:r>
              <a:rPr lang="en-US" sz="800" b="0" dirty="0">
                <a:effectLst/>
                <a:latin typeface="Bell MT" panose="02020503060305020303" pitchFamily="18" charset="0"/>
              </a:rPr>
              <a:t> de Robert </a:t>
            </a:r>
            <a:r>
              <a:rPr lang="en-US" sz="800" b="0" dirty="0" err="1">
                <a:effectLst/>
                <a:latin typeface="Bell MT" panose="02020503060305020303" pitchFamily="18" charset="0"/>
              </a:rPr>
              <a:t>Bachand</a:t>
            </a:r>
            <a:endParaRPr lang="en-US" sz="800" dirty="0">
              <a:latin typeface="Bell MT" panose="02020503060305020303" pitchFamily="18" charset="0"/>
            </a:endParaRPr>
          </a:p>
        </p:txBody>
      </p:sp>
    </p:spTree>
    <p:extLst>
      <p:ext uri="{BB962C8B-B14F-4D97-AF65-F5344CB8AC3E}">
        <p14:creationId xmlns:p14="http://schemas.microsoft.com/office/powerpoint/2010/main" val="2523036146"/>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5">
            <a:extLst>
              <a:ext uri="{FF2B5EF4-FFF2-40B4-BE49-F238E27FC236}">
                <a16:creationId xmlns:a16="http://schemas.microsoft.com/office/drawing/2014/main" id="{8CC76D61-2E97-4569-8BE8-D541833ABD42}"/>
              </a:ext>
            </a:extLst>
          </p:cNvPr>
          <p:cNvSpPr>
            <a:spLocks noGrp="1" noChangeArrowheads="1"/>
          </p:cNvSpPr>
          <p:nvPr>
            <p:ph type="title"/>
          </p:nvPr>
        </p:nvSpPr>
        <p:spPr>
          <a:xfrm>
            <a:off x="457200" y="152400"/>
            <a:ext cx="8257854" cy="2120900"/>
          </a:xfrm>
        </p:spPr>
        <p:txBody>
          <a:bodyPr vert="horz" lIns="91440" tIns="45720" rIns="91440" bIns="45720" rtlCol="0" anchor="b">
            <a:normAutofit/>
          </a:bodyPr>
          <a:lstStyle/>
          <a:p>
            <a:pPr algn="l" eaLnBrk="1" hangingPunct="1">
              <a:lnSpc>
                <a:spcPct val="90000"/>
              </a:lnSpc>
              <a:spcAft>
                <a:spcPts val="1200"/>
              </a:spcAft>
            </a:pPr>
            <a:r>
              <a:rPr lang="en-US" altLang="en-US" sz="2600" kern="1200" dirty="0" err="1">
                <a:solidFill>
                  <a:schemeClr val="tx1">
                    <a:lumMod val="95000"/>
                  </a:schemeClr>
                </a:solidFill>
                <a:latin typeface="Bell MT" panose="02020503060305020303" pitchFamily="18" charset="0"/>
              </a:rPr>
              <a:t>Encontrada</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comúnmente</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en</a:t>
            </a:r>
            <a:r>
              <a:rPr lang="en-US" altLang="en-US" sz="2600" kern="1200" dirty="0">
                <a:solidFill>
                  <a:schemeClr val="tx1">
                    <a:lumMod val="95000"/>
                  </a:schemeClr>
                </a:solidFill>
                <a:latin typeface="Bell MT" panose="02020503060305020303" pitchFamily="18" charset="0"/>
              </a:rPr>
              <a:t> las </a:t>
            </a:r>
            <a:r>
              <a:rPr lang="en-US" altLang="en-US" sz="2600" kern="1200" dirty="0" err="1">
                <a:solidFill>
                  <a:schemeClr val="tx1">
                    <a:lumMod val="95000"/>
                  </a:schemeClr>
                </a:solidFill>
                <a:latin typeface="Bell MT" panose="02020503060305020303" pitchFamily="18" charset="0"/>
              </a:rPr>
              <a:t>aguas</a:t>
            </a:r>
            <a:r>
              <a:rPr lang="en-US" altLang="en-US" sz="2600" kern="1200" dirty="0">
                <a:solidFill>
                  <a:schemeClr val="tx1">
                    <a:lumMod val="95000"/>
                  </a:schemeClr>
                </a:solidFill>
                <a:latin typeface="Bell MT" panose="02020503060305020303" pitchFamily="18" charset="0"/>
              </a:rPr>
              <a:t> del Sound a finales de la primavera, la medusa </a:t>
            </a:r>
            <a:r>
              <a:rPr lang="en-US" altLang="en-US" sz="2600" kern="1200" dirty="0" err="1">
                <a:solidFill>
                  <a:schemeClr val="tx1">
                    <a:lumMod val="95000"/>
                  </a:schemeClr>
                </a:solidFill>
                <a:latin typeface="Bell MT" panose="02020503060305020303" pitchFamily="18" charset="0"/>
              </a:rPr>
              <a:t>luna</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es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uno</a:t>
            </a:r>
            <a:r>
              <a:rPr lang="en-US" altLang="en-US" sz="2600" kern="1200" dirty="0">
                <a:solidFill>
                  <a:schemeClr val="tx1">
                    <a:lumMod val="95000"/>
                  </a:schemeClr>
                </a:solidFill>
                <a:latin typeface="Bell MT" panose="02020503060305020303" pitchFamily="18" charset="0"/>
              </a:rPr>
              <a:t> de </a:t>
            </a:r>
            <a:r>
              <a:rPr lang="en-US" altLang="en-US" sz="2600" kern="1200" dirty="0" err="1">
                <a:solidFill>
                  <a:schemeClr val="tx1">
                    <a:lumMod val="95000"/>
                  </a:schemeClr>
                </a:solidFill>
                <a:latin typeface="Bell MT" panose="02020503060305020303" pitchFamily="18" charset="0"/>
              </a:rPr>
              <a:t>los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miembros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más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grandes</a:t>
            </a:r>
            <a:r>
              <a:rPr lang="en-US" altLang="en-US" sz="2600" kern="1200" dirty="0">
                <a:solidFill>
                  <a:schemeClr val="tx1">
                    <a:lumMod val="95000"/>
                  </a:schemeClr>
                </a:solidFill>
                <a:latin typeface="Bell MT" panose="02020503060305020303" pitchFamily="18" charset="0"/>
              </a:rPr>
              <a:t> de la </a:t>
            </a:r>
            <a:r>
              <a:rPr lang="en-US" altLang="en-US" sz="2600" kern="1200" dirty="0" err="1">
                <a:solidFill>
                  <a:schemeClr val="tx1">
                    <a:lumMod val="95000"/>
                  </a:schemeClr>
                </a:solidFill>
                <a:latin typeface="Bell MT" panose="02020503060305020303" pitchFamily="18" charset="0"/>
              </a:rPr>
              <a:t>comunidad</a:t>
            </a:r>
            <a:r>
              <a:rPr lang="en-US" altLang="en-US" sz="2600" kern="1200" dirty="0">
                <a:solidFill>
                  <a:schemeClr val="tx1">
                    <a:lumMod val="95000"/>
                  </a:schemeClr>
                </a:solidFill>
                <a:latin typeface="Bell MT" panose="02020503060305020303" pitchFamily="18" charset="0"/>
              </a:rPr>
              <a:t> del </a:t>
            </a:r>
            <a:r>
              <a:rPr lang="en-US" altLang="en-US" sz="2600" kern="1200" dirty="0" err="1">
                <a:solidFill>
                  <a:schemeClr val="tx1">
                    <a:lumMod val="95000"/>
                  </a:schemeClr>
                </a:solidFill>
                <a:latin typeface="Bell MT" panose="02020503060305020303" pitchFamily="18" charset="0"/>
              </a:rPr>
              <a:t>zooplancton</a:t>
            </a:r>
            <a:r>
              <a:rPr lang="en-US" altLang="en-US" sz="2600" kern="1200" dirty="0">
                <a:solidFill>
                  <a:schemeClr val="tx1">
                    <a:lumMod val="95000"/>
                  </a:schemeClr>
                </a:solidFill>
                <a:latin typeface="Bell MT" panose="02020503060305020303" pitchFamily="18" charset="0"/>
              </a:rPr>
              <a:t>, con </a:t>
            </a:r>
            <a:r>
              <a:rPr lang="en-US" altLang="en-US" sz="2600" kern="1200" dirty="0" err="1">
                <a:solidFill>
                  <a:schemeClr val="tx1">
                    <a:lumMod val="95000"/>
                  </a:schemeClr>
                </a:solidFill>
                <a:latin typeface="Bell MT" panose="02020503060305020303" pitchFamily="18" charset="0"/>
              </a:rPr>
              <a:t>una</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campana</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casi</a:t>
            </a:r>
            <a:r>
              <a:rPr lang="en-US" altLang="en-US" sz="2600" kern="1200" dirty="0">
                <a:solidFill>
                  <a:schemeClr val="tx1">
                    <a:lumMod val="95000"/>
                  </a:schemeClr>
                </a:solidFill>
                <a:latin typeface="Bell MT" panose="02020503060305020303" pitchFamily="18" charset="0"/>
              </a:rPr>
              <a:t> plana de color </a:t>
            </a:r>
            <a:r>
              <a:rPr lang="en-US" altLang="en-US" sz="2600" kern="1200" dirty="0" err="1">
                <a:solidFill>
                  <a:schemeClr val="tx1">
                    <a:lumMod val="95000"/>
                  </a:schemeClr>
                </a:solidFill>
                <a:latin typeface="Bell MT" panose="02020503060305020303" pitchFamily="18" charset="0"/>
              </a:rPr>
              <a:t>rosa</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pálido</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naranja</a:t>
            </a:r>
            <a:r>
              <a:rPr lang="en-US" altLang="en-US" sz="2600" kern="1200" dirty="0">
                <a:solidFill>
                  <a:schemeClr val="tx1">
                    <a:lumMod val="95000"/>
                  </a:schemeClr>
                </a:solidFill>
                <a:latin typeface="Bell MT" panose="02020503060305020303" pitchFamily="18" charset="0"/>
              </a:rPr>
              <a:t> o </a:t>
            </a:r>
            <a:r>
              <a:rPr lang="en-US" altLang="en-US" sz="2600" kern="1200" dirty="0" err="1">
                <a:solidFill>
                  <a:schemeClr val="tx1">
                    <a:lumMod val="95000"/>
                  </a:schemeClr>
                </a:solidFill>
                <a:latin typeface="Bell MT" panose="02020503060305020303" pitchFamily="18" charset="0"/>
              </a:rPr>
              <a:t>blanco</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lechoso</a:t>
            </a:r>
            <a:r>
              <a:rPr lang="en-US" altLang="en-US" sz="2600" kern="1200" dirty="0">
                <a:solidFill>
                  <a:schemeClr val="tx1">
                    <a:lumMod val="95000"/>
                  </a:schemeClr>
                </a:solidFill>
                <a:latin typeface="Bell MT" panose="02020503060305020303" pitchFamily="18" charset="0"/>
              </a:rPr>
              <a:t>, y un </a:t>
            </a:r>
            <a:r>
              <a:rPr lang="en-US" altLang="en-US" sz="2600" kern="1200" dirty="0" err="1">
                <a:solidFill>
                  <a:schemeClr val="tx1">
                    <a:lumMod val="95000"/>
                  </a:schemeClr>
                </a:solidFill>
                <a:latin typeface="Bell MT" panose="02020503060305020303" pitchFamily="18" charset="0"/>
              </a:rPr>
              <a:t>flequillo</a:t>
            </a:r>
            <a:r>
              <a:rPr lang="en-US" altLang="en-US" sz="2600" kern="1200" dirty="0">
                <a:solidFill>
                  <a:schemeClr val="tx1">
                    <a:lumMod val="95000"/>
                  </a:schemeClr>
                </a:solidFill>
                <a:latin typeface="Bell MT" panose="02020503060305020303" pitchFamily="18" charset="0"/>
              </a:rPr>
              <a:t> de </a:t>
            </a:r>
            <a:r>
              <a:rPr lang="en-US" altLang="en-US" sz="2600" kern="1200" dirty="0" err="1">
                <a:solidFill>
                  <a:schemeClr val="tx1">
                    <a:lumMod val="95000"/>
                  </a:schemeClr>
                </a:solidFill>
                <a:latin typeface="Bell MT" panose="02020503060305020303" pitchFamily="18" charset="0"/>
              </a:rPr>
              <a:t>tentáculos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cortos</a:t>
            </a:r>
            <a:endParaRPr lang="en-US" altLang="en-US" sz="2600" kern="1200" dirty="0">
              <a:solidFill>
                <a:schemeClr val="tx1">
                  <a:lumMod val="95000"/>
                </a:schemeClr>
              </a:solidFill>
              <a:latin typeface="+mj-lt"/>
              <a:ea typeface="+mj-ea"/>
              <a:cs typeface="+mj-cs"/>
            </a:endParaRPr>
          </a:p>
        </p:txBody>
      </p:sp>
      <p:pic>
        <p:nvPicPr>
          <p:cNvPr id="103430" name="Picture 8" descr="Fotografía de una medusa luna translúcida mostrando sus tentáculos ">
            <a:extLst>
              <a:ext uri="{FF2B5EF4-FFF2-40B4-BE49-F238E27FC236}">
                <a16:creationId xmlns:a16="http://schemas.microsoft.com/office/drawing/2014/main" id="{3F30FEA4-F80C-47A3-9BE5-8E0585E7EAF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2423680"/>
            <a:ext cx="3909060" cy="385694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03432" name="Straight Connector 19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3429" name="Picture 7" descr="Fotografía de una medusa luna mostrando la parte superior de su campana ">
            <a:extLst>
              <a:ext uri="{FF2B5EF4-FFF2-40B4-BE49-F238E27FC236}">
                <a16:creationId xmlns:a16="http://schemas.microsoft.com/office/drawing/2014/main" id="{0B029B62-4CD9-4157-805D-635308D823E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77740" y="2423040"/>
            <a:ext cx="3909060" cy="385756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0817D1-3A43-48AE-8222-09205A9538B4}"/>
              </a:ext>
            </a:extLst>
          </p:cNvPr>
          <p:cNvSpPr txBox="1"/>
          <p:nvPr/>
        </p:nvSpPr>
        <p:spPr>
          <a:xfrm>
            <a:off x="425450" y="6058814"/>
            <a:ext cx="3048000" cy="215444"/>
          </a:xfrm>
          <a:prstGeom prst="rect">
            <a:avLst/>
          </a:prstGeom>
          <a:noFill/>
        </p:spPr>
        <p:txBody>
          <a:bodyPr wrap="square" rtlCol="0">
            <a:spAutoFit/>
          </a:bodyPr>
          <a:lstStyle/>
          <a:p>
            <a:r>
              <a:rPr lang="en-US" altLang="en-US" sz="800" dirty="0">
                <a:latin typeface="Bell MT" panose="02020503060305020303" pitchFamily="18" charset="0"/>
              </a:rPr>
              <a:t>Medusa </a:t>
            </a:r>
            <a:r>
              <a:rPr lang="en-US" altLang="en-US" sz="800" dirty="0" err="1">
                <a:latin typeface="Bell MT" panose="02020503060305020303" pitchFamily="18" charset="0"/>
              </a:rPr>
              <a:t>luna</a:t>
            </a:r>
            <a:r>
              <a:rPr lang="en-US" altLang="en-US" sz="800" dirty="0">
                <a:latin typeface="Bell MT" panose="02020503060305020303" pitchFamily="18" charset="0"/>
              </a:rPr>
              <a:t>, </a:t>
            </a:r>
            <a:r>
              <a:rPr lang="en-US" altLang="en-US" sz="800" i="1" dirty="0">
                <a:latin typeface="Bell MT" panose="02020503060305020303" pitchFamily="18" charset="0"/>
              </a:rPr>
              <a:t>Aurelia </a:t>
            </a:r>
            <a:r>
              <a:rPr lang="en-US" altLang="en-US" sz="800" i="1" dirty="0" err="1">
                <a:latin typeface="Bell MT" panose="02020503060305020303" pitchFamily="18" charset="0"/>
              </a:rPr>
              <a:t>aurita</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a:extLst>
              <a:ext uri="{FF2B5EF4-FFF2-40B4-BE49-F238E27FC236}">
                <a16:creationId xmlns:a16="http://schemas.microsoft.com/office/drawing/2014/main" id="{75B8291F-DA6A-4135-A8D6-D6E1D688C693}"/>
              </a:ext>
            </a:extLst>
          </p:cNvPr>
          <p:cNvSpPr>
            <a:spLocks noGrp="1" noChangeArrowheads="1"/>
          </p:cNvSpPr>
          <p:nvPr>
            <p:ph type="title"/>
          </p:nvPr>
        </p:nvSpPr>
        <p:spPr>
          <a:xfrm>
            <a:off x="274320" y="228600"/>
            <a:ext cx="8595360" cy="2340543"/>
          </a:xfrm>
        </p:spPr>
        <p:txBody>
          <a:bodyPr/>
          <a:lstStyle/>
          <a:p>
            <a:pPr algn="l" eaLnBrk="1" hangingPunct="1"/>
            <a:r>
              <a:rPr lang="en-US" altLang="en-US" sz="2600" dirty="0">
                <a:solidFill>
                  <a:schemeClr val="bg1">
                    <a:lumMod val="95000"/>
                  </a:schemeClr>
                </a:solidFill>
                <a:latin typeface="Bell MT" panose="02020503060305020303" pitchFamily="18" charset="0"/>
              </a:rPr>
              <a:t>La </a:t>
            </a:r>
            <a:r>
              <a:rPr lang="en-US" altLang="en-US" sz="2600" dirty="0" err="1">
                <a:solidFill>
                  <a:schemeClr val="bg1">
                    <a:lumMod val="95000"/>
                  </a:schemeClr>
                </a:solidFill>
                <a:latin typeface="Bell MT" panose="02020503060305020303" pitchFamily="18" charset="0"/>
              </a:rPr>
              <a:t>lubina</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estriada</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es</a:t>
            </a:r>
            <a:r>
              <a:rPr lang="en-US" altLang="en-US" sz="2600" dirty="0">
                <a:solidFill>
                  <a:schemeClr val="bg1">
                    <a:lumMod val="95000"/>
                  </a:schemeClr>
                </a:solidFill>
                <a:latin typeface="Bell MT" panose="02020503060305020303" pitchFamily="18" charset="0"/>
              </a:rPr>
              <a:t> un </a:t>
            </a:r>
            <a:r>
              <a:rPr lang="en-US" altLang="en-US" sz="2600" dirty="0" err="1">
                <a:solidFill>
                  <a:schemeClr val="bg1">
                    <a:lumMod val="95000"/>
                  </a:schemeClr>
                </a:solidFill>
                <a:latin typeface="Bell MT" panose="02020503060305020303" pitchFamily="18" charset="0"/>
              </a:rPr>
              <a:t>pez</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anádromo</a:t>
            </a:r>
            <a:r>
              <a:rPr lang="en-US" altLang="en-US" sz="2600" dirty="0">
                <a:solidFill>
                  <a:schemeClr val="bg1">
                    <a:lumMod val="95000"/>
                  </a:schemeClr>
                </a:solidFill>
                <a:latin typeface="Bell MT" panose="02020503060305020303" pitchFamily="18" charset="0"/>
              </a:rPr>
              <a:t> que </a:t>
            </a:r>
            <a:r>
              <a:rPr lang="en-US" altLang="en-US" sz="2600" dirty="0" err="1">
                <a:solidFill>
                  <a:schemeClr val="bg1">
                    <a:lumMod val="95000"/>
                  </a:schemeClr>
                </a:solidFill>
                <a:latin typeface="Bell MT" panose="02020503060305020303" pitchFamily="18" charset="0"/>
              </a:rPr>
              <a:t>pasa</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su</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vida</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adulta</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en</a:t>
            </a:r>
            <a:r>
              <a:rPr lang="en-US" altLang="en-US" sz="2600" dirty="0">
                <a:solidFill>
                  <a:schemeClr val="bg1">
                    <a:lumMod val="95000"/>
                  </a:schemeClr>
                </a:solidFill>
                <a:latin typeface="Bell MT" panose="02020503060305020303" pitchFamily="18" charset="0"/>
              </a:rPr>
              <a:t> el mar y </a:t>
            </a:r>
            <a:r>
              <a:rPr lang="en-US" altLang="en-US" sz="2600" dirty="0" err="1">
                <a:solidFill>
                  <a:schemeClr val="bg1">
                    <a:lumMod val="95000"/>
                  </a:schemeClr>
                </a:solidFill>
                <a:latin typeface="Bell MT" panose="02020503060305020303" pitchFamily="18" charset="0"/>
              </a:rPr>
              <a:t>regresa</a:t>
            </a:r>
            <a:r>
              <a:rPr lang="en-US" altLang="en-US" sz="2600" dirty="0">
                <a:solidFill>
                  <a:schemeClr val="bg1">
                    <a:lumMod val="95000"/>
                  </a:schemeClr>
                </a:solidFill>
                <a:latin typeface="Bell MT" panose="02020503060305020303" pitchFamily="18" charset="0"/>
              </a:rPr>
              <a:t> a </a:t>
            </a:r>
            <a:r>
              <a:rPr lang="en-US" altLang="en-US" sz="2600" dirty="0" err="1">
                <a:solidFill>
                  <a:schemeClr val="bg1">
                    <a:lumMod val="95000"/>
                  </a:schemeClr>
                </a:solidFill>
                <a:latin typeface="Bell MT" panose="02020503060305020303" pitchFamily="18" charset="0"/>
              </a:rPr>
              <a:t>los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ríos</a:t>
            </a:r>
            <a:r>
              <a:rPr lang="en-US" altLang="en-US" sz="2600" dirty="0">
                <a:solidFill>
                  <a:schemeClr val="bg1">
                    <a:lumMod val="95000"/>
                  </a:schemeClr>
                </a:solidFill>
                <a:latin typeface="Bell MT" panose="02020503060305020303" pitchFamily="18" charset="0"/>
              </a:rPr>
              <a:t> de </a:t>
            </a:r>
            <a:r>
              <a:rPr lang="en-US" altLang="en-US" sz="2600" dirty="0" err="1">
                <a:solidFill>
                  <a:schemeClr val="bg1">
                    <a:lumMod val="95000"/>
                  </a:schemeClr>
                </a:solidFill>
                <a:latin typeface="Bell MT" panose="02020503060305020303" pitchFamily="18" charset="0"/>
              </a:rPr>
              <a:t>agua</a:t>
            </a:r>
            <a:r>
              <a:rPr lang="en-US" altLang="en-US" sz="2600" dirty="0">
                <a:solidFill>
                  <a:schemeClr val="bg1">
                    <a:lumMod val="95000"/>
                  </a:schemeClr>
                </a:solidFill>
                <a:latin typeface="Bell MT" panose="02020503060305020303" pitchFamily="18" charset="0"/>
              </a:rPr>
              <a:t> dulce para </a:t>
            </a:r>
            <a:r>
              <a:rPr lang="en-US" altLang="en-US" sz="2600" dirty="0" err="1">
                <a:solidFill>
                  <a:schemeClr val="bg1">
                    <a:lumMod val="95000"/>
                  </a:schemeClr>
                </a:solidFill>
                <a:latin typeface="Bell MT" panose="02020503060305020303" pitchFamily="18" charset="0"/>
              </a:rPr>
              <a:t>desovar</a:t>
            </a:r>
            <a:r>
              <a:rPr lang="en-US" altLang="en-US" sz="2600" dirty="0">
                <a:solidFill>
                  <a:schemeClr val="bg1">
                    <a:lumMod val="95000"/>
                  </a:schemeClr>
                </a:solidFill>
                <a:latin typeface="Bell MT" panose="02020503060305020303" pitchFamily="18" charset="0"/>
              </a:rPr>
              <a:t>. A </a:t>
            </a:r>
            <a:r>
              <a:rPr lang="en-US" altLang="en-US" sz="2600" dirty="0" err="1">
                <a:solidFill>
                  <a:schemeClr val="bg1">
                    <a:lumMod val="95000"/>
                  </a:schemeClr>
                </a:solidFill>
                <a:latin typeface="Bell MT" panose="02020503060305020303" pitchFamily="18" charset="0"/>
              </a:rPr>
              <a:t>pesar</a:t>
            </a:r>
            <a:r>
              <a:rPr lang="en-US" altLang="en-US" sz="2600" dirty="0">
                <a:solidFill>
                  <a:schemeClr val="bg1">
                    <a:lumMod val="95000"/>
                  </a:schemeClr>
                </a:solidFill>
                <a:latin typeface="Bell MT" panose="02020503060305020303" pitchFamily="18" charset="0"/>
              </a:rPr>
              <a:t> de que no </a:t>
            </a:r>
            <a:r>
              <a:rPr lang="en-US" altLang="en-US" sz="2600" dirty="0" err="1">
                <a:solidFill>
                  <a:schemeClr val="bg1">
                    <a:lumMod val="95000"/>
                  </a:schemeClr>
                </a:solidFill>
                <a:latin typeface="Bell MT" panose="02020503060305020303" pitchFamily="18" charset="0"/>
              </a:rPr>
              <a:t>desova</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en</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los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tributarios</a:t>
            </a:r>
            <a:r>
              <a:rPr lang="en-US" altLang="en-US" sz="2600" dirty="0">
                <a:solidFill>
                  <a:schemeClr val="bg1">
                    <a:lumMod val="95000"/>
                  </a:schemeClr>
                </a:solidFill>
                <a:latin typeface="Bell MT" panose="02020503060305020303" pitchFamily="18" charset="0"/>
              </a:rPr>
              <a:t> del Long Island Sound, </a:t>
            </a:r>
            <a:r>
              <a:rPr lang="en-US" altLang="en-US" sz="2600" dirty="0" err="1">
                <a:solidFill>
                  <a:schemeClr val="bg1">
                    <a:lumMod val="95000"/>
                  </a:schemeClr>
                </a:solidFill>
                <a:latin typeface="Bell MT" panose="02020503060305020303" pitchFamily="18" charset="0"/>
              </a:rPr>
              <a:t>es</a:t>
            </a:r>
            <a:r>
              <a:rPr lang="en-US" altLang="en-US" sz="2600" dirty="0">
                <a:solidFill>
                  <a:schemeClr val="bg1">
                    <a:lumMod val="95000"/>
                  </a:schemeClr>
                </a:solidFill>
                <a:latin typeface="Bell MT" panose="02020503060305020303" pitchFamily="18" charset="0"/>
              </a:rPr>
              <a:t> popular para la </a:t>
            </a:r>
            <a:r>
              <a:rPr lang="en-US" altLang="en-US" sz="2600" dirty="0" err="1">
                <a:solidFill>
                  <a:schemeClr val="bg1">
                    <a:lumMod val="95000"/>
                  </a:schemeClr>
                </a:solidFill>
                <a:latin typeface="Bell MT" panose="02020503060305020303" pitchFamily="18" charset="0"/>
              </a:rPr>
              <a:t>pesca</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deportiva</a:t>
            </a:r>
            <a:r>
              <a:rPr lang="en-US" altLang="en-US" sz="2600" dirty="0">
                <a:solidFill>
                  <a:schemeClr val="bg1">
                    <a:lumMod val="95000"/>
                  </a:schemeClr>
                </a:solidFill>
                <a:latin typeface="Bell MT" panose="02020503060305020303" pitchFamily="18" charset="0"/>
              </a:rPr>
              <a:t> y </a:t>
            </a:r>
            <a:r>
              <a:rPr lang="en-US" altLang="en-US" sz="2600" dirty="0" err="1">
                <a:solidFill>
                  <a:schemeClr val="bg1">
                    <a:lumMod val="95000"/>
                  </a:schemeClr>
                </a:solidFill>
                <a:latin typeface="Bell MT" panose="02020503060305020303" pitchFamily="18" charset="0"/>
              </a:rPr>
              <a:t>migra</a:t>
            </a:r>
            <a:r>
              <a:rPr lang="en-US" altLang="en-US" sz="2600" dirty="0">
                <a:solidFill>
                  <a:schemeClr val="bg1">
                    <a:lumMod val="95000"/>
                  </a:schemeClr>
                </a:solidFill>
                <a:latin typeface="Bell MT" panose="02020503060305020303" pitchFamily="18" charset="0"/>
              </a:rPr>
              <a:t> al Sound </a:t>
            </a:r>
            <a:r>
              <a:rPr lang="en-US" altLang="en-US" sz="2600" dirty="0" err="1">
                <a:solidFill>
                  <a:schemeClr val="bg1">
                    <a:lumMod val="95000"/>
                  </a:schemeClr>
                </a:solidFill>
                <a:latin typeface="Bell MT" panose="02020503060305020303" pitchFamily="18" charset="0"/>
              </a:rPr>
              <a:t>en</a:t>
            </a:r>
            <a:r>
              <a:rPr lang="en-US" altLang="en-US" sz="2600" dirty="0">
                <a:solidFill>
                  <a:schemeClr val="bg1">
                    <a:lumMod val="95000"/>
                  </a:schemeClr>
                </a:solidFill>
                <a:latin typeface="Bell MT" panose="02020503060305020303" pitchFamily="18" charset="0"/>
              </a:rPr>
              <a:t> el </a:t>
            </a:r>
            <a:r>
              <a:rPr lang="en-US" altLang="en-US" sz="2600" dirty="0" err="1">
                <a:solidFill>
                  <a:schemeClr val="bg1">
                    <a:lumMod val="95000"/>
                  </a:schemeClr>
                </a:solidFill>
                <a:latin typeface="Bell MT" panose="02020503060305020303" pitchFamily="18" charset="0"/>
              </a:rPr>
              <a:t>verano</a:t>
            </a:r>
            <a:r>
              <a:rPr lang="en-US" altLang="en-US" sz="2600" dirty="0">
                <a:solidFill>
                  <a:schemeClr val="bg1">
                    <a:lumMod val="95000"/>
                  </a:schemeClr>
                </a:solidFill>
                <a:latin typeface="Bell MT" panose="02020503060305020303" pitchFamily="18" charset="0"/>
              </a:rPr>
              <a:t> para </a:t>
            </a:r>
            <a:r>
              <a:rPr lang="en-US" altLang="en-US" sz="2600" dirty="0" err="1">
                <a:solidFill>
                  <a:schemeClr val="bg1">
                    <a:lumMod val="95000"/>
                  </a:schemeClr>
                </a:solidFill>
                <a:latin typeface="Bell MT" panose="02020503060305020303" pitchFamily="18" charset="0"/>
              </a:rPr>
              <a:t>alimentarse</a:t>
            </a:r>
            <a:r>
              <a:rPr lang="en-US" altLang="en-US" sz="2600" dirty="0">
                <a:solidFill>
                  <a:schemeClr val="bg1">
                    <a:lumMod val="95000"/>
                  </a:schemeClr>
                </a:solidFill>
                <a:latin typeface="Bell MT" panose="02020503060305020303" pitchFamily="18" charset="0"/>
              </a:rPr>
              <a:t> de </a:t>
            </a:r>
            <a:r>
              <a:rPr lang="en-US" altLang="en-US" sz="2600" dirty="0" err="1">
                <a:solidFill>
                  <a:schemeClr val="bg1">
                    <a:lumMod val="95000"/>
                  </a:schemeClr>
                </a:solidFill>
                <a:latin typeface="Bell MT" panose="02020503060305020303" pitchFamily="18" charset="0"/>
              </a:rPr>
              <a:t>calamares</a:t>
            </a:r>
            <a:r>
              <a:rPr lang="en-US" altLang="en-US" sz="2600" dirty="0">
                <a:solidFill>
                  <a:schemeClr val="bg1">
                    <a:lumMod val="95000"/>
                  </a:schemeClr>
                </a:solidFill>
                <a:latin typeface="Bell MT" panose="02020503060305020303" pitchFamily="18" charset="0"/>
              </a:rPr>
              <a:t> y </a:t>
            </a:r>
            <a:r>
              <a:rPr lang="en-US" altLang="en-US" sz="2600" dirty="0" err="1">
                <a:solidFill>
                  <a:schemeClr val="bg1">
                    <a:lumMod val="95000"/>
                  </a:schemeClr>
                </a:solidFill>
                <a:latin typeface="Bell MT" panose="02020503060305020303" pitchFamily="18" charset="0"/>
              </a:rPr>
              <a:t>peces</a:t>
            </a:r>
            <a:r>
              <a:rPr lang="en-US" altLang="en-US" sz="2600" dirty="0">
                <a:solidFill>
                  <a:schemeClr val="bg1">
                    <a:lumMod val="95000"/>
                  </a:schemeClr>
                </a:solidFill>
                <a:latin typeface="Bell MT" panose="02020503060305020303" pitchFamily="18" charset="0"/>
              </a:rPr>
              <a:t> de </a:t>
            </a:r>
            <a:r>
              <a:rPr lang="en-US" altLang="en-US" sz="2600" dirty="0" err="1">
                <a:solidFill>
                  <a:schemeClr val="bg1">
                    <a:lumMod val="95000"/>
                  </a:schemeClr>
                </a:solidFill>
                <a:latin typeface="Bell MT" panose="02020503060305020303" pitchFamily="18" charset="0"/>
              </a:rPr>
              <a:t>aleta</a:t>
            </a:r>
            <a:endParaRPr lang="en-US" altLang="en-US" sz="2600" dirty="0">
              <a:solidFill>
                <a:schemeClr val="bg1">
                  <a:lumMod val="95000"/>
                </a:schemeClr>
              </a:solidFill>
              <a:latin typeface="Bell MT" panose="02020503060305020303" pitchFamily="18" charset="0"/>
            </a:endParaRPr>
          </a:p>
        </p:txBody>
      </p:sp>
      <p:pic>
        <p:nvPicPr>
          <p:cNvPr id="4" name="Picture 3" descr="Fotografía de una lubina estriada nadando entre pastos marinos en el agua &#10;&#10;">
            <a:extLst>
              <a:ext uri="{FF2B5EF4-FFF2-40B4-BE49-F238E27FC236}">
                <a16:creationId xmlns:a16="http://schemas.microsoft.com/office/drawing/2014/main" id="{17475FAE-57B5-493E-995F-35591E99CF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320" y="2590800"/>
            <a:ext cx="8595360" cy="3493008"/>
          </a:xfrm>
          <a:prstGeom prst="rect">
            <a:avLst/>
          </a:prstGeom>
          <a:ln w="6350">
            <a:solidFill>
              <a:schemeClr val="bg1"/>
            </a:solidFill>
          </a:ln>
        </p:spPr>
      </p:pic>
      <p:sp>
        <p:nvSpPr>
          <p:cNvPr id="2" name="TextBox 1">
            <a:extLst>
              <a:ext uri="{FF2B5EF4-FFF2-40B4-BE49-F238E27FC236}">
                <a16:creationId xmlns:a16="http://schemas.microsoft.com/office/drawing/2014/main" id="{D1051E16-0D6A-40A9-9727-E12C3566597D}"/>
              </a:ext>
            </a:extLst>
          </p:cNvPr>
          <p:cNvSpPr txBox="1"/>
          <p:nvPr/>
        </p:nvSpPr>
        <p:spPr>
          <a:xfrm>
            <a:off x="5770880" y="5867400"/>
            <a:ext cx="3124200" cy="338554"/>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Lubina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estriada</a:t>
            </a:r>
            <a:r>
              <a:rPr lang="en-US" altLang="en-US" sz="800"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Morone</a:t>
            </a:r>
            <a:r>
              <a:rPr lang="en-US" altLang="en-US" sz="800" i="1" dirty="0">
                <a:solidFill>
                  <a:schemeClr val="bg1"/>
                </a:solidFill>
                <a:latin typeface="Bell MT" panose="02020503060305020303" pitchFamily="18" charset="0"/>
              </a:rPr>
              <a:t> saxatilis,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Robert </a:t>
            </a:r>
            <a:r>
              <a:rPr lang="en-US" altLang="en-US" sz="800" dirty="0" err="1">
                <a:solidFill>
                  <a:schemeClr val="bg1"/>
                </a:solidFill>
                <a:latin typeface="Bell MT" panose="02020503060305020303" pitchFamily="18" charset="0"/>
              </a:rPr>
              <a:t>Bachand</a:t>
            </a:r>
            <a:endParaRPr lang="en-US" altLang="en-US" sz="800" dirty="0">
              <a:solidFill>
                <a:schemeClr val="bg1"/>
              </a:solidFill>
              <a:latin typeface="Bell MT" panose="02020503060305020303" pitchFamily="18" charset="0"/>
            </a:endParaRPr>
          </a:p>
          <a:p>
            <a:pPr algn="r"/>
            <a:endParaRPr lang="en-US" sz="800" dirty="0">
              <a:latin typeface="Bell MT" panose="02020503060305020303"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0A72ABA-326F-47DB-8433-609F1F974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6" name="Rectangle 2">
            <a:extLst>
              <a:ext uri="{FF2B5EF4-FFF2-40B4-BE49-F238E27FC236}">
                <a16:creationId xmlns:a16="http://schemas.microsoft.com/office/drawing/2014/main" id="{16632D2B-7A38-4F44-A2C5-0904A917781D}"/>
              </a:ext>
            </a:extLst>
          </p:cNvPr>
          <p:cNvSpPr>
            <a:spLocks noGrp="1" noChangeArrowheads="1"/>
          </p:cNvSpPr>
          <p:nvPr>
            <p:ph type="title"/>
          </p:nvPr>
        </p:nvSpPr>
        <p:spPr>
          <a:xfrm>
            <a:off x="3644721" y="557190"/>
            <a:ext cx="4870629" cy="1721078"/>
          </a:xfrm>
        </p:spPr>
        <p:txBody>
          <a:bodyPr vert="horz" lIns="91440" tIns="45720" rIns="91440" bIns="45720" rtlCol="0" anchor="b">
            <a:normAutofit/>
          </a:bodyPr>
          <a:lstStyle/>
          <a:p>
            <a:pPr algn="l" eaLnBrk="1" hangingPunct="1">
              <a:lnSpc>
                <a:spcPct val="90000"/>
              </a:lnSpc>
            </a:pPr>
            <a:r>
              <a:rPr lang="en-US" altLang="en-US" sz="2600" kern="1200" dirty="0">
                <a:solidFill>
                  <a:schemeClr val="bg1">
                    <a:lumMod val="95000"/>
                  </a:schemeClr>
                </a:solidFill>
                <a:latin typeface="Bell MT" panose="02020503060305020303" pitchFamily="18" charset="0"/>
              </a:rPr>
              <a:t>La </a:t>
            </a:r>
            <a:r>
              <a:rPr lang="en-US" altLang="en-US" sz="2600" kern="1200" dirty="0" err="1">
                <a:solidFill>
                  <a:schemeClr val="bg1">
                    <a:lumMod val="95000"/>
                  </a:schemeClr>
                </a:solidFill>
                <a:latin typeface="Bell MT" panose="02020503060305020303" pitchFamily="18" charset="0"/>
              </a:rPr>
              <a:t>anguila</a:t>
            </a:r>
            <a:r>
              <a:rPr lang="en-US" altLang="en-US" sz="2600" kern="1200" dirty="0">
                <a:solidFill>
                  <a:schemeClr val="bg1">
                    <a:lumMod val="95000"/>
                  </a:schemeClr>
                </a:solidFill>
                <a:latin typeface="Bell MT" panose="02020503060305020303" pitchFamily="18" charset="0"/>
              </a:rPr>
              <a:t> americana es </a:t>
            </a:r>
            <a:r>
              <a:rPr lang="en-US" altLang="en-US" sz="2600" kern="1200" dirty="0" err="1">
                <a:solidFill>
                  <a:schemeClr val="bg1">
                    <a:lumMod val="95000"/>
                  </a:schemeClr>
                </a:solidFill>
                <a:latin typeface="Bell MT" panose="02020503060305020303" pitchFamily="18" charset="0"/>
              </a:rPr>
              <a:t>catádroma</a:t>
            </a:r>
            <a:r>
              <a:rPr lang="en-US" altLang="en-US" sz="2600" kern="1200" dirty="0">
                <a:solidFill>
                  <a:schemeClr val="bg1">
                    <a:lumMod val="95000"/>
                  </a:schemeClr>
                </a:solidFill>
                <a:latin typeface="Bell MT" panose="02020503060305020303" pitchFamily="18" charset="0"/>
              </a:rPr>
              <a:t>, lo que </a:t>
            </a:r>
            <a:r>
              <a:rPr lang="en-US" altLang="en-US" sz="2600" kern="1200" dirty="0" err="1">
                <a:solidFill>
                  <a:schemeClr val="bg1">
                    <a:lumMod val="95000"/>
                  </a:schemeClr>
                </a:solidFill>
                <a:latin typeface="Bell MT" panose="02020503060305020303" pitchFamily="18" charset="0"/>
              </a:rPr>
              <a:t>significa</a:t>
            </a:r>
            <a:r>
              <a:rPr lang="en-US" altLang="en-US" sz="2600" kern="1200" dirty="0">
                <a:solidFill>
                  <a:schemeClr val="bg1">
                    <a:lumMod val="95000"/>
                  </a:schemeClr>
                </a:solidFill>
                <a:latin typeface="Bell MT" panose="02020503060305020303" pitchFamily="18" charset="0"/>
              </a:rPr>
              <a:t> que </a:t>
            </a:r>
            <a:r>
              <a:rPr lang="en-US" altLang="en-US" sz="2600" kern="1200" dirty="0" err="1">
                <a:solidFill>
                  <a:schemeClr val="bg1">
                    <a:lumMod val="95000"/>
                  </a:schemeClr>
                </a:solidFill>
                <a:latin typeface="Bell MT" panose="02020503060305020303" pitchFamily="18" charset="0"/>
              </a:rPr>
              <a:t>tiene</a:t>
            </a:r>
            <a:r>
              <a:rPr lang="en-US" altLang="en-US" sz="2600" kern="1200" dirty="0">
                <a:solidFill>
                  <a:schemeClr val="bg1">
                    <a:lumMod val="95000"/>
                  </a:schemeClr>
                </a:solidFill>
                <a:latin typeface="Bell MT" panose="02020503060305020303" pitchFamily="18" charset="0"/>
              </a:rPr>
              <a:t> el </a:t>
            </a:r>
            <a:r>
              <a:rPr lang="en-US" altLang="en-US" sz="2600" kern="1200" dirty="0" err="1">
                <a:solidFill>
                  <a:schemeClr val="bg1">
                    <a:lumMod val="95000"/>
                  </a:schemeClr>
                </a:solidFill>
                <a:latin typeface="Bell MT" panose="02020503060305020303" pitchFamily="18" charset="0"/>
              </a:rPr>
              <a:t>patrón</a:t>
            </a:r>
            <a:r>
              <a:rPr lang="en-US" altLang="en-US" sz="2600" kern="1200" dirty="0">
                <a:solidFill>
                  <a:schemeClr val="bg1">
                    <a:lumMod val="95000"/>
                  </a:schemeClr>
                </a:solidFill>
                <a:latin typeface="Bell MT" panose="02020503060305020303" pitchFamily="18" charset="0"/>
              </a:rPr>
              <a:t> de </a:t>
            </a:r>
            <a:r>
              <a:rPr lang="en-US" altLang="en-US" sz="2600" kern="1200" dirty="0" err="1">
                <a:solidFill>
                  <a:schemeClr val="bg1">
                    <a:lumMod val="95000"/>
                  </a:schemeClr>
                </a:solidFill>
                <a:latin typeface="Bell MT" panose="02020503060305020303" pitchFamily="18" charset="0"/>
              </a:rPr>
              <a:t>migración</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inverso</a:t>
            </a:r>
            <a:r>
              <a:rPr lang="en-US" altLang="en-US" sz="2600" kern="1200" dirty="0">
                <a:solidFill>
                  <a:schemeClr val="bg1">
                    <a:lumMod val="95000"/>
                  </a:schemeClr>
                </a:solidFill>
                <a:latin typeface="Bell MT" panose="02020503060305020303" pitchFamily="18" charset="0"/>
              </a:rPr>
              <a:t> al de los </a:t>
            </a:r>
            <a:r>
              <a:rPr lang="en-US" altLang="en-US" sz="2600" kern="1200" dirty="0" err="1">
                <a:solidFill>
                  <a:schemeClr val="bg1">
                    <a:lumMod val="95000"/>
                  </a:schemeClr>
                </a:solidFill>
                <a:latin typeface="Bell MT" panose="02020503060305020303" pitchFamily="18" charset="0"/>
              </a:rPr>
              <a:t>peces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anádromos</a:t>
            </a:r>
            <a:endParaRPr lang="en-US" altLang="en-US" sz="2600" kern="1200" dirty="0">
              <a:solidFill>
                <a:schemeClr val="bg1">
                  <a:lumMod val="95000"/>
                </a:schemeClr>
              </a:solidFill>
              <a:latin typeface="Bell MT" panose="02020503060305020303" pitchFamily="18" charset="0"/>
            </a:endParaRPr>
          </a:p>
        </p:txBody>
      </p:sp>
      <p:pic>
        <p:nvPicPr>
          <p:cNvPr id="3" name="Picture 2" descr="Fotografía de la cabeza de una anguila americana ">
            <a:extLst>
              <a:ext uri="{FF2B5EF4-FFF2-40B4-BE49-F238E27FC236}">
                <a16:creationId xmlns:a16="http://schemas.microsoft.com/office/drawing/2014/main" id="{72703E85-28C9-45C0-9B52-DC44C6E328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57" y="36197"/>
            <a:ext cx="3136343" cy="2783203"/>
          </a:xfrm>
          <a:prstGeom prst="rect">
            <a:avLst/>
          </a:prstGeom>
          <a:ln w="6350">
            <a:solidFill>
              <a:schemeClr val="bg1"/>
            </a:solidFill>
          </a:ln>
        </p:spPr>
      </p:pic>
      <p:pic>
        <p:nvPicPr>
          <p:cNvPr id="5" name="Picture 4" descr="Fotografía de una anguila americana joven, conocida como anguila de cristal, porque es casi transparente">
            <a:extLst>
              <a:ext uri="{FF2B5EF4-FFF2-40B4-BE49-F238E27FC236}">
                <a16:creationId xmlns:a16="http://schemas.microsoft.com/office/drawing/2014/main" id="{40D453BF-C4E1-42FD-8A74-69C8D7C774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58" y="2895600"/>
            <a:ext cx="3136342" cy="3903064"/>
          </a:xfrm>
          <a:prstGeom prst="rect">
            <a:avLst/>
          </a:prstGeom>
          <a:ln w="6350">
            <a:solidFill>
              <a:schemeClr val="bg1"/>
            </a:solidFill>
          </a:ln>
        </p:spPr>
      </p:pic>
      <p:sp>
        <p:nvSpPr>
          <p:cNvPr id="108548" name="Text Box 5">
            <a:extLst>
              <a:ext uri="{FF2B5EF4-FFF2-40B4-BE49-F238E27FC236}">
                <a16:creationId xmlns:a16="http://schemas.microsoft.com/office/drawing/2014/main" id="{A63F24C0-6E01-4904-9D25-E0DD6474B119}"/>
              </a:ext>
            </a:extLst>
          </p:cNvPr>
          <p:cNvSpPr txBox="1">
            <a:spLocks noChangeArrowheads="1"/>
          </p:cNvSpPr>
          <p:nvPr/>
        </p:nvSpPr>
        <p:spPr bwMode="auto">
          <a:xfrm>
            <a:off x="3644721" y="2954924"/>
            <a:ext cx="4870629" cy="32264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10000"/>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50000"/>
              </a:spcBef>
            </a:pPr>
            <a:r>
              <a:rPr lang="en-US" altLang="en-US" sz="2800" dirty="0">
                <a:solidFill>
                  <a:schemeClr val="bg1">
                    <a:lumMod val="95000"/>
                  </a:schemeClr>
                </a:solidFill>
                <a:latin typeface="Bell MT" panose="02020503060305020303" pitchFamily="18" charset="0"/>
              </a:rPr>
              <a:t>La </a:t>
            </a:r>
            <a:r>
              <a:rPr lang="en-US" altLang="en-US" sz="2800" dirty="0" err="1">
                <a:solidFill>
                  <a:schemeClr val="bg1">
                    <a:lumMod val="95000"/>
                  </a:schemeClr>
                </a:solidFill>
                <a:latin typeface="Bell MT" panose="02020503060305020303" pitchFamily="18" charset="0"/>
              </a:rPr>
              <a:t>anguila</a:t>
            </a:r>
            <a:r>
              <a:rPr lang="en-US" altLang="en-US" sz="2800" dirty="0">
                <a:solidFill>
                  <a:schemeClr val="bg1">
                    <a:lumMod val="95000"/>
                  </a:schemeClr>
                </a:solidFill>
                <a:latin typeface="Bell MT" panose="02020503060305020303" pitchFamily="18" charset="0"/>
              </a:rPr>
              <a:t> americana </a:t>
            </a:r>
            <a:r>
              <a:rPr lang="en-US" altLang="en-US" sz="2800" dirty="0" err="1">
                <a:solidFill>
                  <a:schemeClr val="bg1">
                    <a:lumMod val="95000"/>
                  </a:schemeClr>
                </a:solidFill>
                <a:latin typeface="Bell MT" panose="02020503060305020303" pitchFamily="18" charset="0"/>
              </a:rPr>
              <a:t>adulta</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migra</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desde</a:t>
            </a:r>
            <a:r>
              <a:rPr lang="en-US" altLang="en-US" sz="2800" dirty="0">
                <a:solidFill>
                  <a:schemeClr val="bg1">
                    <a:lumMod val="95000"/>
                  </a:schemeClr>
                </a:solidFill>
                <a:latin typeface="Bell MT" panose="02020503060305020303" pitchFamily="18" charset="0"/>
              </a:rPr>
              <a:t> las </a:t>
            </a:r>
            <a:r>
              <a:rPr lang="en-US" altLang="en-US" sz="2800" dirty="0" err="1">
                <a:solidFill>
                  <a:schemeClr val="bg1">
                    <a:lumMod val="95000"/>
                  </a:schemeClr>
                </a:solidFill>
                <a:latin typeface="Bell MT" panose="02020503060305020303" pitchFamily="18" charset="0"/>
              </a:rPr>
              <a:t>corrientes</a:t>
            </a:r>
            <a:r>
              <a:rPr lang="en-US" altLang="en-US" sz="2800" dirty="0">
                <a:solidFill>
                  <a:schemeClr val="bg1">
                    <a:lumMod val="95000"/>
                  </a:schemeClr>
                </a:solidFill>
                <a:latin typeface="Bell MT" panose="02020503060305020303" pitchFamily="18" charset="0"/>
              </a:rPr>
              <a:t> de </a:t>
            </a:r>
            <a:r>
              <a:rPr lang="en-US" altLang="en-US" sz="2800" dirty="0" err="1">
                <a:solidFill>
                  <a:schemeClr val="bg1">
                    <a:lumMod val="95000"/>
                  </a:schemeClr>
                </a:solidFill>
                <a:latin typeface="Bell MT" panose="02020503060305020303" pitchFamily="18" charset="0"/>
              </a:rPr>
              <a:t>agua</a:t>
            </a:r>
            <a:r>
              <a:rPr lang="en-US" altLang="en-US" sz="2800" dirty="0">
                <a:solidFill>
                  <a:schemeClr val="bg1">
                    <a:lumMod val="95000"/>
                  </a:schemeClr>
                </a:solidFill>
                <a:latin typeface="Bell MT" panose="02020503060305020303" pitchFamily="18" charset="0"/>
              </a:rPr>
              <a:t> dulce u </a:t>
            </a:r>
            <a:r>
              <a:rPr lang="en-US" altLang="en-US" sz="2800" dirty="0" err="1">
                <a:solidFill>
                  <a:schemeClr val="bg1">
                    <a:lumMod val="95000"/>
                  </a:schemeClr>
                </a:solidFill>
                <a:latin typeface="Bell MT" panose="02020503060305020303" pitchFamily="18" charset="0"/>
              </a:rPr>
              <a:t>otros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hábitats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cercanos</a:t>
            </a:r>
            <a:r>
              <a:rPr lang="en-US" altLang="en-US" sz="2800" dirty="0">
                <a:solidFill>
                  <a:schemeClr val="bg1">
                    <a:lumMod val="95000"/>
                  </a:schemeClr>
                </a:solidFill>
                <a:latin typeface="Bell MT" panose="02020503060305020303" pitchFamily="18" charset="0"/>
              </a:rPr>
              <a:t> a la costa al mar de los </a:t>
            </a:r>
            <a:r>
              <a:rPr lang="en-US" altLang="en-US" sz="2800" dirty="0" err="1">
                <a:solidFill>
                  <a:schemeClr val="bg1">
                    <a:lumMod val="95000"/>
                  </a:schemeClr>
                </a:solidFill>
                <a:latin typeface="Bell MT" panose="02020503060305020303" pitchFamily="18" charset="0"/>
              </a:rPr>
              <a:t>Sargazos</a:t>
            </a:r>
            <a:r>
              <a:rPr lang="en-US" altLang="en-US" sz="2800" dirty="0">
                <a:solidFill>
                  <a:schemeClr val="bg1">
                    <a:lumMod val="95000"/>
                  </a:schemeClr>
                </a:solidFill>
                <a:latin typeface="Bell MT" panose="02020503060305020303" pitchFamily="18" charset="0"/>
              </a:rPr>
              <a:t>, al sur de las Bermudas, para </a:t>
            </a:r>
            <a:r>
              <a:rPr lang="en-US" altLang="en-US" sz="2800" dirty="0" err="1">
                <a:solidFill>
                  <a:schemeClr val="bg1">
                    <a:lumMod val="95000"/>
                  </a:schemeClr>
                </a:solidFill>
                <a:latin typeface="Bell MT" panose="02020503060305020303" pitchFamily="18" charset="0"/>
              </a:rPr>
              <a:t>desovar</a:t>
            </a:r>
            <a:r>
              <a:rPr lang="en-US" altLang="en-US" sz="2800" dirty="0">
                <a:solidFill>
                  <a:schemeClr val="bg1">
                    <a:lumMod val="95000"/>
                  </a:schemeClr>
                </a:solidFill>
                <a:latin typeface="Bell MT" panose="02020503060305020303" pitchFamily="18" charset="0"/>
              </a:rPr>
              <a:t>. Las </a:t>
            </a:r>
            <a:r>
              <a:rPr lang="en-US" altLang="en-US" sz="2800" dirty="0" err="1">
                <a:solidFill>
                  <a:schemeClr val="bg1">
                    <a:lumMod val="95000"/>
                  </a:schemeClr>
                </a:solidFill>
                <a:latin typeface="Bell MT" panose="02020503060305020303" pitchFamily="18" charset="0"/>
              </a:rPr>
              <a:t>adultas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mueren</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allí</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pero</a:t>
            </a:r>
            <a:r>
              <a:rPr lang="en-US" altLang="en-US" sz="2800" dirty="0">
                <a:solidFill>
                  <a:schemeClr val="bg1">
                    <a:lumMod val="95000"/>
                  </a:schemeClr>
                </a:solidFill>
                <a:latin typeface="Bell MT" panose="02020503060305020303" pitchFamily="18" charset="0"/>
              </a:rPr>
              <a:t> las </a:t>
            </a:r>
            <a:r>
              <a:rPr lang="en-US" altLang="en-US" sz="2800" dirty="0" err="1">
                <a:solidFill>
                  <a:schemeClr val="bg1">
                    <a:lumMod val="95000"/>
                  </a:schemeClr>
                </a:solidFill>
                <a:latin typeface="Bell MT" panose="02020503060305020303" pitchFamily="18" charset="0"/>
              </a:rPr>
              <a:t>anguilas</a:t>
            </a:r>
            <a:r>
              <a:rPr lang="en-US" altLang="en-US" sz="2800" dirty="0">
                <a:solidFill>
                  <a:schemeClr val="bg1">
                    <a:lumMod val="95000"/>
                  </a:schemeClr>
                </a:solidFill>
                <a:latin typeface="Bell MT" panose="02020503060305020303" pitchFamily="18" charset="0"/>
              </a:rPr>
              <a:t> de </a:t>
            </a:r>
            <a:r>
              <a:rPr lang="en-US" altLang="en-US" sz="2800" dirty="0" err="1">
                <a:solidFill>
                  <a:schemeClr val="bg1">
                    <a:lumMod val="95000"/>
                  </a:schemeClr>
                </a:solidFill>
                <a:latin typeface="Bell MT" panose="02020503060305020303" pitchFamily="18" charset="0"/>
              </a:rPr>
              <a:t>cristal</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jóvenes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retornan</a:t>
            </a:r>
            <a:r>
              <a:rPr lang="en-US" altLang="en-US" sz="2800" dirty="0">
                <a:solidFill>
                  <a:schemeClr val="bg1">
                    <a:lumMod val="95000"/>
                  </a:schemeClr>
                </a:solidFill>
                <a:latin typeface="Bell MT" panose="02020503060305020303" pitchFamily="18" charset="0"/>
              </a:rPr>
              <a:t> a las </a:t>
            </a:r>
            <a:r>
              <a:rPr lang="en-US" altLang="en-US" sz="2800" dirty="0" err="1">
                <a:solidFill>
                  <a:schemeClr val="bg1">
                    <a:lumMod val="95000"/>
                  </a:schemeClr>
                </a:solidFill>
                <a:latin typeface="Bell MT" panose="02020503060305020303" pitchFamily="18" charset="0"/>
              </a:rPr>
              <a:t>corrientes</a:t>
            </a:r>
            <a:r>
              <a:rPr lang="en-US" altLang="en-US" sz="2800" dirty="0">
                <a:solidFill>
                  <a:schemeClr val="bg1">
                    <a:lumMod val="95000"/>
                  </a:schemeClr>
                </a:solidFill>
                <a:latin typeface="Bell MT" panose="02020503060305020303" pitchFamily="18" charset="0"/>
              </a:rPr>
              <a:t> y </a:t>
            </a:r>
            <a:r>
              <a:rPr lang="en-US" altLang="en-US" sz="2800" dirty="0" err="1">
                <a:solidFill>
                  <a:schemeClr val="bg1">
                    <a:lumMod val="95000"/>
                  </a:schemeClr>
                </a:solidFill>
                <a:latin typeface="Bell MT" panose="02020503060305020303" pitchFamily="18" charset="0"/>
              </a:rPr>
              <a:t>áreas</a:t>
            </a:r>
            <a:r>
              <a:rPr lang="en-US" altLang="en-US" sz="2800" dirty="0">
                <a:solidFill>
                  <a:schemeClr val="bg1">
                    <a:lumMod val="95000"/>
                  </a:schemeClr>
                </a:solidFill>
                <a:latin typeface="Bell MT" panose="02020503060305020303" pitchFamily="18" charset="0"/>
              </a:rPr>
              <a:t> de costa</a:t>
            </a:r>
          </a:p>
        </p:txBody>
      </p:sp>
      <p:sp>
        <p:nvSpPr>
          <p:cNvPr id="2" name="TextBox 1">
            <a:extLst>
              <a:ext uri="{FF2B5EF4-FFF2-40B4-BE49-F238E27FC236}">
                <a16:creationId xmlns:a16="http://schemas.microsoft.com/office/drawing/2014/main" id="{32C03389-A7DA-4CE4-8D23-DFCEC83B61E8}"/>
              </a:ext>
            </a:extLst>
          </p:cNvPr>
          <p:cNvSpPr txBox="1"/>
          <p:nvPr/>
        </p:nvSpPr>
        <p:spPr>
          <a:xfrm>
            <a:off x="1708150" y="2895600"/>
            <a:ext cx="1524000" cy="584775"/>
          </a:xfrm>
          <a:prstGeom prst="rect">
            <a:avLst/>
          </a:prstGeom>
          <a:noFill/>
        </p:spPr>
        <p:txBody>
          <a:bodyPr wrap="square" rtlCol="0">
            <a:spAutoFit/>
          </a:bodyPr>
          <a:lstStyle/>
          <a:p>
            <a:pPr algn="r"/>
            <a:r>
              <a:rPr lang="en-US" altLang="en-US" sz="800" dirty="0">
                <a:latin typeface="Bell MT" panose="02020503060305020303" pitchFamily="18" charset="0"/>
              </a:rPr>
              <a:t>(</a:t>
            </a:r>
            <a:r>
              <a:rPr lang="en-US" altLang="en-US" sz="800" dirty="0" err="1">
                <a:latin typeface="Bell MT" panose="02020503060305020303" pitchFamily="18" charset="0"/>
              </a:rPr>
              <a:t>arriba</a:t>
            </a:r>
            <a:r>
              <a:rPr lang="en-US" altLang="en-US" sz="800" dirty="0">
                <a:latin typeface="Bell MT" panose="02020503060305020303" pitchFamily="18" charset="0"/>
              </a:rPr>
              <a:t>) </a:t>
            </a:r>
            <a:r>
              <a:rPr lang="en-US" altLang="en-US" sz="800" dirty="0" err="1">
                <a:latin typeface="Bell MT" panose="02020503060305020303" pitchFamily="18" charset="0"/>
              </a:rPr>
              <a:t>Anguila</a:t>
            </a:r>
            <a:r>
              <a:rPr lang="en-US" altLang="en-US" sz="800" dirty="0">
                <a:latin typeface="Bell MT" panose="02020503060305020303" pitchFamily="18" charset="0"/>
              </a:rPr>
              <a:t> americana </a:t>
            </a:r>
            <a:r>
              <a:rPr lang="en-US" altLang="en-US" sz="800" dirty="0" err="1">
                <a:latin typeface="Bell MT" panose="02020503060305020303" pitchFamily="18" charset="0"/>
              </a:rPr>
              <a:t>adulta</a:t>
            </a:r>
            <a:r>
              <a:rPr lang="en-US" altLang="en-US" sz="800" dirty="0">
                <a:latin typeface="Bell MT" panose="02020503060305020303" pitchFamily="18" charset="0"/>
              </a:rPr>
              <a:t>, </a:t>
            </a:r>
            <a:r>
              <a:rPr lang="en-US" altLang="en-US" sz="800" i="1" dirty="0">
                <a:latin typeface="Bell MT" panose="02020503060305020303" pitchFamily="18" charset="0"/>
              </a:rPr>
              <a:t>Anguilla rostrata</a:t>
            </a:r>
            <a:r>
              <a:rPr lang="en-US" altLang="en-US" sz="800" dirty="0">
                <a:latin typeface="Bell MT" panose="02020503060305020303" pitchFamily="18" charset="0"/>
              </a:rPr>
              <a:t>; (</a:t>
            </a:r>
            <a:r>
              <a:rPr lang="en-US" altLang="en-US" sz="800" dirty="0" err="1">
                <a:latin typeface="Bell MT" panose="02020503060305020303" pitchFamily="18" charset="0"/>
              </a:rPr>
              <a:t>abajo</a:t>
            </a:r>
            <a:r>
              <a:rPr lang="en-US" altLang="en-US" sz="800" dirty="0">
                <a:latin typeface="Bell MT" panose="02020503060305020303" pitchFamily="18" charset="0"/>
              </a:rPr>
              <a:t>) </a:t>
            </a:r>
            <a:r>
              <a:rPr lang="en-US" altLang="en-US" sz="800" dirty="0" err="1">
                <a:latin typeface="Bell MT" panose="02020503060305020303" pitchFamily="18" charset="0"/>
              </a:rPr>
              <a:t>Anguila</a:t>
            </a:r>
            <a:r>
              <a:rPr lang="en-US" altLang="en-US" sz="800" dirty="0">
                <a:latin typeface="Bell MT" panose="02020503060305020303" pitchFamily="18" charset="0"/>
              </a:rPr>
              <a:t> de </a:t>
            </a:r>
            <a:r>
              <a:rPr lang="en-US" altLang="en-US" sz="800" dirty="0" err="1">
                <a:latin typeface="Bell MT" panose="02020503060305020303" pitchFamily="18" charset="0"/>
              </a:rPr>
              <a:t>cristal</a:t>
            </a:r>
            <a:r>
              <a:rPr lang="en-US" altLang="en-US" sz="800" dirty="0">
                <a:latin typeface="Bell MT" panose="02020503060305020303" pitchFamily="18" charset="0"/>
              </a:rPr>
              <a:t> </a:t>
            </a:r>
            <a:r>
              <a:rPr lang="en-US" altLang="en-US" sz="800" dirty="0" err="1">
                <a:latin typeface="Bell MT" panose="02020503060305020303" pitchFamily="18" charset="0"/>
              </a:rPr>
              <a:t>joven</a:t>
            </a:r>
            <a:r>
              <a:rPr lang="en-US" altLang="en-US" sz="800"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Robert </a:t>
            </a:r>
            <a:r>
              <a:rPr lang="en-US" altLang="en-US" sz="800" dirty="0" err="1">
                <a:latin typeface="Bell MT" panose="02020503060305020303" pitchFamily="18" charset="0"/>
              </a:rPr>
              <a:t>Bachand</a:t>
            </a:r>
            <a:endParaRPr lang="en-US" sz="800" dirty="0">
              <a:latin typeface="Bell MT" panose="02020503060305020303"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50716184-7688-4615-898A-B59C9D3B4932}"/>
              </a:ext>
            </a:extLst>
          </p:cNvPr>
          <p:cNvSpPr>
            <a:spLocks noGrp="1" noChangeArrowheads="1"/>
          </p:cNvSpPr>
          <p:nvPr>
            <p:ph type="title"/>
          </p:nvPr>
        </p:nvSpPr>
        <p:spPr>
          <a:xfrm>
            <a:off x="381000" y="5181601"/>
            <a:ext cx="8534400" cy="1447800"/>
          </a:xfrm>
        </p:spPr>
        <p:txBody>
          <a:bodyPr vert="horz" lIns="91440" tIns="45720" rIns="91440" bIns="45720" rtlCol="0" anchor="ctr">
            <a:noAutofit/>
          </a:bodyPr>
          <a:lstStyle/>
          <a:p>
            <a:pPr algn="l" eaLnBrk="1" hangingPunct="1">
              <a:lnSpc>
                <a:spcPct val="90000"/>
              </a:lnSpc>
            </a:pPr>
            <a:r>
              <a:rPr lang="en-US" altLang="en-US" sz="2400" kern="1200" dirty="0">
                <a:solidFill>
                  <a:schemeClr val="tx1">
                    <a:lumMod val="95000"/>
                  </a:schemeClr>
                </a:solidFill>
                <a:latin typeface="Bell MT" panose="02020503060305020303" pitchFamily="18" charset="0"/>
              </a:rPr>
              <a:t>El </a:t>
            </a:r>
            <a:r>
              <a:rPr lang="en-US" altLang="en-US" sz="2400" kern="1200" dirty="0" err="1">
                <a:solidFill>
                  <a:schemeClr val="tx1">
                    <a:lumMod val="95000"/>
                  </a:schemeClr>
                </a:solidFill>
                <a:latin typeface="Bell MT" panose="02020503060305020303" pitchFamily="18" charset="0"/>
              </a:rPr>
              <a:t>único</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verdadero</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mamífero</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marino</a:t>
            </a:r>
            <a:r>
              <a:rPr lang="en-US" altLang="en-US" sz="2400" kern="1200" dirty="0">
                <a:solidFill>
                  <a:schemeClr val="tx1">
                    <a:lumMod val="95000"/>
                  </a:schemeClr>
                </a:solidFill>
                <a:latin typeface="Bell MT" panose="02020503060305020303" pitchFamily="18" charset="0"/>
              </a:rPr>
              <a:t> que </a:t>
            </a:r>
            <a:r>
              <a:rPr lang="en-US" altLang="en-US" sz="2400" kern="1200" dirty="0" err="1">
                <a:solidFill>
                  <a:schemeClr val="tx1">
                    <a:lumMod val="95000"/>
                  </a:schemeClr>
                </a:solidFill>
                <a:latin typeface="Bell MT" panose="02020503060305020303" pitchFamily="18" charset="0"/>
              </a:rPr>
              <a:t>habita</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regularmente</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en</a:t>
            </a:r>
            <a:r>
              <a:rPr lang="en-US" altLang="en-US" sz="2400" kern="1200" dirty="0">
                <a:solidFill>
                  <a:schemeClr val="tx1">
                    <a:lumMod val="95000"/>
                  </a:schemeClr>
                </a:solidFill>
                <a:latin typeface="Bell MT" panose="02020503060305020303" pitchFamily="18" charset="0"/>
              </a:rPr>
              <a:t> el Sound </a:t>
            </a:r>
            <a:r>
              <a:rPr lang="en-US" altLang="en-US" sz="2400" kern="1200" dirty="0" err="1">
                <a:solidFill>
                  <a:schemeClr val="tx1">
                    <a:lumMod val="95000"/>
                  </a:schemeClr>
                </a:solidFill>
                <a:latin typeface="Bell MT" panose="02020503060305020303" pitchFamily="18" charset="0"/>
              </a:rPr>
              <a:t>es</a:t>
            </a:r>
            <a:r>
              <a:rPr lang="en-US" altLang="en-US" sz="2400" kern="1200" dirty="0">
                <a:solidFill>
                  <a:schemeClr val="tx1">
                    <a:lumMod val="95000"/>
                  </a:schemeClr>
                </a:solidFill>
                <a:latin typeface="Bell MT" panose="02020503060305020303" pitchFamily="18" charset="0"/>
              </a:rPr>
              <a:t> la </a:t>
            </a:r>
            <a:r>
              <a:rPr lang="en-US" altLang="en-US" sz="2400" kern="1200" dirty="0" err="1">
                <a:solidFill>
                  <a:schemeClr val="tx1">
                    <a:lumMod val="95000"/>
                  </a:schemeClr>
                </a:solidFill>
                <a:latin typeface="Bell MT" panose="02020503060305020303" pitchFamily="18" charset="0"/>
              </a:rPr>
              <a:t>foca</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común</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arriba</a:t>
            </a:r>
            <a:r>
              <a:rPr lang="en-US" altLang="en-US" sz="2400" kern="1200" dirty="0">
                <a:solidFill>
                  <a:schemeClr val="tx1">
                    <a:lumMod val="95000"/>
                  </a:schemeClr>
                </a:solidFill>
                <a:latin typeface="Bell MT" panose="02020503060305020303" pitchFamily="18" charset="0"/>
              </a:rPr>
              <a:t>) y la </a:t>
            </a:r>
            <a:r>
              <a:rPr lang="en-US" altLang="en-US" sz="2400" kern="1200" dirty="0" err="1">
                <a:solidFill>
                  <a:schemeClr val="tx1">
                    <a:lumMod val="95000"/>
                  </a:schemeClr>
                </a:solidFill>
                <a:latin typeface="Bell MT" panose="02020503060305020303" pitchFamily="18" charset="0"/>
              </a:rPr>
              <a:t>foca</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gris</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Migran</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desde</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sus</a:t>
            </a:r>
            <a:r>
              <a:rPr lang="en-US" altLang="en-US" sz="2400" kern="1200" dirty="0">
                <a:solidFill>
                  <a:schemeClr val="tx1">
                    <a:lumMod val="95000"/>
                  </a:schemeClr>
                </a:solidFill>
                <a:latin typeface="Bell MT" panose="02020503060305020303" pitchFamily="18" charset="0"/>
              </a:rPr>
              <a:t> zonas de </a:t>
            </a:r>
            <a:r>
              <a:rPr lang="en-US" altLang="en-US" sz="2400" kern="1200" dirty="0" err="1">
                <a:solidFill>
                  <a:schemeClr val="tx1">
                    <a:lumMod val="95000"/>
                  </a:schemeClr>
                </a:solidFill>
                <a:latin typeface="Bell MT" panose="02020503060305020303" pitchFamily="18" charset="0"/>
              </a:rPr>
              <a:t>cría</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en</a:t>
            </a:r>
            <a:r>
              <a:rPr lang="en-US" altLang="en-US" sz="2400" kern="1200" dirty="0">
                <a:solidFill>
                  <a:schemeClr val="tx1">
                    <a:lumMod val="95000"/>
                  </a:schemeClr>
                </a:solidFill>
                <a:latin typeface="Bell MT" panose="02020503060305020303" pitchFamily="18" charset="0"/>
              </a:rPr>
              <a:t> el </a:t>
            </a:r>
            <a:r>
              <a:rPr lang="en-US" altLang="en-US" sz="2400" kern="1200" dirty="0" err="1">
                <a:solidFill>
                  <a:schemeClr val="tx1">
                    <a:lumMod val="95000"/>
                  </a:schemeClr>
                </a:solidFill>
                <a:latin typeface="Bell MT" panose="02020503060305020303" pitchFamily="18" charset="0"/>
              </a:rPr>
              <a:t>norte</a:t>
            </a:r>
            <a:r>
              <a:rPr lang="en-US" altLang="en-US" sz="2400" kern="1200" dirty="0">
                <a:solidFill>
                  <a:schemeClr val="tx1">
                    <a:lumMod val="95000"/>
                  </a:schemeClr>
                </a:solidFill>
                <a:latin typeface="Bell MT" panose="02020503060305020303" pitchFamily="18" charset="0"/>
              </a:rPr>
              <a:t> para </a:t>
            </a:r>
            <a:r>
              <a:rPr lang="en-US" altLang="en-US" sz="2400" kern="1200" dirty="0" err="1">
                <a:solidFill>
                  <a:schemeClr val="tx1">
                    <a:lumMod val="95000"/>
                  </a:schemeClr>
                </a:solidFill>
                <a:latin typeface="Bell MT" panose="02020503060305020303" pitchFamily="18" charset="0"/>
              </a:rPr>
              <a:t>pasar</a:t>
            </a:r>
            <a:r>
              <a:rPr lang="en-US" altLang="en-US" sz="2400" kern="1200" dirty="0">
                <a:solidFill>
                  <a:schemeClr val="tx1">
                    <a:lumMod val="95000"/>
                  </a:schemeClr>
                </a:solidFill>
                <a:latin typeface="Bell MT" panose="02020503060305020303" pitchFamily="18" charset="0"/>
              </a:rPr>
              <a:t> el </a:t>
            </a:r>
            <a:r>
              <a:rPr lang="en-US" altLang="en-US" sz="2400" kern="1200" dirty="0" err="1">
                <a:solidFill>
                  <a:schemeClr val="tx1">
                    <a:lumMod val="95000"/>
                  </a:schemeClr>
                </a:solidFill>
                <a:latin typeface="Bell MT" panose="02020503060305020303" pitchFamily="18" charset="0"/>
              </a:rPr>
              <a:t>invierno</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en</a:t>
            </a:r>
            <a:r>
              <a:rPr lang="en-US" altLang="en-US" sz="2400" kern="1200" dirty="0">
                <a:solidFill>
                  <a:schemeClr val="tx1">
                    <a:lumMod val="95000"/>
                  </a:schemeClr>
                </a:solidFill>
                <a:latin typeface="Bell MT" panose="02020503060305020303" pitchFamily="18" charset="0"/>
              </a:rPr>
              <a:t> el Sound y se </a:t>
            </a:r>
            <a:r>
              <a:rPr lang="en-US" altLang="en-US" sz="2400" kern="1200" dirty="0" err="1">
                <a:solidFill>
                  <a:schemeClr val="tx1">
                    <a:lumMod val="95000"/>
                  </a:schemeClr>
                </a:solidFill>
                <a:latin typeface="Bell MT" panose="02020503060305020303" pitchFamily="18" charset="0"/>
              </a:rPr>
              <a:t>arrastran</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hacia</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salientes</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rocosas</a:t>
            </a:r>
            <a:r>
              <a:rPr lang="en-US" altLang="en-US" sz="2400" kern="1200" dirty="0">
                <a:solidFill>
                  <a:schemeClr val="tx1">
                    <a:lumMod val="95000"/>
                  </a:schemeClr>
                </a:solidFill>
                <a:latin typeface="Bell MT" panose="02020503060305020303" pitchFamily="18" charset="0"/>
              </a:rPr>
              <a:t> para </a:t>
            </a:r>
            <a:r>
              <a:rPr lang="en-US" altLang="en-US" sz="2400" kern="1200" dirty="0" err="1">
                <a:solidFill>
                  <a:schemeClr val="tx1">
                    <a:lumMod val="95000"/>
                  </a:schemeClr>
                </a:solidFill>
                <a:latin typeface="Bell MT" panose="02020503060305020303" pitchFamily="18" charset="0"/>
              </a:rPr>
              <a:t>descansar</a:t>
            </a:r>
            <a:endParaRPr lang="en-US" altLang="en-US" sz="2400" kern="1200" dirty="0">
              <a:solidFill>
                <a:schemeClr val="tx1">
                  <a:lumMod val="95000"/>
                </a:schemeClr>
              </a:solidFill>
              <a:latin typeface="Bell MT" panose="02020503060305020303" pitchFamily="18" charset="0"/>
            </a:endParaRPr>
          </a:p>
        </p:txBody>
      </p:sp>
      <p:pic>
        <p:nvPicPr>
          <p:cNvPr id="3" name="Picture 2" descr="Fotografía de focas comunes descansando sobre una roca saliente en Long Island Sound">
            <a:extLst>
              <a:ext uri="{FF2B5EF4-FFF2-40B4-BE49-F238E27FC236}">
                <a16:creationId xmlns:a16="http://schemas.microsoft.com/office/drawing/2014/main" id="{5B878698-1A75-4232-84E1-001CB1E5D2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602" y="228600"/>
            <a:ext cx="8183880" cy="4836795"/>
          </a:xfrm>
          <a:prstGeom prst="rect">
            <a:avLst/>
          </a:prstGeom>
          <a:ln w="6350">
            <a:solidFill>
              <a:schemeClr val="tx1"/>
            </a:solidFill>
            <a:miter lim="800000"/>
          </a:ln>
        </p:spPr>
      </p:pic>
      <p:sp>
        <p:nvSpPr>
          <p:cNvPr id="2" name="TextBox 1">
            <a:extLst>
              <a:ext uri="{FF2B5EF4-FFF2-40B4-BE49-F238E27FC236}">
                <a16:creationId xmlns:a16="http://schemas.microsoft.com/office/drawing/2014/main" id="{F3160AE7-93E1-4A41-9EA9-0263822BEB23}"/>
              </a:ext>
            </a:extLst>
          </p:cNvPr>
          <p:cNvSpPr txBox="1"/>
          <p:nvPr/>
        </p:nvSpPr>
        <p:spPr>
          <a:xfrm>
            <a:off x="5768084" y="4849951"/>
            <a:ext cx="2922398" cy="215444"/>
          </a:xfrm>
          <a:prstGeom prst="rect">
            <a:avLst/>
          </a:prstGeom>
          <a:noFill/>
        </p:spPr>
        <p:txBody>
          <a:bodyPr wrap="square" rtlCol="0">
            <a:spAutoFit/>
          </a:bodyPr>
          <a:lstStyle/>
          <a:p>
            <a:pPr algn="r"/>
            <a:r>
              <a:rPr lang="en-US" altLang="en-US" sz="800" dirty="0" err="1">
                <a:latin typeface="Bell MT" panose="02020503060305020303" pitchFamily="18" charset="0"/>
              </a:rPr>
              <a:t>Focas</a:t>
            </a:r>
            <a:r>
              <a:rPr lang="en-US" altLang="en-US" sz="800" dirty="0">
                <a:latin typeface="Bell MT" panose="02020503060305020303" pitchFamily="18" charset="0"/>
              </a:rPr>
              <a:t> </a:t>
            </a:r>
            <a:r>
              <a:rPr lang="en-US" altLang="en-US" sz="800" dirty="0" err="1">
                <a:latin typeface="Bell MT" panose="02020503060305020303" pitchFamily="18" charset="0"/>
              </a:rPr>
              <a:t>comunes</a:t>
            </a:r>
            <a:r>
              <a:rPr lang="en-US" altLang="en-US" sz="800" dirty="0">
                <a:latin typeface="Bell MT" panose="02020503060305020303" pitchFamily="18" charset="0"/>
              </a:rPr>
              <a:t>, </a:t>
            </a:r>
            <a:r>
              <a:rPr lang="en-US" altLang="en-US" sz="800" i="1" dirty="0" err="1">
                <a:latin typeface="Bell MT" panose="02020503060305020303" pitchFamily="18" charset="0"/>
              </a:rPr>
              <a:t>Phoca</a:t>
            </a:r>
            <a:r>
              <a:rPr lang="en-US" altLang="en-US" sz="800" i="1" dirty="0">
                <a:latin typeface="Bell MT" panose="02020503060305020303" pitchFamily="18" charset="0"/>
              </a:rPr>
              <a:t> </a:t>
            </a:r>
            <a:r>
              <a:rPr lang="en-US" altLang="en-US" sz="800" i="1" dirty="0" err="1">
                <a:latin typeface="Bell MT" panose="02020503060305020303" pitchFamily="18" charset="0"/>
              </a:rPr>
              <a:t>vitulina</a:t>
            </a:r>
            <a:r>
              <a:rPr lang="en-US" altLang="en-US" sz="800" i="1" dirty="0">
                <a:latin typeface="Bell MT" panose="02020503060305020303" pitchFamily="18" charset="0"/>
              </a:rPr>
              <a:t> concolor, </a:t>
            </a:r>
            <a:r>
              <a:rPr lang="en-US" altLang="en-US" sz="800" dirty="0" err="1">
                <a:latin typeface="Bell MT" panose="02020503060305020303" pitchFamily="18" charset="0"/>
              </a:rPr>
              <a:t>cortesía</a:t>
            </a:r>
            <a:r>
              <a:rPr lang="en-US" altLang="en-US" sz="800" dirty="0">
                <a:latin typeface="Bell MT" panose="02020503060305020303" pitchFamily="18" charset="0"/>
              </a:rPr>
              <a:t> de Lauren Rader</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Rectangle 2">
            <a:extLst>
              <a:ext uri="{FF2B5EF4-FFF2-40B4-BE49-F238E27FC236}">
                <a16:creationId xmlns:a16="http://schemas.microsoft.com/office/drawing/2014/main" id="{2CE78549-C71E-4BE9-B095-A28CC8106A1F}"/>
              </a:ext>
            </a:extLst>
          </p:cNvPr>
          <p:cNvSpPr>
            <a:spLocks noGrp="1" noChangeArrowheads="1"/>
          </p:cNvSpPr>
          <p:nvPr>
            <p:ph type="title"/>
          </p:nvPr>
        </p:nvSpPr>
        <p:spPr>
          <a:xfrm>
            <a:off x="304800" y="316780"/>
            <a:ext cx="2590800" cy="6388819"/>
          </a:xfrm>
        </p:spPr>
        <p:txBody>
          <a:bodyPr vert="horz" lIns="91440" tIns="45720" rIns="91440" bIns="45720" rtlCol="0" anchor="ctr">
            <a:normAutofit fontScale="90000"/>
          </a:bodyPr>
          <a:lstStyle/>
          <a:p>
            <a:pPr algn="l" eaLnBrk="1" hangingPunct="1">
              <a:lnSpc>
                <a:spcPct val="90000"/>
              </a:lnSpc>
              <a:spcAft>
                <a:spcPts val="1200"/>
              </a:spcAft>
            </a:pPr>
            <a:r>
              <a:rPr lang="en-US" altLang="en-US" sz="2700" kern="1200" dirty="0">
                <a:solidFill>
                  <a:schemeClr val="bg1">
                    <a:lumMod val="95000"/>
                  </a:schemeClr>
                </a:solidFill>
                <a:latin typeface="Bell MT" panose="02020503060305020303" pitchFamily="18" charset="0"/>
              </a:rPr>
              <a:t>El </a:t>
            </a:r>
            <a:r>
              <a:rPr lang="en-US" altLang="en-US" sz="2700" kern="1200" dirty="0" err="1">
                <a:solidFill>
                  <a:schemeClr val="bg1">
                    <a:lumMod val="95000"/>
                  </a:schemeClr>
                </a:solidFill>
                <a:latin typeface="Bell MT" panose="02020503060305020303" pitchFamily="18" charset="0"/>
              </a:rPr>
              <a:t>águila</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pescadora</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puede</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avistarse</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comúnmente</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en</a:t>
            </a:r>
            <a:r>
              <a:rPr lang="en-US" altLang="en-US" sz="2700" kern="1200" dirty="0">
                <a:solidFill>
                  <a:schemeClr val="bg1">
                    <a:lumMod val="95000"/>
                  </a:schemeClr>
                </a:solidFill>
                <a:latin typeface="Bell MT" panose="02020503060305020303" pitchFamily="18" charset="0"/>
              </a:rPr>
              <a:t> el Long Island Sound, </a:t>
            </a:r>
            <a:r>
              <a:rPr lang="en-US" altLang="en-US" sz="2700" kern="1200" dirty="0" err="1">
                <a:solidFill>
                  <a:schemeClr val="bg1">
                    <a:lumMod val="95000"/>
                  </a:schemeClr>
                </a:solidFill>
                <a:latin typeface="Bell MT" panose="02020503060305020303" pitchFamily="18" charset="0"/>
              </a:rPr>
              <a:t>especialmente</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en</a:t>
            </a:r>
            <a:r>
              <a:rPr lang="en-US" altLang="en-US" sz="2700" kern="1200" dirty="0">
                <a:solidFill>
                  <a:schemeClr val="bg1">
                    <a:lumMod val="95000"/>
                  </a:schemeClr>
                </a:solidFill>
                <a:latin typeface="Bell MT" panose="02020503060305020303" pitchFamily="18" charset="0"/>
              </a:rPr>
              <a:t> las </a:t>
            </a:r>
            <a:r>
              <a:rPr lang="en-US" altLang="en-US" sz="2700" kern="1200" dirty="0" err="1">
                <a:solidFill>
                  <a:schemeClr val="bg1">
                    <a:lumMod val="95000"/>
                  </a:schemeClr>
                </a:solidFill>
                <a:latin typeface="Bell MT" panose="02020503060305020303" pitchFamily="18" charset="0"/>
              </a:rPr>
              <a:t>regiones</a:t>
            </a:r>
            <a:r>
              <a:rPr lang="en-US" altLang="en-US" sz="2700" kern="1200" dirty="0">
                <a:solidFill>
                  <a:schemeClr val="bg1">
                    <a:lumMod val="95000"/>
                  </a:schemeClr>
                </a:solidFill>
                <a:latin typeface="Bell MT" panose="02020503060305020303" pitchFamily="18" charset="0"/>
              </a:rPr>
              <a:t> del </a:t>
            </a:r>
            <a:r>
              <a:rPr lang="en-US" altLang="en-US" sz="2700" kern="1200" dirty="0" err="1">
                <a:solidFill>
                  <a:schemeClr val="bg1">
                    <a:lumMod val="95000"/>
                  </a:schemeClr>
                </a:solidFill>
                <a:latin typeface="Bell MT" panose="02020503060305020303" pitchFamily="18" charset="0"/>
              </a:rPr>
              <a:t>este</a:t>
            </a:r>
            <a:br>
              <a:rPr lang="en-US" altLang="en-US" sz="2700" kern="1200" dirty="0">
                <a:solidFill>
                  <a:schemeClr val="bg1">
                    <a:lumMod val="95000"/>
                  </a:schemeClr>
                </a:solidFill>
                <a:latin typeface="Bell MT" panose="02020503060305020303" pitchFamily="18" charset="0"/>
              </a:rPr>
            </a:br>
            <a:br>
              <a:rPr lang="en-US" altLang="en-US" sz="2700" kern="1200" dirty="0">
                <a:solidFill>
                  <a:schemeClr val="bg1">
                    <a:lumMod val="95000"/>
                  </a:schemeClr>
                </a:solidFill>
                <a:latin typeface="Bell MT" panose="02020503060305020303" pitchFamily="18" charset="0"/>
              </a:rPr>
            </a:br>
            <a:r>
              <a:rPr lang="en-US" altLang="en-US" sz="2700" kern="1200" dirty="0" err="1">
                <a:solidFill>
                  <a:schemeClr val="bg1">
                    <a:lumMod val="95000"/>
                  </a:schemeClr>
                </a:solidFill>
                <a:latin typeface="Bell MT" panose="02020503060305020303" pitchFamily="18" charset="0"/>
              </a:rPr>
              <a:t>Llega</a:t>
            </a:r>
            <a:r>
              <a:rPr lang="en-US" altLang="en-US" sz="2700" kern="1200" dirty="0">
                <a:solidFill>
                  <a:schemeClr val="bg1">
                    <a:lumMod val="95000"/>
                  </a:schemeClr>
                </a:solidFill>
                <a:latin typeface="Bell MT" panose="02020503060305020303" pitchFamily="18" charset="0"/>
              </a:rPr>
              <a:t> para </a:t>
            </a:r>
            <a:r>
              <a:rPr lang="en-US" altLang="en-US" sz="2700" kern="1200" dirty="0" err="1">
                <a:solidFill>
                  <a:schemeClr val="bg1">
                    <a:lumMod val="95000"/>
                  </a:schemeClr>
                </a:solidFill>
                <a:latin typeface="Bell MT" panose="02020503060305020303" pitchFamily="18" charset="0"/>
              </a:rPr>
              <a:t>anidar</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en</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marzo</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fundamentalmente</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en</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plataformas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hechas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por</a:t>
            </a:r>
            <a:r>
              <a:rPr lang="en-US" altLang="en-US" sz="2700" kern="1200" dirty="0">
                <a:solidFill>
                  <a:schemeClr val="bg1">
                    <a:lumMod val="95000"/>
                  </a:schemeClr>
                </a:solidFill>
                <a:latin typeface="Bell MT" panose="02020503060305020303" pitchFamily="18" charset="0"/>
              </a:rPr>
              <a:t> el hombre que </a:t>
            </a:r>
            <a:r>
              <a:rPr lang="en-US" altLang="en-US" sz="2700" kern="1200" dirty="0" err="1">
                <a:solidFill>
                  <a:schemeClr val="bg1">
                    <a:lumMod val="95000"/>
                  </a:schemeClr>
                </a:solidFill>
                <a:latin typeface="Bell MT" panose="02020503060305020303" pitchFamily="18" charset="0"/>
              </a:rPr>
              <a:t>mantienen</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sus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nidos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alejados</a:t>
            </a:r>
            <a:r>
              <a:rPr lang="en-US" altLang="en-US" sz="2700" kern="1200" dirty="0">
                <a:solidFill>
                  <a:schemeClr val="bg1">
                    <a:lumMod val="95000"/>
                  </a:schemeClr>
                </a:solidFill>
                <a:latin typeface="Bell MT" panose="02020503060305020303" pitchFamily="18" charset="0"/>
              </a:rPr>
              <a:t> de </a:t>
            </a:r>
            <a:r>
              <a:rPr lang="en-US" altLang="en-US" sz="2700" kern="1200" dirty="0" err="1">
                <a:solidFill>
                  <a:schemeClr val="bg1">
                    <a:lumMod val="95000"/>
                  </a:schemeClr>
                </a:solidFill>
                <a:latin typeface="Bell MT" panose="02020503060305020303" pitchFamily="18" charset="0"/>
              </a:rPr>
              <a:t>los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depredadores</a:t>
            </a:r>
            <a:endParaRPr lang="en-US" altLang="en-US" sz="2700" kern="1200" dirty="0">
              <a:solidFill>
                <a:schemeClr val="bg1"/>
              </a:solidFill>
              <a:latin typeface="+mj-lt"/>
              <a:ea typeface="+mj-ea"/>
              <a:cs typeface="+mj-cs"/>
            </a:endParaRPr>
          </a:p>
        </p:txBody>
      </p:sp>
      <p:pic>
        <p:nvPicPr>
          <p:cNvPr id="7" name="Picture 6" descr="Fotografía de un águila pescadora sobrevolando ">
            <a:extLst>
              <a:ext uri="{FF2B5EF4-FFF2-40B4-BE49-F238E27FC236}">
                <a16:creationId xmlns:a16="http://schemas.microsoft.com/office/drawing/2014/main" id="{BE650841-7497-4DB6-8ECB-5009B314C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756535" y="651510"/>
            <a:ext cx="6295644" cy="5554980"/>
          </a:xfrm>
          <a:prstGeom prst="rect">
            <a:avLst/>
          </a:prstGeom>
          <a:ln w="6350">
            <a:solidFill>
              <a:schemeClr val="bg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051EED0D-1DF3-4994-9150-312A4EBA9B78}"/>
              </a:ext>
            </a:extLst>
          </p:cNvPr>
          <p:cNvSpPr txBox="1"/>
          <p:nvPr/>
        </p:nvSpPr>
        <p:spPr>
          <a:xfrm>
            <a:off x="6808597" y="6238268"/>
            <a:ext cx="1905000" cy="338554"/>
          </a:xfrm>
          <a:prstGeom prst="rect">
            <a:avLst/>
          </a:prstGeom>
          <a:noFill/>
        </p:spPr>
        <p:txBody>
          <a:bodyPr wrap="square" rtlCol="0">
            <a:spAutoFit/>
          </a:bodyPr>
          <a:lstStyle/>
          <a:p>
            <a:pPr algn="r"/>
            <a:r>
              <a:rPr lang="en-US" altLang="en-US" sz="800" dirty="0" err="1">
                <a:latin typeface="Bell MT" panose="02020503060305020303" pitchFamily="18" charset="0"/>
              </a:rPr>
              <a:t>Águila</a:t>
            </a:r>
            <a:r>
              <a:rPr lang="en-US" altLang="en-US" sz="800" dirty="0">
                <a:latin typeface="Bell MT" panose="02020503060305020303" pitchFamily="18" charset="0"/>
              </a:rPr>
              <a:t> </a:t>
            </a:r>
            <a:r>
              <a:rPr lang="en-US" altLang="en-US" sz="800" dirty="0" err="1">
                <a:latin typeface="Bell MT" panose="02020503060305020303" pitchFamily="18" charset="0"/>
              </a:rPr>
              <a:t>pescadora</a:t>
            </a:r>
            <a:r>
              <a:rPr lang="en-US" altLang="en-US" sz="800" dirty="0">
                <a:latin typeface="Bell MT" panose="02020503060305020303" pitchFamily="18" charset="0"/>
              </a:rPr>
              <a:t>, </a:t>
            </a:r>
            <a:r>
              <a:rPr lang="en-US" altLang="en-US" sz="800" i="1" dirty="0">
                <a:latin typeface="Bell MT" panose="02020503060305020303" pitchFamily="18" charset="0"/>
              </a:rPr>
              <a:t>Pandion haliaetus, </a:t>
            </a:r>
            <a:r>
              <a:rPr lang="en-US" altLang="en-US" sz="800" dirty="0" err="1">
                <a:latin typeface="Bell MT" panose="02020503060305020303" pitchFamily="18" charset="0"/>
              </a:rPr>
              <a:t>cortesía</a:t>
            </a:r>
            <a:r>
              <a:rPr lang="en-US" altLang="en-US" sz="800" dirty="0">
                <a:latin typeface="Bell MT" panose="02020503060305020303" pitchFamily="18" charset="0"/>
              </a:rPr>
              <a:t> de Thomas Morris</a:t>
            </a:r>
            <a:endParaRPr lang="en-US" sz="800" dirty="0">
              <a:latin typeface="Bell MT" panose="02020503060305020303"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tografía de dos personas en kayak remando cerca de una marisma salada ">
            <a:extLst>
              <a:ext uri="{FF2B5EF4-FFF2-40B4-BE49-F238E27FC236}">
                <a16:creationId xmlns:a16="http://schemas.microsoft.com/office/drawing/2014/main" id="{9899786C-8DF9-4199-9BDE-F0F1BEC5FF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43" b="-299"/>
          <a:stretch/>
        </p:blipFill>
        <p:spPr>
          <a:xfrm>
            <a:off x="0" y="0"/>
            <a:ext cx="9220200" cy="4587411"/>
          </a:xfrm>
          <a:prstGeom prst="rect">
            <a:avLst/>
          </a:prstGeom>
          <a:ln w="6350">
            <a:solidFill>
              <a:schemeClr val="bg1"/>
            </a:solidFill>
          </a:ln>
        </p:spPr>
      </p:pic>
      <p:sp>
        <p:nvSpPr>
          <p:cNvPr id="4" name="TextBox 3">
            <a:extLst>
              <a:ext uri="{FF2B5EF4-FFF2-40B4-BE49-F238E27FC236}">
                <a16:creationId xmlns:a16="http://schemas.microsoft.com/office/drawing/2014/main" id="{B238D1BF-7400-4194-A9FC-80C0A837D901}"/>
              </a:ext>
            </a:extLst>
          </p:cNvPr>
          <p:cNvSpPr txBox="1"/>
          <p:nvPr/>
        </p:nvSpPr>
        <p:spPr>
          <a:xfrm>
            <a:off x="381000" y="4587411"/>
            <a:ext cx="8610600" cy="2092881"/>
          </a:xfrm>
          <a:prstGeom prst="rect">
            <a:avLst/>
          </a:prstGeom>
          <a:noFill/>
        </p:spPr>
        <p:txBody>
          <a:bodyPr wrap="square" rtlCol="0">
            <a:spAutoFit/>
          </a:bodyPr>
          <a:lstStyle/>
          <a:p>
            <a:r>
              <a:rPr lang="en-US" altLang="en-US" sz="2600" dirty="0">
                <a:solidFill>
                  <a:schemeClr val="bg1">
                    <a:lumMod val="95000"/>
                  </a:schemeClr>
                </a:solidFill>
                <a:latin typeface="Bell MT" panose="02020503060305020303" pitchFamily="18" charset="0"/>
              </a:rPr>
              <a:t>Long Island Sound </a:t>
            </a:r>
            <a:r>
              <a:rPr lang="en-US" altLang="en-US" sz="2600" dirty="0" err="1">
                <a:solidFill>
                  <a:schemeClr val="bg1">
                    <a:lumMod val="95000"/>
                  </a:schemeClr>
                </a:solidFill>
                <a:latin typeface="Bell MT" panose="02020503060305020303" pitchFamily="18" charset="0"/>
              </a:rPr>
              <a:t>es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hogar</a:t>
            </a:r>
            <a:r>
              <a:rPr lang="en-US" altLang="en-US" sz="2600" dirty="0">
                <a:solidFill>
                  <a:schemeClr val="bg1">
                    <a:lumMod val="95000"/>
                  </a:schemeClr>
                </a:solidFill>
                <a:latin typeface="Bell MT" panose="02020503060305020303" pitchFamily="18" charset="0"/>
              </a:rPr>
              <a:t> de </a:t>
            </a:r>
            <a:r>
              <a:rPr lang="en-US" altLang="en-US" sz="2600" dirty="0" err="1">
                <a:solidFill>
                  <a:schemeClr val="bg1">
                    <a:lumMod val="95000"/>
                  </a:schemeClr>
                </a:solidFill>
                <a:latin typeface="Bell MT" panose="02020503060305020303" pitchFamily="18" charset="0"/>
              </a:rPr>
              <a:t>organismos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fascinantes</a:t>
            </a:r>
            <a:r>
              <a:rPr lang="en-US" altLang="en-US" sz="2600" dirty="0">
                <a:solidFill>
                  <a:schemeClr val="bg1">
                    <a:lumMod val="95000"/>
                  </a:schemeClr>
                </a:solidFill>
                <a:latin typeface="Bell MT" panose="02020503060305020303" pitchFamily="18" charset="0"/>
              </a:rPr>
              <a:t> y </a:t>
            </a:r>
            <a:r>
              <a:rPr lang="en-US" altLang="en-US" sz="2600" dirty="0" err="1">
                <a:solidFill>
                  <a:schemeClr val="bg1">
                    <a:lumMod val="95000"/>
                  </a:schemeClr>
                </a:solidFill>
                <a:latin typeface="Bell MT" panose="02020503060305020303" pitchFamily="18" charset="0"/>
              </a:rPr>
              <a:t>tiene</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una</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destacada</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importancia</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ecológica</a:t>
            </a:r>
            <a:r>
              <a:rPr lang="en-US" altLang="en-US" sz="2600" dirty="0">
                <a:solidFill>
                  <a:schemeClr val="bg1">
                    <a:lumMod val="95000"/>
                  </a:schemeClr>
                </a:solidFill>
                <a:latin typeface="Bell MT" panose="02020503060305020303" pitchFamily="18" charset="0"/>
              </a:rPr>
              <a:t> y </a:t>
            </a:r>
            <a:r>
              <a:rPr lang="en-US" altLang="en-US" sz="2600" dirty="0" err="1">
                <a:solidFill>
                  <a:schemeClr val="bg1">
                    <a:lumMod val="95000"/>
                  </a:schemeClr>
                </a:solidFill>
                <a:latin typeface="Bell MT" panose="02020503060305020303" pitchFamily="18" charset="0"/>
              </a:rPr>
              <a:t>económica</a:t>
            </a:r>
            <a:r>
              <a:rPr lang="en-US" altLang="en-US" sz="2600" dirty="0">
                <a:solidFill>
                  <a:schemeClr val="bg1">
                    <a:lumMod val="95000"/>
                  </a:schemeClr>
                </a:solidFill>
                <a:latin typeface="Bell MT" panose="02020503060305020303" pitchFamily="18" charset="0"/>
              </a:rPr>
              <a:t>. Los </a:t>
            </a:r>
            <a:r>
              <a:rPr lang="en-US" altLang="en-US" sz="2600" dirty="0" err="1">
                <a:solidFill>
                  <a:schemeClr val="bg1">
                    <a:lumMod val="95000"/>
                  </a:schemeClr>
                </a:solidFill>
                <a:latin typeface="Bell MT" panose="02020503060305020303" pitchFamily="18" charset="0"/>
              </a:rPr>
              <a:t>seres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humanos</a:t>
            </a:r>
            <a:r>
              <a:rPr lang="en-US" altLang="en-US" sz="2600" dirty="0">
                <a:solidFill>
                  <a:schemeClr val="bg1">
                    <a:lumMod val="95000"/>
                  </a:schemeClr>
                </a:solidFill>
                <a:latin typeface="Bell MT" panose="02020503060305020303" pitchFamily="18" charset="0"/>
              </a:rPr>
              <a:t>  son </a:t>
            </a:r>
            <a:r>
              <a:rPr lang="en-US" altLang="en-US" sz="2600" dirty="0" err="1">
                <a:solidFill>
                  <a:schemeClr val="bg1">
                    <a:lumMod val="95000"/>
                  </a:schemeClr>
                </a:solidFill>
                <a:latin typeface="Bell MT" panose="02020503060305020303" pitchFamily="18" charset="0"/>
              </a:rPr>
              <a:t>quienes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más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impacto</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tenemos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en</a:t>
            </a:r>
            <a:r>
              <a:rPr lang="en-US" altLang="en-US" sz="2600" dirty="0">
                <a:solidFill>
                  <a:schemeClr val="bg1">
                    <a:lumMod val="95000"/>
                  </a:schemeClr>
                </a:solidFill>
                <a:latin typeface="Bell MT" panose="02020503060305020303" pitchFamily="18" charset="0"/>
              </a:rPr>
              <a:t> la </a:t>
            </a:r>
            <a:r>
              <a:rPr lang="en-US" altLang="en-US" sz="2600" dirty="0" err="1">
                <a:solidFill>
                  <a:schemeClr val="bg1">
                    <a:lumMod val="95000"/>
                  </a:schemeClr>
                </a:solidFill>
                <a:latin typeface="Bell MT" panose="02020503060305020303" pitchFamily="18" charset="0"/>
              </a:rPr>
              <a:t>salud</a:t>
            </a:r>
            <a:r>
              <a:rPr lang="en-US" altLang="en-US" sz="2600" dirty="0">
                <a:solidFill>
                  <a:schemeClr val="bg1">
                    <a:lumMod val="95000"/>
                  </a:schemeClr>
                </a:solidFill>
                <a:latin typeface="Bell MT" panose="02020503060305020303" pitchFamily="18" charset="0"/>
              </a:rPr>
              <a:t> y </a:t>
            </a:r>
            <a:r>
              <a:rPr lang="en-US" altLang="en-US" sz="2600" dirty="0" err="1">
                <a:solidFill>
                  <a:schemeClr val="bg1">
                    <a:lumMod val="95000"/>
                  </a:schemeClr>
                </a:solidFill>
                <a:latin typeface="Bell MT" panose="02020503060305020303" pitchFamily="18" charset="0"/>
              </a:rPr>
              <a:t>viabilidad</a:t>
            </a:r>
            <a:r>
              <a:rPr lang="en-US" altLang="en-US" sz="2600" dirty="0">
                <a:solidFill>
                  <a:schemeClr val="bg1">
                    <a:lumMod val="95000"/>
                  </a:schemeClr>
                </a:solidFill>
                <a:latin typeface="Bell MT" panose="02020503060305020303" pitchFamily="18" charset="0"/>
              </a:rPr>
              <a:t> del Sound, </a:t>
            </a:r>
            <a:r>
              <a:rPr lang="en-US" altLang="en-US" sz="2600" dirty="0" err="1">
                <a:solidFill>
                  <a:schemeClr val="bg1">
                    <a:lumMod val="95000"/>
                  </a:schemeClr>
                </a:solidFill>
                <a:latin typeface="Bell MT" panose="02020503060305020303" pitchFamily="18" charset="0"/>
              </a:rPr>
              <a:t>por</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eso</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depende</a:t>
            </a:r>
            <a:r>
              <a:rPr lang="en-US" altLang="en-US" sz="2600" dirty="0">
                <a:solidFill>
                  <a:schemeClr val="bg1">
                    <a:lumMod val="95000"/>
                  </a:schemeClr>
                </a:solidFill>
                <a:latin typeface="Bell MT" panose="02020503060305020303" pitchFamily="18" charset="0"/>
              </a:rPr>
              <a:t> de </a:t>
            </a:r>
            <a:r>
              <a:rPr lang="en-US" altLang="en-US" sz="2600" dirty="0" err="1">
                <a:solidFill>
                  <a:schemeClr val="bg1">
                    <a:lumMod val="95000"/>
                  </a:schemeClr>
                </a:solidFill>
                <a:latin typeface="Bell MT" panose="02020503060305020303" pitchFamily="18" charset="0"/>
              </a:rPr>
              <a:t>todos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nosotros</a:t>
            </a:r>
            <a:r>
              <a:rPr lang="en-US" altLang="en-US" sz="2600" dirty="0">
                <a:solidFill>
                  <a:schemeClr val="bg1">
                    <a:lumMod val="95000"/>
                  </a:schemeClr>
                </a:solidFill>
                <a:latin typeface="Bell MT" panose="02020503060305020303" pitchFamily="18" charset="0"/>
              </a:rPr>
              <a:t> la </a:t>
            </a:r>
            <a:r>
              <a:rPr lang="en-US" altLang="en-US" sz="2600" dirty="0" err="1">
                <a:solidFill>
                  <a:schemeClr val="bg1">
                    <a:lumMod val="95000"/>
                  </a:schemeClr>
                </a:solidFill>
                <a:latin typeface="Bell MT" panose="02020503060305020303" pitchFamily="18" charset="0"/>
              </a:rPr>
              <a:t>protección</a:t>
            </a:r>
            <a:r>
              <a:rPr lang="en-US" altLang="en-US" sz="2600" dirty="0">
                <a:solidFill>
                  <a:schemeClr val="bg1">
                    <a:lumMod val="95000"/>
                  </a:schemeClr>
                </a:solidFill>
                <a:latin typeface="Bell MT" panose="02020503060305020303" pitchFamily="18" charset="0"/>
              </a:rPr>
              <a:t> de </a:t>
            </a:r>
            <a:r>
              <a:rPr lang="en-US" altLang="en-US" sz="2600" dirty="0" err="1">
                <a:solidFill>
                  <a:schemeClr val="bg1">
                    <a:lumMod val="95000"/>
                  </a:schemeClr>
                </a:solidFill>
                <a:latin typeface="Bell MT" panose="02020503060305020303" pitchFamily="18" charset="0"/>
              </a:rPr>
              <a:t>este</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tesoro</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viviente</a:t>
            </a:r>
            <a:endParaRPr lang="en-US" sz="2600" dirty="0">
              <a:solidFill>
                <a:schemeClr val="bg1">
                  <a:lumMod val="95000"/>
                </a:schemeClr>
              </a:solidFill>
            </a:endParaRPr>
          </a:p>
        </p:txBody>
      </p:sp>
      <p:sp>
        <p:nvSpPr>
          <p:cNvPr id="2" name="TextBox 1">
            <a:extLst>
              <a:ext uri="{FF2B5EF4-FFF2-40B4-BE49-F238E27FC236}">
                <a16:creationId xmlns:a16="http://schemas.microsoft.com/office/drawing/2014/main" id="{37FFD7D0-33A2-40F7-AE00-C5611E18FA5B}"/>
              </a:ext>
            </a:extLst>
          </p:cNvPr>
          <p:cNvSpPr txBox="1"/>
          <p:nvPr/>
        </p:nvSpPr>
        <p:spPr>
          <a:xfrm>
            <a:off x="5759450" y="4371967"/>
            <a:ext cx="3352800" cy="215444"/>
          </a:xfrm>
          <a:prstGeom prst="rect">
            <a:avLst/>
          </a:prstGeom>
          <a:noFill/>
        </p:spPr>
        <p:txBody>
          <a:bodyPr wrap="square" rtlCol="0">
            <a:spAutoFit/>
          </a:bodyPr>
          <a:lstStyle/>
          <a:p>
            <a:pPr algn="r"/>
            <a:r>
              <a:rPr lang="en-US" altLang="en-US" sz="800" dirty="0">
                <a:latin typeface="Bell MT" panose="02020503060305020303" pitchFamily="18" charset="0"/>
              </a:rPr>
              <a:t>Personas </a:t>
            </a:r>
            <a:r>
              <a:rPr lang="en-US" altLang="en-US" sz="800" dirty="0" err="1">
                <a:latin typeface="Bell MT" panose="02020503060305020303" pitchFamily="18" charset="0"/>
              </a:rPr>
              <a:t>en</a:t>
            </a:r>
            <a:r>
              <a:rPr lang="en-US" altLang="en-US" sz="800" dirty="0">
                <a:latin typeface="Bell MT" panose="02020503060305020303" pitchFamily="18" charset="0"/>
              </a:rPr>
              <a:t> kayaks </a:t>
            </a:r>
            <a:r>
              <a:rPr lang="en-US" altLang="en-US" sz="800" dirty="0" err="1">
                <a:latin typeface="Bell MT" panose="02020503060305020303" pitchFamily="18" charset="0"/>
              </a:rPr>
              <a:t>en</a:t>
            </a:r>
            <a:r>
              <a:rPr lang="en-US" altLang="en-US" sz="800" dirty="0">
                <a:latin typeface="Bell MT" panose="02020503060305020303" pitchFamily="18" charset="0"/>
              </a:rPr>
              <a:t> Bluff Point, Groton,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a:extLst>
              <a:ext uri="{FF2B5EF4-FFF2-40B4-BE49-F238E27FC236}">
                <a16:creationId xmlns:a16="http://schemas.microsoft.com/office/drawing/2014/main" id="{91E49F72-B5A6-4D1C-9A71-B894906E0A8D}"/>
              </a:ext>
            </a:extLst>
          </p:cNvPr>
          <p:cNvSpPr>
            <a:spLocks noGrp="1" noChangeArrowheads="1"/>
          </p:cNvSpPr>
          <p:nvPr>
            <p:ph type="body" idx="1"/>
          </p:nvPr>
        </p:nvSpPr>
        <p:spPr>
          <a:xfrm>
            <a:off x="228600" y="457200"/>
            <a:ext cx="8610600" cy="6057900"/>
          </a:xfrm>
        </p:spPr>
        <p:txBody>
          <a:bodyPr/>
          <a:lstStyle/>
          <a:p>
            <a:pPr marL="228600" indent="-228600" eaLnBrk="1" hangingPunct="1">
              <a:lnSpc>
                <a:spcPct val="90000"/>
              </a:lnSpc>
              <a:spcBef>
                <a:spcPts val="0"/>
              </a:spcBef>
              <a:spcAft>
                <a:spcPts val="1200"/>
              </a:spcAft>
              <a:buClr>
                <a:schemeClr val="bg1"/>
              </a:buClr>
              <a:buFont typeface="Arial" panose="020B0604020202020204" pitchFamily="34" charset="0"/>
              <a:buChar char="•"/>
            </a:pPr>
            <a:r>
              <a:rPr lang="es-ES" sz="1800" dirty="0">
                <a:solidFill>
                  <a:schemeClr val="bg1"/>
                </a:solidFill>
              </a:rPr>
              <a:t>El Estudio del Long Island </a:t>
            </a:r>
            <a:r>
              <a:rPr lang="es-ES" sz="1800" dirty="0" err="1">
                <a:solidFill>
                  <a:schemeClr val="bg1"/>
                </a:solidFill>
              </a:rPr>
              <a:t>Sound</a:t>
            </a:r>
            <a:r>
              <a:rPr lang="es-ES" sz="1800" dirty="0">
                <a:solidFill>
                  <a:schemeClr val="bg1"/>
                </a:solidFill>
              </a:rPr>
              <a:t> (LISS por sus siglas en inglés) es un esfuerzo conjunto de agencias federales, estatales y de gobiernos locales así como también de organizaciones privadas e instituciones educativas que trabajan para restaurar y proteger el Long Island </a:t>
            </a:r>
            <a:r>
              <a:rPr lang="es-ES" sz="1800" dirty="0" err="1">
                <a:solidFill>
                  <a:schemeClr val="bg1"/>
                </a:solidFill>
              </a:rPr>
              <a:t>Sound</a:t>
            </a:r>
            <a:r>
              <a:rPr lang="es-ES" sz="1800" dirty="0">
                <a:solidFill>
                  <a:schemeClr val="bg1"/>
                </a:solidFill>
              </a:rPr>
              <a:t>. Este proyecto de investigación, administración y educación comenzó en 1985 como parte del Programa Nacional de Estuarios (</a:t>
            </a:r>
            <a:r>
              <a:rPr lang="es-ES" sz="1800" dirty="0" err="1">
                <a:solidFill>
                  <a:schemeClr val="bg1"/>
                </a:solidFill>
              </a:rPr>
              <a:t>National</a:t>
            </a:r>
            <a:r>
              <a:rPr lang="es-ES" sz="1800" dirty="0">
                <a:solidFill>
                  <a:schemeClr val="bg1"/>
                </a:solidFill>
              </a:rPr>
              <a:t> </a:t>
            </a:r>
            <a:r>
              <a:rPr lang="es-ES" sz="1800" dirty="0" err="1">
                <a:solidFill>
                  <a:schemeClr val="bg1"/>
                </a:solidFill>
              </a:rPr>
              <a:t>Estuary</a:t>
            </a:r>
            <a:r>
              <a:rPr lang="es-ES" sz="1800" dirty="0">
                <a:solidFill>
                  <a:schemeClr val="bg1"/>
                </a:solidFill>
              </a:rPr>
              <a:t> </a:t>
            </a:r>
            <a:r>
              <a:rPr lang="es-ES" sz="1800" dirty="0" err="1">
                <a:solidFill>
                  <a:schemeClr val="bg1"/>
                </a:solidFill>
              </a:rPr>
              <a:t>Program</a:t>
            </a:r>
            <a:r>
              <a:rPr lang="es-ES" sz="1800" dirty="0">
                <a:solidFill>
                  <a:schemeClr val="bg1"/>
                </a:solidFill>
              </a:rPr>
              <a:t> ) bajo la ley federal de Aguas Limpias (</a:t>
            </a:r>
            <a:r>
              <a:rPr lang="es-ES" sz="1800" dirty="0" err="1">
                <a:solidFill>
                  <a:schemeClr val="bg1"/>
                </a:solidFill>
              </a:rPr>
              <a:t>Clean</a:t>
            </a:r>
            <a:r>
              <a:rPr lang="es-ES" sz="1800" dirty="0">
                <a:solidFill>
                  <a:schemeClr val="bg1"/>
                </a:solidFill>
              </a:rPr>
              <a:t> </a:t>
            </a:r>
            <a:r>
              <a:rPr lang="es-ES" sz="1800" dirty="0" err="1">
                <a:solidFill>
                  <a:schemeClr val="bg1"/>
                </a:solidFill>
              </a:rPr>
              <a:t>Water</a:t>
            </a:r>
            <a:r>
              <a:rPr lang="es-ES" sz="1800" dirty="0">
                <a:solidFill>
                  <a:schemeClr val="bg1"/>
                </a:solidFill>
              </a:rPr>
              <a:t>). </a:t>
            </a:r>
            <a:endParaRPr lang="en-US" altLang="en-US" sz="1800" dirty="0">
              <a:solidFill>
                <a:schemeClr val="bg1">
                  <a:lumMod val="95000"/>
                </a:schemeClr>
              </a:solidFill>
            </a:endParaRPr>
          </a:p>
          <a:p>
            <a:pPr marL="228600" indent="-228600" eaLnBrk="1" hangingPunct="1">
              <a:lnSpc>
                <a:spcPct val="90000"/>
              </a:lnSpc>
              <a:spcBef>
                <a:spcPts val="0"/>
              </a:spcBef>
              <a:spcAft>
                <a:spcPts val="1200"/>
              </a:spcAft>
              <a:buClr>
                <a:schemeClr val="bg1"/>
              </a:buClr>
              <a:buFont typeface="Arial" panose="020B0604020202020204" pitchFamily="34" charset="0"/>
              <a:buChar char="•"/>
            </a:pPr>
            <a:r>
              <a:rPr lang="es-ES" sz="1800" dirty="0">
                <a:solidFill>
                  <a:schemeClr val="bg1"/>
                </a:solidFill>
              </a:rPr>
              <a:t>El Programa Universitario de Becas Marítimas de Connecticut (Connecticut Sea </a:t>
            </a:r>
            <a:r>
              <a:rPr lang="es-ES" sz="1800" dirty="0" err="1">
                <a:solidFill>
                  <a:schemeClr val="bg1"/>
                </a:solidFill>
              </a:rPr>
              <a:t>Grant</a:t>
            </a:r>
            <a:r>
              <a:rPr lang="es-ES" sz="1800" dirty="0">
                <a:solidFill>
                  <a:schemeClr val="bg1"/>
                </a:solidFill>
              </a:rPr>
              <a:t> </a:t>
            </a:r>
            <a:r>
              <a:rPr lang="es-ES" sz="1800" dirty="0" err="1">
                <a:solidFill>
                  <a:schemeClr val="bg1"/>
                </a:solidFill>
              </a:rPr>
              <a:t>College</a:t>
            </a:r>
            <a:r>
              <a:rPr lang="es-ES" sz="1800" dirty="0">
                <a:solidFill>
                  <a:schemeClr val="bg1"/>
                </a:solidFill>
              </a:rPr>
              <a:t> </a:t>
            </a:r>
            <a:r>
              <a:rPr lang="es-ES" sz="1800" dirty="0" err="1">
                <a:solidFill>
                  <a:schemeClr val="bg1"/>
                </a:solidFill>
              </a:rPr>
              <a:t>Program</a:t>
            </a:r>
            <a:r>
              <a:rPr lang="es-ES" sz="1800" dirty="0">
                <a:solidFill>
                  <a:schemeClr val="bg1"/>
                </a:solidFill>
              </a:rPr>
              <a:t>) es una cooperación entre el Programa Universitario Nacional de Becas Marítimas ( NOAA Connecticut Sea </a:t>
            </a:r>
            <a:r>
              <a:rPr lang="es-ES" sz="1800" dirty="0" err="1">
                <a:solidFill>
                  <a:schemeClr val="bg1"/>
                </a:solidFill>
              </a:rPr>
              <a:t>Grant</a:t>
            </a:r>
            <a:r>
              <a:rPr lang="es-ES" sz="1800" dirty="0">
                <a:solidFill>
                  <a:schemeClr val="bg1"/>
                </a:solidFill>
              </a:rPr>
              <a:t> </a:t>
            </a:r>
            <a:r>
              <a:rPr lang="es-ES" sz="1800" dirty="0" err="1">
                <a:solidFill>
                  <a:schemeClr val="bg1"/>
                </a:solidFill>
              </a:rPr>
              <a:t>College</a:t>
            </a:r>
            <a:r>
              <a:rPr lang="es-ES" sz="1800" dirty="0">
                <a:solidFill>
                  <a:schemeClr val="bg1"/>
                </a:solidFill>
              </a:rPr>
              <a:t> </a:t>
            </a:r>
            <a:r>
              <a:rPr lang="es-ES" sz="1800" dirty="0" err="1">
                <a:solidFill>
                  <a:schemeClr val="bg1"/>
                </a:solidFill>
              </a:rPr>
              <a:t>Program</a:t>
            </a:r>
            <a:r>
              <a:rPr lang="es-ES" sz="1800" dirty="0">
                <a:solidFill>
                  <a:schemeClr val="bg1"/>
                </a:solidFill>
              </a:rPr>
              <a:t>) y la Universidad de Connecticut. Junto a la Beca Marítima de Nueva York (New York Sea </a:t>
            </a:r>
            <a:r>
              <a:rPr lang="es-ES" sz="1800" dirty="0" err="1">
                <a:solidFill>
                  <a:schemeClr val="bg1"/>
                </a:solidFill>
              </a:rPr>
              <a:t>Grant</a:t>
            </a:r>
            <a:r>
              <a:rPr lang="es-ES" sz="1800" dirty="0">
                <a:solidFill>
                  <a:schemeClr val="bg1"/>
                </a:solidFill>
              </a:rPr>
              <a:t>) es parte de una red de 34 programas universitarios en los estados y territorios estadounidenses costeros y de los Grandes Lagos. Establecido por el Congreso en 1966, este programa promueve la conservación del medio ambiente y el buen uso de nuestras costas y recursos marinos a través del apoyo a la investigación, los servicios de extensión y transferencia de tecnología, y la concientización acerca del ambiente costero y marino por medio de programas de educación. </a:t>
            </a:r>
            <a:endParaRPr lang="en-US" altLang="en-US" sz="1800" dirty="0">
              <a:solidFill>
                <a:schemeClr val="bg1">
                  <a:lumMod val="95000"/>
                </a:schemeClr>
              </a:solidFill>
            </a:endParaRPr>
          </a:p>
          <a:p>
            <a:pPr marL="228600" indent="-228600" eaLnBrk="1" hangingPunct="1">
              <a:lnSpc>
                <a:spcPct val="90000"/>
              </a:lnSpc>
              <a:spcBef>
                <a:spcPts val="0"/>
              </a:spcBef>
              <a:spcAft>
                <a:spcPts val="1200"/>
              </a:spcAft>
              <a:buFont typeface="Arial" panose="020B0604020202020204" pitchFamily="34" charset="0"/>
              <a:buChar char="•"/>
            </a:pPr>
            <a:r>
              <a:rPr lang="en-US" altLang="en-US" sz="1800" b="1" dirty="0">
                <a:solidFill>
                  <a:schemeClr val="bg1">
                    <a:lumMod val="95000"/>
                  </a:schemeClr>
                </a:solidFill>
              </a:rPr>
              <a:t>La </a:t>
            </a:r>
            <a:r>
              <a:rPr lang="en-US" altLang="en-US" sz="1800" b="1" dirty="0" err="1">
                <a:solidFill>
                  <a:schemeClr val="bg1">
                    <a:lumMod val="95000"/>
                  </a:schemeClr>
                </a:solidFill>
              </a:rPr>
              <a:t>Beca</a:t>
            </a:r>
            <a:r>
              <a:rPr lang="en-US" altLang="en-US" sz="1800" b="1" dirty="0">
                <a:solidFill>
                  <a:schemeClr val="bg1">
                    <a:lumMod val="95000"/>
                  </a:schemeClr>
                </a:solidFill>
              </a:rPr>
              <a:t> </a:t>
            </a:r>
            <a:r>
              <a:rPr lang="en-US" altLang="en-US" sz="1800" b="1" dirty="0" err="1">
                <a:solidFill>
                  <a:schemeClr val="bg1">
                    <a:lumMod val="95000"/>
                  </a:schemeClr>
                </a:solidFill>
              </a:rPr>
              <a:t>Marítima</a:t>
            </a:r>
            <a:r>
              <a:rPr lang="en-US" altLang="en-US" sz="1800" b="1" dirty="0">
                <a:solidFill>
                  <a:schemeClr val="bg1">
                    <a:lumMod val="95000"/>
                  </a:schemeClr>
                </a:solidFill>
              </a:rPr>
              <a:t> de Connecticut </a:t>
            </a:r>
            <a:r>
              <a:rPr lang="en-US" altLang="en-US" sz="1800" b="1" dirty="0" err="1">
                <a:solidFill>
                  <a:schemeClr val="bg1">
                    <a:lumMod val="95000"/>
                  </a:schemeClr>
                </a:solidFill>
              </a:rPr>
              <a:t>agradece</a:t>
            </a:r>
            <a:r>
              <a:rPr lang="en-US" altLang="en-US" sz="1800" b="1" dirty="0">
                <a:solidFill>
                  <a:schemeClr val="bg1">
                    <a:lumMod val="95000"/>
                  </a:schemeClr>
                </a:solidFill>
              </a:rPr>
              <a:t> a las </a:t>
            </a:r>
            <a:r>
              <a:rPr lang="en-US" altLang="en-US" sz="1800" b="1" dirty="0" err="1">
                <a:solidFill>
                  <a:schemeClr val="bg1">
                    <a:lumMod val="95000"/>
                  </a:schemeClr>
                </a:solidFill>
              </a:rPr>
              <a:t>siguientes</a:t>
            </a:r>
            <a:r>
              <a:rPr lang="en-US" altLang="en-US" sz="1800" b="1" dirty="0">
                <a:solidFill>
                  <a:schemeClr val="bg1">
                    <a:lumMod val="95000"/>
                  </a:schemeClr>
                </a:solidFill>
              </a:rPr>
              <a:t> personas </a:t>
            </a:r>
            <a:r>
              <a:rPr lang="en-US" altLang="en-US" sz="1800" b="1" dirty="0" err="1">
                <a:solidFill>
                  <a:schemeClr val="bg1">
                    <a:lumMod val="95000"/>
                  </a:schemeClr>
                </a:solidFill>
              </a:rPr>
              <a:t>por</a:t>
            </a:r>
            <a:r>
              <a:rPr lang="en-US" altLang="en-US" sz="1800" b="1" dirty="0">
                <a:solidFill>
                  <a:schemeClr val="bg1">
                    <a:lumMod val="95000"/>
                  </a:schemeClr>
                </a:solidFill>
              </a:rPr>
              <a:t> </a:t>
            </a:r>
            <a:r>
              <a:rPr lang="en-US" altLang="en-US" sz="1800" b="1" dirty="0" err="1">
                <a:solidFill>
                  <a:schemeClr val="bg1">
                    <a:lumMod val="95000"/>
                  </a:schemeClr>
                </a:solidFill>
              </a:rPr>
              <a:t>compartir</a:t>
            </a:r>
            <a:r>
              <a:rPr lang="en-US" altLang="en-US" sz="1800" b="1" dirty="0">
                <a:solidFill>
                  <a:schemeClr val="bg1">
                    <a:lumMod val="95000"/>
                  </a:schemeClr>
                </a:solidFill>
              </a:rPr>
              <a:t> </a:t>
            </a:r>
            <a:r>
              <a:rPr lang="en-US" altLang="en-US" sz="1800" b="1" dirty="0" err="1">
                <a:solidFill>
                  <a:schemeClr val="bg1">
                    <a:lumMod val="95000"/>
                  </a:schemeClr>
                </a:solidFill>
              </a:rPr>
              <a:t>generosamente</a:t>
            </a:r>
            <a:r>
              <a:rPr lang="en-US" altLang="en-US" sz="1800" b="1" dirty="0">
                <a:solidFill>
                  <a:schemeClr val="bg1">
                    <a:lumMod val="95000"/>
                  </a:schemeClr>
                </a:solidFill>
              </a:rPr>
              <a:t> </a:t>
            </a:r>
            <a:r>
              <a:rPr lang="en-US" altLang="en-US" sz="1800" b="1" dirty="0" err="1">
                <a:solidFill>
                  <a:schemeClr val="bg1">
                    <a:lumMod val="95000"/>
                  </a:schemeClr>
                </a:solidFill>
              </a:rPr>
              <a:t>sus</a:t>
            </a:r>
            <a:r>
              <a:rPr lang="en-US" altLang="en-US" sz="1800" b="1" dirty="0">
                <a:solidFill>
                  <a:schemeClr val="bg1">
                    <a:lumMod val="95000"/>
                  </a:schemeClr>
                </a:solidFill>
              </a:rPr>
              <a:t> </a:t>
            </a:r>
            <a:r>
              <a:rPr lang="en-US" altLang="en-US" sz="1800" b="1" dirty="0" err="1">
                <a:solidFill>
                  <a:schemeClr val="bg1">
                    <a:lumMod val="95000"/>
                  </a:schemeClr>
                </a:solidFill>
              </a:rPr>
              <a:t>imágenes</a:t>
            </a:r>
            <a:r>
              <a:rPr lang="en-US" altLang="en-US" sz="1800" b="1" dirty="0">
                <a:solidFill>
                  <a:schemeClr val="bg1">
                    <a:lumMod val="95000"/>
                  </a:schemeClr>
                </a:solidFill>
              </a:rPr>
              <a:t> </a:t>
            </a:r>
            <a:r>
              <a:rPr lang="en-US" altLang="en-US" sz="1800" b="1" dirty="0" err="1">
                <a:solidFill>
                  <a:schemeClr val="bg1">
                    <a:lumMod val="95000"/>
                  </a:schemeClr>
                </a:solidFill>
              </a:rPr>
              <a:t>digitales</a:t>
            </a:r>
            <a:r>
              <a:rPr lang="en-US" altLang="en-US" sz="1800" b="1" dirty="0">
                <a:solidFill>
                  <a:schemeClr val="bg1">
                    <a:lumMod val="95000"/>
                  </a:schemeClr>
                </a:solidFill>
              </a:rPr>
              <a:t> para </a:t>
            </a:r>
            <a:r>
              <a:rPr lang="en-US" altLang="en-US" sz="1800" b="1" dirty="0" err="1">
                <a:solidFill>
                  <a:schemeClr val="bg1">
                    <a:lumMod val="95000"/>
                  </a:schemeClr>
                </a:solidFill>
              </a:rPr>
              <a:t>usar</a:t>
            </a:r>
            <a:r>
              <a:rPr lang="en-US" altLang="en-US" sz="1800" b="1" dirty="0">
                <a:solidFill>
                  <a:schemeClr val="bg1">
                    <a:lumMod val="95000"/>
                  </a:schemeClr>
                </a:solidFill>
              </a:rPr>
              <a:t> </a:t>
            </a:r>
            <a:r>
              <a:rPr lang="en-US" altLang="en-US" sz="1800" b="1" dirty="0" err="1">
                <a:solidFill>
                  <a:schemeClr val="bg1">
                    <a:lumMod val="95000"/>
                  </a:schemeClr>
                </a:solidFill>
              </a:rPr>
              <a:t>en</a:t>
            </a:r>
            <a:r>
              <a:rPr lang="en-US" altLang="en-US" sz="1800" b="1" dirty="0">
                <a:solidFill>
                  <a:schemeClr val="bg1">
                    <a:lumMod val="95000"/>
                  </a:schemeClr>
                </a:solidFill>
              </a:rPr>
              <a:t> </a:t>
            </a:r>
            <a:r>
              <a:rPr lang="en-US" altLang="en-US" sz="1800" b="1" dirty="0" err="1">
                <a:solidFill>
                  <a:schemeClr val="bg1">
                    <a:lumMod val="95000"/>
                  </a:schemeClr>
                </a:solidFill>
              </a:rPr>
              <a:t>este</a:t>
            </a:r>
            <a:r>
              <a:rPr lang="en-US" altLang="en-US" sz="1800" b="1" dirty="0">
                <a:solidFill>
                  <a:schemeClr val="bg1">
                    <a:lumMod val="95000"/>
                  </a:schemeClr>
                </a:solidFill>
              </a:rPr>
              <a:t> Power Point:  </a:t>
            </a:r>
            <a:r>
              <a:rPr lang="en-US" altLang="en-US" sz="1800" dirty="0">
                <a:solidFill>
                  <a:schemeClr val="bg1">
                    <a:lumMod val="95000"/>
                  </a:schemeClr>
                </a:solidFill>
              </a:rPr>
              <a:t>Peter Auster, Ivar Babb, Robert </a:t>
            </a:r>
            <a:r>
              <a:rPr lang="en-US" altLang="en-US" sz="1800" dirty="0" err="1">
                <a:solidFill>
                  <a:schemeClr val="bg1">
                    <a:lumMod val="95000"/>
                  </a:schemeClr>
                </a:solidFill>
              </a:rPr>
              <a:t>Bachand</a:t>
            </a:r>
            <a:r>
              <a:rPr lang="en-US" altLang="en-US" sz="1800" dirty="0">
                <a:solidFill>
                  <a:schemeClr val="bg1">
                    <a:lumMod val="95000"/>
                  </a:schemeClr>
                </a:solidFill>
              </a:rPr>
              <a:t>, Briarpatch Enterprises, Nancy Balcom, Judy Benson, Barbara Costas, Robert </a:t>
            </a:r>
            <a:r>
              <a:rPr lang="en-US" altLang="en-US" sz="1800" dirty="0" err="1">
                <a:solidFill>
                  <a:schemeClr val="bg1">
                    <a:lumMod val="95000"/>
                  </a:schemeClr>
                </a:solidFill>
              </a:rPr>
              <a:t>DeGoursey</a:t>
            </a:r>
            <a:r>
              <a:rPr lang="en-US" altLang="en-US" sz="1800" dirty="0">
                <a:solidFill>
                  <a:schemeClr val="bg1">
                    <a:lumMod val="95000"/>
                  </a:schemeClr>
                </a:solidFill>
              </a:rPr>
              <a:t>, Chris Elphick, Tessa Getchis, </a:t>
            </a:r>
            <a:r>
              <a:rPr lang="en-US" altLang="en-US" sz="1800" dirty="0">
                <a:solidFill>
                  <a:schemeClr val="bg1">
                    <a:lumMod val="95000"/>
                  </a:schemeClr>
                </a:solidFill>
                <a:latin typeface="Bell MT" panose="02020503060305020303" pitchFamily="18" charset="0"/>
              </a:rPr>
              <a:t>Carina </a:t>
            </a:r>
            <a:r>
              <a:rPr lang="en-US" altLang="en-US" sz="1800" dirty="0" err="1">
                <a:solidFill>
                  <a:schemeClr val="bg1">
                    <a:lumMod val="95000"/>
                  </a:schemeClr>
                </a:solidFill>
                <a:latin typeface="Bell MT" panose="02020503060305020303" pitchFamily="18" charset="0"/>
              </a:rPr>
              <a:t>Gjerdrum</a:t>
            </a:r>
            <a:r>
              <a:rPr lang="en-US" altLang="en-US" sz="1800" dirty="0">
                <a:solidFill>
                  <a:schemeClr val="bg1">
                    <a:lumMod val="95000"/>
                  </a:schemeClr>
                </a:solidFill>
                <a:latin typeface="Bell MT" panose="02020503060305020303" pitchFamily="18" charset="0"/>
              </a:rPr>
              <a:t>, </a:t>
            </a:r>
            <a:r>
              <a:rPr lang="en-US" sz="1800" dirty="0" err="1">
                <a:solidFill>
                  <a:schemeClr val="bg1">
                    <a:lumMod val="95000"/>
                  </a:schemeClr>
                </a:solidFill>
                <a:effectLst/>
                <a:latin typeface="Bell MT" panose="02020503060305020303" pitchFamily="18" charset="0"/>
                <a:ea typeface="Calibri" panose="020F0502020204030204" pitchFamily="34" charset="0"/>
              </a:rPr>
              <a:t>LISMaRC</a:t>
            </a:r>
            <a:r>
              <a:rPr lang="en-US" sz="1800" dirty="0">
                <a:solidFill>
                  <a:schemeClr val="bg1">
                    <a:lumMod val="95000"/>
                  </a:schemeClr>
                </a:solidFill>
                <a:effectLst/>
                <a:latin typeface="Bell MT" panose="02020503060305020303" pitchFamily="18" charset="0"/>
                <a:ea typeface="Calibri" panose="020F0502020204030204" pitchFamily="34" charset="0"/>
              </a:rPr>
              <a:t> Science Team, </a:t>
            </a:r>
            <a:r>
              <a:rPr lang="en-US" altLang="en-US" sz="1800" dirty="0">
                <a:solidFill>
                  <a:schemeClr val="bg1">
                    <a:lumMod val="95000"/>
                  </a:schemeClr>
                </a:solidFill>
              </a:rPr>
              <a:t>Thomas Morris, Judy Preston, Lauren Rader, Amy N. Smith y el Long Island Resource Center.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id="{26C97DB7-9D84-498C-B210-43D44BE99996}"/>
              </a:ext>
            </a:extLst>
          </p:cNvPr>
          <p:cNvSpPr>
            <a:spLocks noGrp="1" noChangeArrowheads="1"/>
          </p:cNvSpPr>
          <p:nvPr>
            <p:ph type="title"/>
          </p:nvPr>
        </p:nvSpPr>
        <p:spPr>
          <a:xfrm>
            <a:off x="480060" y="5576887"/>
            <a:ext cx="8183880" cy="1128713"/>
          </a:xfrm>
        </p:spPr>
        <p:txBody>
          <a:bodyPr vert="horz" lIns="91440" tIns="45720" rIns="91440" bIns="45720" rtlCol="0" anchor="ctr">
            <a:noAutofit/>
          </a:bodyPr>
          <a:lstStyle/>
          <a:p>
            <a:pPr algn="l" eaLnBrk="1" hangingPunct="1">
              <a:lnSpc>
                <a:spcPct val="90000"/>
              </a:lnSpc>
            </a:pPr>
            <a:r>
              <a:rPr lang="en-US" altLang="en-US" sz="2300" kern="1200" dirty="0">
                <a:solidFill>
                  <a:schemeClr val="tx1">
                    <a:lumMod val="95000"/>
                  </a:schemeClr>
                </a:solidFill>
                <a:latin typeface="Bell MT" panose="02020503060305020303" pitchFamily="18" charset="0"/>
              </a:rPr>
              <a:t>Las </a:t>
            </a:r>
            <a:r>
              <a:rPr lang="en-US" altLang="en-US" sz="2300" kern="1200" dirty="0" err="1">
                <a:solidFill>
                  <a:schemeClr val="tx1">
                    <a:lumMod val="95000"/>
                  </a:schemeClr>
                </a:solidFill>
                <a:latin typeface="Bell MT" panose="02020503060305020303" pitchFamily="18" charset="0"/>
              </a:rPr>
              <a:t>salinas</a:t>
            </a:r>
            <a:r>
              <a:rPr lang="en-US" altLang="en-US" sz="2300" kern="1200" dirty="0">
                <a:solidFill>
                  <a:schemeClr val="tx1">
                    <a:lumMod val="95000"/>
                  </a:schemeClr>
                </a:solidFill>
                <a:latin typeface="Bell MT" panose="02020503060305020303" pitchFamily="18" charset="0"/>
              </a:rPr>
              <a:t> son </a:t>
            </a:r>
            <a:r>
              <a:rPr lang="en-US" altLang="en-US" sz="2300" kern="1200" dirty="0" err="1">
                <a:solidFill>
                  <a:schemeClr val="tx1">
                    <a:lumMod val="95000"/>
                  </a:schemeClr>
                </a:solidFill>
                <a:latin typeface="Bell MT" panose="02020503060305020303" pitchFamily="18" charset="0"/>
              </a:rPr>
              <a:t>depresiones</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pequeñas</a:t>
            </a:r>
            <a:r>
              <a:rPr lang="en-US" altLang="en-US" sz="2300" kern="1200" dirty="0">
                <a:solidFill>
                  <a:schemeClr val="tx1">
                    <a:lumMod val="95000"/>
                  </a:schemeClr>
                </a:solidFill>
                <a:latin typeface="Bell MT" panose="02020503060305020303" pitchFamily="18" charset="0"/>
              </a:rPr>
              <a:t> y con </a:t>
            </a:r>
            <a:r>
              <a:rPr lang="en-US" altLang="en-US" sz="2300" kern="1200" dirty="0" err="1">
                <a:solidFill>
                  <a:schemeClr val="tx1">
                    <a:lumMod val="95000"/>
                  </a:schemeClr>
                </a:solidFill>
                <a:latin typeface="Bell MT" panose="02020503060305020303" pitchFamily="18" charset="0"/>
              </a:rPr>
              <a:t>aspecto</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desértico</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presentes</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en</a:t>
            </a:r>
            <a:r>
              <a:rPr lang="en-US" altLang="en-US" sz="2300" kern="1200" dirty="0">
                <a:solidFill>
                  <a:schemeClr val="tx1">
                    <a:lumMod val="95000"/>
                  </a:schemeClr>
                </a:solidFill>
                <a:latin typeface="Bell MT" panose="02020503060305020303" pitchFamily="18" charset="0"/>
              </a:rPr>
              <a:t> la </a:t>
            </a:r>
            <a:r>
              <a:rPr lang="en-US" altLang="en-US" sz="2300" kern="1200" dirty="0" err="1">
                <a:solidFill>
                  <a:schemeClr val="tx1">
                    <a:lumMod val="95000"/>
                  </a:schemeClr>
                </a:solidFill>
                <a:latin typeface="Bell MT" panose="02020503060305020303" pitchFamily="18" charset="0"/>
              </a:rPr>
              <a:t>marisma</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donde</a:t>
            </a:r>
            <a:r>
              <a:rPr lang="en-US" altLang="en-US" sz="2300" kern="1200" dirty="0">
                <a:solidFill>
                  <a:schemeClr val="tx1">
                    <a:lumMod val="95000"/>
                  </a:schemeClr>
                </a:solidFill>
                <a:latin typeface="Bell MT" panose="02020503060305020303" pitchFamily="18" charset="0"/>
              </a:rPr>
              <a:t> la </a:t>
            </a:r>
            <a:r>
              <a:rPr lang="en-US" altLang="en-US" sz="2300" kern="1200" dirty="0" err="1">
                <a:solidFill>
                  <a:schemeClr val="tx1">
                    <a:lumMod val="95000"/>
                  </a:schemeClr>
                </a:solidFill>
                <a:latin typeface="Bell MT" panose="02020503060305020303" pitchFamily="18" charset="0"/>
              </a:rPr>
              <a:t>salinidad</a:t>
            </a:r>
            <a:r>
              <a:rPr lang="en-US" altLang="en-US" sz="2300" kern="1200" dirty="0">
                <a:solidFill>
                  <a:schemeClr val="tx1">
                    <a:lumMod val="95000"/>
                  </a:schemeClr>
                </a:solidFill>
                <a:latin typeface="Bell MT" panose="02020503060305020303" pitchFamily="18" charset="0"/>
              </a:rPr>
              <a:t> de la </a:t>
            </a:r>
            <a:r>
              <a:rPr lang="en-US" altLang="en-US" sz="2300" kern="1200" dirty="0" err="1">
                <a:solidFill>
                  <a:schemeClr val="tx1">
                    <a:lumMod val="95000"/>
                  </a:schemeClr>
                </a:solidFill>
                <a:latin typeface="Bell MT" panose="02020503060305020303" pitchFamily="18" charset="0"/>
              </a:rPr>
              <a:t>tierra</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puede</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alcanzar</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niveles</a:t>
            </a:r>
            <a:r>
              <a:rPr lang="en-US" altLang="en-US" sz="2300" kern="1200" dirty="0">
                <a:solidFill>
                  <a:schemeClr val="tx1">
                    <a:lumMod val="95000"/>
                  </a:schemeClr>
                </a:solidFill>
                <a:latin typeface="Bell MT" panose="02020503060305020303" pitchFamily="18" charset="0"/>
              </a:rPr>
              <a:t> que </a:t>
            </a:r>
            <a:r>
              <a:rPr lang="en-US" altLang="en-US" sz="2300" kern="1200" dirty="0" err="1">
                <a:solidFill>
                  <a:schemeClr val="tx1">
                    <a:lumMod val="95000"/>
                  </a:schemeClr>
                </a:solidFill>
                <a:latin typeface="Bell MT" panose="02020503060305020303" pitchFamily="18" charset="0"/>
              </a:rPr>
              <a:t>doblan</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aquellos</a:t>
            </a:r>
            <a:r>
              <a:rPr lang="en-US" altLang="en-US" sz="2300" kern="1200" dirty="0">
                <a:solidFill>
                  <a:schemeClr val="tx1">
                    <a:lumMod val="95000"/>
                  </a:schemeClr>
                </a:solidFill>
                <a:latin typeface="Bell MT" panose="02020503060305020303" pitchFamily="18" charset="0"/>
              </a:rPr>
              <a:t> de las </a:t>
            </a:r>
            <a:r>
              <a:rPr lang="en-US" altLang="en-US" sz="2300" kern="1200" dirty="0" err="1">
                <a:solidFill>
                  <a:schemeClr val="tx1">
                    <a:lumMod val="95000"/>
                  </a:schemeClr>
                </a:solidFill>
                <a:latin typeface="Bell MT" panose="02020503060305020303" pitchFamily="18" charset="0"/>
              </a:rPr>
              <a:t>aguas</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oceánicas</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más</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saladas</a:t>
            </a:r>
            <a:endParaRPr lang="en-US" altLang="en-US" sz="2300" kern="1200" dirty="0">
              <a:solidFill>
                <a:schemeClr val="tx1">
                  <a:lumMod val="95000"/>
                </a:schemeClr>
              </a:solidFill>
              <a:latin typeface="Bell MT" panose="02020503060305020303" pitchFamily="18" charset="0"/>
            </a:endParaRPr>
          </a:p>
        </p:txBody>
      </p:sp>
      <p:pic>
        <p:nvPicPr>
          <p:cNvPr id="13316" name="Picture 5" descr="Fotografía de una salina, depresión con aspecto desértico, con espinas de salicornia ">
            <a:extLst>
              <a:ext uri="{FF2B5EF4-FFF2-40B4-BE49-F238E27FC236}">
                <a16:creationId xmlns:a16="http://schemas.microsoft.com/office/drawing/2014/main" id="{5608E959-90C7-4DDB-81E5-CB2EC3448F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80060" y="640080"/>
            <a:ext cx="8183880" cy="4836795"/>
          </a:xfrm>
          <a:prstGeom prst="rect">
            <a:avLst/>
          </a:prstGeom>
          <a:ln w="6350">
            <a:solidFill>
              <a:schemeClr val="tx1"/>
            </a:solidFill>
            <a:miter lim="800000"/>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8F224F-382A-4967-ABB9-B16BB3E381A1}"/>
              </a:ext>
            </a:extLst>
          </p:cNvPr>
          <p:cNvSpPr txBox="1"/>
          <p:nvPr/>
        </p:nvSpPr>
        <p:spPr>
          <a:xfrm>
            <a:off x="7086600" y="5282286"/>
            <a:ext cx="1577340" cy="215444"/>
          </a:xfrm>
          <a:prstGeom prst="rect">
            <a:avLst/>
          </a:prstGeom>
          <a:noFill/>
        </p:spPr>
        <p:txBody>
          <a:bodyPr wrap="square" rtlCol="0">
            <a:spAutoFit/>
          </a:bodyPr>
          <a:lstStyle/>
          <a:p>
            <a:r>
              <a:rPr lang="en-US" altLang="en-US" sz="800" dirty="0">
                <a:latin typeface="Bell MT" panose="02020503060305020303" pitchFamily="18" charset="0"/>
              </a:rPr>
              <a:t>Salina,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tografía del Faro de Latimer Reef y las aguas que lo circundan cerca de Fisher's Island NY">
            <a:extLst>
              <a:ext uri="{FF2B5EF4-FFF2-40B4-BE49-F238E27FC236}">
                <a16:creationId xmlns:a16="http://schemas.microsoft.com/office/drawing/2014/main" id="{89379AC0-6D64-43EE-A1EF-D5A860A16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3907" name="Rectangle 2">
            <a:extLst>
              <a:ext uri="{FF2B5EF4-FFF2-40B4-BE49-F238E27FC236}">
                <a16:creationId xmlns:a16="http://schemas.microsoft.com/office/drawing/2014/main" id="{63A2602B-92B2-4C06-BEE8-4D50FADC2EEA}"/>
              </a:ext>
            </a:extLst>
          </p:cNvPr>
          <p:cNvSpPr>
            <a:spLocks noGrp="1" noChangeArrowheads="1"/>
          </p:cNvSpPr>
          <p:nvPr>
            <p:ph type="title"/>
          </p:nvPr>
        </p:nvSpPr>
        <p:spPr>
          <a:xfrm>
            <a:off x="457200" y="274638"/>
            <a:ext cx="7010400" cy="792163"/>
          </a:xfrm>
        </p:spPr>
        <p:txBody>
          <a:bodyPr/>
          <a:lstStyle/>
          <a:p>
            <a:pPr algn="l" eaLnBrk="1" hangingPunct="1"/>
            <a:r>
              <a:rPr lang="en-US" altLang="en-US" sz="4000" dirty="0" err="1">
                <a:solidFill>
                  <a:schemeClr val="tx1"/>
                </a:solidFill>
                <a:latin typeface="Bodoni MT" panose="02070603080606020203" pitchFamily="18" charset="0"/>
              </a:rPr>
              <a:t>Contactos</a:t>
            </a:r>
            <a:endParaRPr lang="en-US" altLang="en-US" sz="4000" dirty="0">
              <a:solidFill>
                <a:schemeClr val="tx1"/>
              </a:solidFill>
              <a:latin typeface="Bodoni MT" panose="02070603080606020203" pitchFamily="18" charset="0"/>
            </a:endParaRPr>
          </a:p>
        </p:txBody>
      </p:sp>
      <p:sp>
        <p:nvSpPr>
          <p:cNvPr id="123908" name="Rectangle 3">
            <a:extLst>
              <a:ext uri="{FF2B5EF4-FFF2-40B4-BE49-F238E27FC236}">
                <a16:creationId xmlns:a16="http://schemas.microsoft.com/office/drawing/2014/main" id="{DD956434-320B-4717-8C80-26EDC95FA24C}"/>
              </a:ext>
            </a:extLst>
          </p:cNvPr>
          <p:cNvSpPr>
            <a:spLocks noGrp="1" noChangeArrowheads="1"/>
          </p:cNvSpPr>
          <p:nvPr>
            <p:ph type="body" sz="half" idx="1"/>
          </p:nvPr>
        </p:nvSpPr>
        <p:spPr>
          <a:xfrm>
            <a:off x="457200" y="1066801"/>
            <a:ext cx="2819400" cy="1828800"/>
          </a:xfrm>
        </p:spPr>
        <p:txBody>
          <a:bodyPr/>
          <a:lstStyle/>
          <a:p>
            <a:pPr eaLnBrk="1" hangingPunct="1">
              <a:lnSpc>
                <a:spcPct val="80000"/>
              </a:lnSpc>
              <a:buFontTx/>
              <a:buNone/>
            </a:pPr>
            <a:r>
              <a:rPr lang="en-US" altLang="en-US" sz="1800" dirty="0">
                <a:latin typeface="Bell MT" panose="02020503060305020303" pitchFamily="18" charset="0"/>
              </a:rPr>
              <a:t>Connecticut Sea Grant </a:t>
            </a:r>
          </a:p>
          <a:p>
            <a:pPr eaLnBrk="1" hangingPunct="1">
              <a:lnSpc>
                <a:spcPct val="80000"/>
              </a:lnSpc>
              <a:buFontTx/>
              <a:buNone/>
            </a:pPr>
            <a:r>
              <a:rPr lang="en-US" altLang="en-US" sz="1800" dirty="0">
                <a:latin typeface="Bell MT" panose="02020503060305020303" pitchFamily="18" charset="0"/>
              </a:rPr>
              <a:t>University of Connecticut</a:t>
            </a:r>
          </a:p>
          <a:p>
            <a:pPr eaLnBrk="1" hangingPunct="1">
              <a:lnSpc>
                <a:spcPct val="80000"/>
              </a:lnSpc>
              <a:buFontTx/>
              <a:buNone/>
            </a:pPr>
            <a:r>
              <a:rPr lang="en-US" altLang="en-US" sz="1800" dirty="0">
                <a:latin typeface="Bell MT" panose="02020503060305020303" pitchFamily="18" charset="0"/>
              </a:rPr>
              <a:t>1080 Shennecossett Road</a:t>
            </a:r>
          </a:p>
          <a:p>
            <a:pPr eaLnBrk="1" hangingPunct="1">
              <a:lnSpc>
                <a:spcPct val="80000"/>
              </a:lnSpc>
              <a:buFontTx/>
              <a:buNone/>
            </a:pPr>
            <a:r>
              <a:rPr lang="en-US" altLang="en-US" sz="1800" dirty="0">
                <a:latin typeface="Bell MT" panose="02020503060305020303" pitchFamily="18" charset="0"/>
              </a:rPr>
              <a:t>Groton CT 06340</a:t>
            </a:r>
          </a:p>
          <a:p>
            <a:pPr eaLnBrk="1" hangingPunct="1">
              <a:lnSpc>
                <a:spcPct val="80000"/>
              </a:lnSpc>
              <a:buFontTx/>
              <a:buNone/>
            </a:pPr>
            <a:r>
              <a:rPr lang="en-US" altLang="en-US" sz="1800" dirty="0">
                <a:latin typeface="Bell MT" panose="02020503060305020303" pitchFamily="18" charset="0"/>
                <a:hlinkClick r:id="rId4"/>
              </a:rPr>
              <a:t>https://seagrant.uconn.edu</a:t>
            </a:r>
            <a:endParaRPr lang="en-US" altLang="en-US" sz="1800" dirty="0">
              <a:latin typeface="Bell MT" panose="02020503060305020303" pitchFamily="18" charset="0"/>
            </a:endParaRPr>
          </a:p>
          <a:p>
            <a:pPr eaLnBrk="1" hangingPunct="1">
              <a:lnSpc>
                <a:spcPct val="80000"/>
              </a:lnSpc>
              <a:buFontTx/>
              <a:buNone/>
            </a:pPr>
            <a:endParaRPr lang="en-US" altLang="en-US" sz="1800" dirty="0">
              <a:latin typeface="Bell MT" panose="02020503060305020303" pitchFamily="18" charset="0"/>
            </a:endParaRPr>
          </a:p>
        </p:txBody>
      </p:sp>
      <p:sp>
        <p:nvSpPr>
          <p:cNvPr id="123909" name="Text Box 7">
            <a:extLst>
              <a:ext uri="{FF2B5EF4-FFF2-40B4-BE49-F238E27FC236}">
                <a16:creationId xmlns:a16="http://schemas.microsoft.com/office/drawing/2014/main" id="{2FD4E3CD-126C-4700-B866-838A6F3FC9A9}"/>
              </a:ext>
            </a:extLst>
          </p:cNvPr>
          <p:cNvSpPr txBox="1">
            <a:spLocks noChangeArrowheads="1"/>
          </p:cNvSpPr>
          <p:nvPr/>
        </p:nvSpPr>
        <p:spPr bwMode="auto">
          <a:xfrm>
            <a:off x="457200" y="2551837"/>
            <a:ext cx="31241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Bell MT" panose="02020503060305020303" pitchFamily="18" charset="0"/>
              </a:rPr>
              <a:t>New York Sea Grant </a:t>
            </a:r>
          </a:p>
          <a:p>
            <a:pPr eaLnBrk="1" hangingPunct="1"/>
            <a:r>
              <a:rPr lang="en-US" altLang="en-US" dirty="0">
                <a:latin typeface="Bell MT" panose="02020503060305020303" pitchFamily="18" charset="0"/>
              </a:rPr>
              <a:t>SUNY at Stony Brook</a:t>
            </a:r>
          </a:p>
          <a:p>
            <a:pPr eaLnBrk="1" hangingPunct="1"/>
            <a:r>
              <a:rPr lang="en-US" altLang="en-US" dirty="0">
                <a:latin typeface="Bell MT" panose="02020503060305020303" pitchFamily="18" charset="0"/>
              </a:rPr>
              <a:t>146 Suffolk Hall</a:t>
            </a:r>
          </a:p>
          <a:p>
            <a:pPr eaLnBrk="1" hangingPunct="1"/>
            <a:r>
              <a:rPr lang="en-US" altLang="en-US" dirty="0">
                <a:latin typeface="Bell MT" panose="02020503060305020303" pitchFamily="18" charset="0"/>
              </a:rPr>
              <a:t>Stony Brook NY 11794</a:t>
            </a:r>
          </a:p>
          <a:p>
            <a:pPr eaLnBrk="1" hangingPunct="1"/>
            <a:r>
              <a:rPr lang="en-US" altLang="en-US" dirty="0">
                <a:latin typeface="Bell MT" panose="02020503060305020303" pitchFamily="18" charset="0"/>
                <a:hlinkClick r:id="rId5"/>
              </a:rPr>
              <a:t>https://seagrant.sunysb.edu/</a:t>
            </a:r>
            <a:endParaRPr lang="en-US" altLang="en-US" dirty="0">
              <a:latin typeface="Bell MT" panose="02020503060305020303" pitchFamily="18" charset="0"/>
            </a:endParaRPr>
          </a:p>
          <a:p>
            <a:pPr eaLnBrk="1" hangingPunct="1"/>
            <a:endParaRPr lang="en-US" altLang="en-US" dirty="0">
              <a:latin typeface="Bell MT" panose="02020503060305020303" pitchFamily="18" charset="0"/>
            </a:endParaRPr>
          </a:p>
        </p:txBody>
      </p:sp>
      <p:sp>
        <p:nvSpPr>
          <p:cNvPr id="123910" name="Text Box 8">
            <a:extLst>
              <a:ext uri="{FF2B5EF4-FFF2-40B4-BE49-F238E27FC236}">
                <a16:creationId xmlns:a16="http://schemas.microsoft.com/office/drawing/2014/main" id="{AB73F6B6-0A08-43FD-B56F-6BD7383FD7B7}"/>
              </a:ext>
            </a:extLst>
          </p:cNvPr>
          <p:cNvSpPr txBox="1">
            <a:spLocks noChangeArrowheads="1"/>
          </p:cNvSpPr>
          <p:nvPr/>
        </p:nvSpPr>
        <p:spPr bwMode="auto">
          <a:xfrm>
            <a:off x="5791200" y="1066801"/>
            <a:ext cx="3352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Bell MT" panose="02020503060305020303" pitchFamily="18" charset="0"/>
              </a:rPr>
              <a:t>Environmental Protection Agency</a:t>
            </a:r>
          </a:p>
          <a:p>
            <a:pPr eaLnBrk="1" hangingPunct="1"/>
            <a:r>
              <a:rPr lang="en-US" altLang="en-US" dirty="0">
                <a:latin typeface="Bell MT" panose="02020503060305020303" pitchFamily="18" charset="0"/>
              </a:rPr>
              <a:t>Long Island Sound Study</a:t>
            </a:r>
          </a:p>
          <a:p>
            <a:pPr eaLnBrk="1" hangingPunct="1"/>
            <a:r>
              <a:rPr lang="en-US" altLang="en-US" dirty="0">
                <a:latin typeface="Bell MT" panose="02020503060305020303" pitchFamily="18" charset="0"/>
              </a:rPr>
              <a:t>888 Washington Blvd</a:t>
            </a:r>
          </a:p>
          <a:p>
            <a:pPr eaLnBrk="1" hangingPunct="1"/>
            <a:r>
              <a:rPr lang="en-US" altLang="en-US" dirty="0">
                <a:latin typeface="Bell MT" panose="02020503060305020303" pitchFamily="18" charset="0"/>
              </a:rPr>
              <a:t>Stamford CT 06904</a:t>
            </a:r>
          </a:p>
          <a:p>
            <a:pPr eaLnBrk="1" hangingPunct="1"/>
            <a:r>
              <a:rPr lang="en-US" altLang="en-US" dirty="0">
                <a:latin typeface="Bell MT" panose="02020503060305020303" pitchFamily="18" charset="0"/>
                <a:hlinkClick r:id="rId6"/>
              </a:rPr>
              <a:t>https://longislandsoundstudy.net</a:t>
            </a:r>
            <a:endParaRPr lang="en-US" altLang="en-US" dirty="0">
              <a:latin typeface="Bell MT" panose="02020503060305020303" pitchFamily="18" charset="0"/>
            </a:endParaRPr>
          </a:p>
          <a:p>
            <a:pPr eaLnBrk="1" hangingPunct="1"/>
            <a:endParaRPr lang="en-US" altLang="en-US" dirty="0">
              <a:latin typeface="Bell MT" panose="02020503060305020303" pitchFamily="18" charset="0"/>
            </a:endParaRPr>
          </a:p>
          <a:p>
            <a:pPr eaLnBrk="1" hangingPunct="1"/>
            <a:endParaRPr lang="en-US" altLang="en-US" dirty="0">
              <a:latin typeface="Bell MT" panose="02020503060305020303" pitchFamily="18" charset="0"/>
            </a:endParaRPr>
          </a:p>
        </p:txBody>
      </p:sp>
      <p:grpSp>
        <p:nvGrpSpPr>
          <p:cNvPr id="7" name="Group 6" descr="Three logos - for the National Oceanic and Atmospheric Administration or NOAA, Connecticut Sea Grant, and the Long Island Sound Study">
            <a:extLst>
              <a:ext uri="{FF2B5EF4-FFF2-40B4-BE49-F238E27FC236}">
                <a16:creationId xmlns:a16="http://schemas.microsoft.com/office/drawing/2014/main" id="{9DF85726-B79C-4147-912A-982AB0299E02}"/>
              </a:ext>
            </a:extLst>
          </p:cNvPr>
          <p:cNvGrpSpPr/>
          <p:nvPr/>
        </p:nvGrpSpPr>
        <p:grpSpPr>
          <a:xfrm>
            <a:off x="2895600" y="5765578"/>
            <a:ext cx="3252582" cy="948819"/>
            <a:chOff x="5704637" y="5706130"/>
            <a:chExt cx="3252582" cy="948819"/>
          </a:xfrm>
        </p:grpSpPr>
        <p:pic>
          <p:nvPicPr>
            <p:cNvPr id="8" name="Picture 7" descr="Logo for Long Island Sound Study">
              <a:extLst>
                <a:ext uri="{FF2B5EF4-FFF2-40B4-BE49-F238E27FC236}">
                  <a16:creationId xmlns:a16="http://schemas.microsoft.com/office/drawing/2014/main" id="{95E6B76E-8D61-4798-8DD5-37504BFE19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01000" y="5706130"/>
              <a:ext cx="956219" cy="923270"/>
            </a:xfrm>
            <a:prstGeom prst="rect">
              <a:avLst/>
            </a:prstGeom>
          </p:spPr>
        </p:pic>
        <p:pic>
          <p:nvPicPr>
            <p:cNvPr id="9" name="Picture 8" descr="Logo for Connecticut Sea Grant">
              <a:extLst>
                <a:ext uri="{FF2B5EF4-FFF2-40B4-BE49-F238E27FC236}">
                  <a16:creationId xmlns:a16="http://schemas.microsoft.com/office/drawing/2014/main" id="{F0E16461-E721-4220-A74A-785193E64D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44640" y="5715677"/>
              <a:ext cx="1280160" cy="916595"/>
            </a:xfrm>
            <a:prstGeom prst="rect">
              <a:avLst/>
            </a:prstGeom>
          </p:spPr>
        </p:pic>
        <p:pic>
          <p:nvPicPr>
            <p:cNvPr id="10" name="Picture 9" descr="Logo for the National Oceanic and Atmospheric Administration or NOAA">
              <a:extLst>
                <a:ext uri="{FF2B5EF4-FFF2-40B4-BE49-F238E27FC236}">
                  <a16:creationId xmlns:a16="http://schemas.microsoft.com/office/drawing/2014/main" id="{9F2B9D13-52B8-4171-A22C-AB3E82E003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04637" y="5715677"/>
              <a:ext cx="848563" cy="939272"/>
            </a:xfrm>
            <a:prstGeom prst="rect">
              <a:avLst/>
            </a:prstGeom>
          </p:spPr>
        </p:pic>
      </p:grpSp>
      <p:sp>
        <p:nvSpPr>
          <p:cNvPr id="2" name="TextBox 1">
            <a:extLst>
              <a:ext uri="{FF2B5EF4-FFF2-40B4-BE49-F238E27FC236}">
                <a16:creationId xmlns:a16="http://schemas.microsoft.com/office/drawing/2014/main" id="{76B000D5-E76C-40E3-A10E-980B9B6DFC32}"/>
              </a:ext>
            </a:extLst>
          </p:cNvPr>
          <p:cNvSpPr txBox="1"/>
          <p:nvPr/>
        </p:nvSpPr>
        <p:spPr>
          <a:xfrm>
            <a:off x="6858000" y="6606675"/>
            <a:ext cx="2286000" cy="215444"/>
          </a:xfrm>
          <a:prstGeom prst="rect">
            <a:avLst/>
          </a:prstGeom>
          <a:noFill/>
        </p:spPr>
        <p:txBody>
          <a:bodyPr wrap="square" rtlCol="0">
            <a:spAutoFit/>
          </a:bodyPr>
          <a:lstStyle/>
          <a:p>
            <a:pPr algn="r"/>
            <a:r>
              <a:rPr lang="en-US" altLang="en-US" sz="800" dirty="0">
                <a:solidFill>
                  <a:schemeClr val="bg1"/>
                </a:solidFill>
                <a:latin typeface="Bell MT" panose="02020503060305020303" pitchFamily="18" charset="0"/>
              </a:rPr>
              <a:t>Faro de Latimer Reef,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a:t>
            </a:r>
            <a:endParaRPr lang="en-US" sz="800" dirty="0">
              <a:solidFill>
                <a:schemeClr val="bg1"/>
              </a:solidFill>
              <a:latin typeface="Bell MT" panose="02020503060305020303"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3">
            <a:extLst>
              <a:ext uri="{FF2B5EF4-FFF2-40B4-BE49-F238E27FC236}">
                <a16:creationId xmlns:a16="http://schemas.microsoft.com/office/drawing/2014/main" id="{A5BA527F-512E-4477-AE8E-9F3A3E0E0E79}"/>
              </a:ext>
            </a:extLst>
          </p:cNvPr>
          <p:cNvSpPr>
            <a:spLocks noGrp="1" noChangeArrowheads="1"/>
          </p:cNvSpPr>
          <p:nvPr>
            <p:ph type="title"/>
          </p:nvPr>
        </p:nvSpPr>
        <p:spPr>
          <a:xfrm>
            <a:off x="536067" y="838200"/>
            <a:ext cx="8071866" cy="1207008"/>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La </a:t>
            </a:r>
            <a:r>
              <a:rPr lang="en-US" altLang="en-US" sz="2800" kern="1200" dirty="0" err="1">
                <a:solidFill>
                  <a:schemeClr val="tx1">
                    <a:lumMod val="95000"/>
                  </a:schemeClr>
                </a:solidFill>
                <a:latin typeface="Bell MT" panose="02020503060305020303" pitchFamily="18" charset="0"/>
              </a:rPr>
              <a:t>salicornia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una</a:t>
            </a:r>
            <a:r>
              <a:rPr lang="en-US" altLang="en-US" sz="2800" kern="1200" dirty="0">
                <a:solidFill>
                  <a:schemeClr val="tx1">
                    <a:lumMod val="95000"/>
                  </a:schemeClr>
                </a:solidFill>
                <a:latin typeface="Bell MT" panose="02020503060305020303" pitchFamily="18" charset="0"/>
              </a:rPr>
              <a:t> planta </a:t>
            </a:r>
            <a:r>
              <a:rPr lang="en-US" altLang="en-US" sz="2800" kern="1200" dirty="0" err="1">
                <a:solidFill>
                  <a:schemeClr val="tx1">
                    <a:lumMod val="95000"/>
                  </a:schemeClr>
                </a:solidFill>
                <a:latin typeface="Bell MT" panose="02020503060305020303" pitchFamily="18" charset="0"/>
              </a:rPr>
              <a:t>suculenta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crece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las </a:t>
            </a:r>
            <a:r>
              <a:rPr lang="en-US" altLang="en-US" sz="2800" kern="1200" dirty="0" err="1">
                <a:solidFill>
                  <a:schemeClr val="tx1">
                    <a:lumMod val="95000"/>
                  </a:schemeClr>
                </a:solidFill>
                <a:latin typeface="Bell MT" panose="02020503060305020303" pitchFamily="18" charset="0"/>
              </a:rPr>
              <a:t>salinas</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las </a:t>
            </a:r>
            <a:r>
              <a:rPr lang="en-US" altLang="en-US" sz="2800" kern="1200" dirty="0" err="1">
                <a:solidFill>
                  <a:schemeClr val="tx1">
                    <a:lumMod val="95000"/>
                  </a:schemeClr>
                </a:solidFill>
                <a:latin typeface="Bell MT" panose="02020503060305020303" pitchFamily="18" charset="0"/>
              </a:rPr>
              <a:t>orillas</a:t>
            </a:r>
            <a:r>
              <a:rPr lang="en-US" altLang="en-US" sz="2800" kern="1200" dirty="0">
                <a:solidFill>
                  <a:schemeClr val="tx1">
                    <a:lumMod val="95000"/>
                  </a:schemeClr>
                </a:solidFill>
                <a:latin typeface="Bell MT" panose="02020503060305020303" pitchFamily="18" charset="0"/>
              </a:rPr>
              <a:t> de la </a:t>
            </a:r>
            <a:r>
              <a:rPr lang="en-US" altLang="en-US" sz="2800" kern="1200" dirty="0" err="1">
                <a:solidFill>
                  <a:schemeClr val="tx1">
                    <a:lumMod val="95000"/>
                  </a:schemeClr>
                </a:solidFill>
                <a:latin typeface="Bell MT" panose="02020503060305020303" pitchFamily="18" charset="0"/>
              </a:rPr>
              <a:t>marisma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salada</a:t>
            </a:r>
            <a:r>
              <a:rPr lang="en-US" altLang="en-US" sz="2800" kern="1200" dirty="0">
                <a:solidFill>
                  <a:schemeClr val="tx1">
                    <a:lumMod val="95000"/>
                  </a:schemeClr>
                </a:solidFill>
                <a:latin typeface="Bell MT" panose="02020503060305020303" pitchFamily="18" charset="0"/>
              </a:rPr>
              <a:t>, y se </a:t>
            </a:r>
            <a:r>
              <a:rPr lang="en-US" altLang="en-US" sz="2800" kern="1200" dirty="0" err="1">
                <a:solidFill>
                  <a:schemeClr val="tx1">
                    <a:lumMod val="95000"/>
                  </a:schemeClr>
                </a:solidFill>
                <a:latin typeface="Bell MT" panose="02020503060305020303" pitchFamily="18" charset="0"/>
              </a:rPr>
              <a:t>ve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como</a:t>
            </a:r>
            <a:r>
              <a:rPr lang="en-US" altLang="en-US" sz="2800" kern="1200" dirty="0">
                <a:solidFill>
                  <a:schemeClr val="tx1">
                    <a:lumMod val="95000"/>
                  </a:schemeClr>
                </a:solidFill>
                <a:latin typeface="Bell MT" panose="02020503060305020303" pitchFamily="18" charset="0"/>
              </a:rPr>
              <a:t> un campo de cactus </a:t>
            </a:r>
            <a:r>
              <a:rPr lang="en-US" altLang="en-US" sz="2800" kern="1200" dirty="0" err="1">
                <a:solidFill>
                  <a:schemeClr val="tx1">
                    <a:lumMod val="95000"/>
                  </a:schemeClr>
                </a:solidFill>
                <a:latin typeface="Bell MT" panose="02020503060305020303" pitchFamily="18" charset="0"/>
              </a:rPr>
              <a:t>pequeños</a:t>
            </a:r>
            <a:r>
              <a:rPr lang="en-US" altLang="en-US" sz="2800" kern="1200" dirty="0">
                <a:solidFill>
                  <a:schemeClr val="tx1">
                    <a:lumMod val="95000"/>
                  </a:schemeClr>
                </a:solidFill>
                <a:latin typeface="Bell MT" panose="02020503060305020303" pitchFamily="18" charset="0"/>
              </a:rPr>
              <a:t> y sin </a:t>
            </a:r>
            <a:r>
              <a:rPr lang="en-US" altLang="en-US" sz="2800" kern="1200" dirty="0" err="1">
                <a:solidFill>
                  <a:schemeClr val="tx1">
                    <a:lumMod val="95000"/>
                  </a:schemeClr>
                </a:solidFill>
                <a:latin typeface="Bell MT" panose="02020503060305020303" pitchFamily="18" charset="0"/>
              </a:rPr>
              <a:t>espinas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Algunas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especies</a:t>
            </a:r>
            <a:r>
              <a:rPr lang="en-US" altLang="en-US" sz="2800" kern="1200" dirty="0">
                <a:solidFill>
                  <a:schemeClr val="tx1">
                    <a:lumMod val="95000"/>
                  </a:schemeClr>
                </a:solidFill>
                <a:latin typeface="Bell MT" panose="02020503060305020303" pitchFamily="18" charset="0"/>
              </a:rPr>
              <a:t> se </a:t>
            </a:r>
            <a:r>
              <a:rPr lang="en-US" altLang="en-US" sz="2800" kern="1200" dirty="0" err="1">
                <a:solidFill>
                  <a:schemeClr val="tx1">
                    <a:lumMod val="95000"/>
                  </a:schemeClr>
                </a:solidFill>
                <a:latin typeface="Bell MT" panose="02020503060305020303" pitchFamily="18" charset="0"/>
              </a:rPr>
              <a:t>vuelven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rojizas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el </a:t>
            </a:r>
            <a:r>
              <a:rPr lang="en-US" altLang="en-US" sz="2800" kern="1200" dirty="0" err="1">
                <a:solidFill>
                  <a:schemeClr val="tx1">
                    <a:lumMod val="95000"/>
                  </a:schemeClr>
                </a:solidFill>
                <a:latin typeface="Bell MT" panose="02020503060305020303" pitchFamily="18" charset="0"/>
              </a:rPr>
              <a:t>otoño</a:t>
            </a:r>
            <a:endParaRPr lang="en-US" altLang="en-US" sz="2800" kern="1200" dirty="0">
              <a:solidFill>
                <a:schemeClr val="tx1">
                  <a:lumMod val="95000"/>
                </a:schemeClr>
              </a:solidFill>
              <a:latin typeface="Bell MT" panose="02020503060305020303" pitchFamily="18" charset="0"/>
            </a:endParaRPr>
          </a:p>
        </p:txBody>
      </p:sp>
      <p:cxnSp>
        <p:nvCxnSpPr>
          <p:cNvPr id="85" name="Straight Connector 84">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Fotografía de salicornia, una planta suculenta que se encuentra en la marisma salada. Es de color verde brillante la mayor parte del año ">
            <a:extLst>
              <a:ext uri="{FF2B5EF4-FFF2-40B4-BE49-F238E27FC236}">
                <a16:creationId xmlns:a16="http://schemas.microsoft.com/office/drawing/2014/main" id="{F4733D09-37AA-4F3D-96E9-940A2AD9FE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475" y="2423040"/>
            <a:ext cx="3909060" cy="3856948"/>
          </a:xfrm>
          <a:prstGeom prst="rect">
            <a:avLst/>
          </a:prstGeom>
          <a:ln w="6350">
            <a:solidFill>
              <a:schemeClr val="tx1"/>
            </a:solidFill>
          </a:ln>
        </p:spPr>
      </p:pic>
      <p:pic>
        <p:nvPicPr>
          <p:cNvPr id="8" name="Picture 7" descr="Fotografía de salicornia, una planta suculenta que se encuentra en la marisma salada. La planta se vuelve rojiza en el otoño ">
            <a:extLst>
              <a:ext uri="{FF2B5EF4-FFF2-40B4-BE49-F238E27FC236}">
                <a16:creationId xmlns:a16="http://schemas.microsoft.com/office/drawing/2014/main" id="{9298F222-2D63-4695-99A7-A1A6737F76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4777740" y="2423040"/>
            <a:ext cx="3909060" cy="3857568"/>
          </a:xfrm>
          <a:prstGeom prst="rect">
            <a:avLst/>
          </a:prstGeom>
          <a:ln w="6350">
            <a:solidFill>
              <a:schemeClr val="tx1"/>
            </a:solidFill>
          </a:ln>
        </p:spPr>
      </p:pic>
      <p:sp>
        <p:nvSpPr>
          <p:cNvPr id="2" name="TextBox 1">
            <a:extLst>
              <a:ext uri="{FF2B5EF4-FFF2-40B4-BE49-F238E27FC236}">
                <a16:creationId xmlns:a16="http://schemas.microsoft.com/office/drawing/2014/main" id="{6E6E2926-04F0-4D4B-9FE4-D79FBC34B293}"/>
              </a:ext>
            </a:extLst>
          </p:cNvPr>
          <p:cNvSpPr txBox="1"/>
          <p:nvPr/>
        </p:nvSpPr>
        <p:spPr>
          <a:xfrm>
            <a:off x="457201" y="6064544"/>
            <a:ext cx="1752600" cy="215444"/>
          </a:xfrm>
          <a:prstGeom prst="rect">
            <a:avLst/>
          </a:prstGeom>
          <a:noFill/>
        </p:spPr>
        <p:txBody>
          <a:bodyPr wrap="square" rtlCol="0">
            <a:spAutoFit/>
          </a:bodyPr>
          <a:lstStyle/>
          <a:p>
            <a:r>
              <a:rPr lang="en-US" altLang="en-US" sz="800" dirty="0">
                <a:latin typeface="Bell MT" panose="02020503060305020303" pitchFamily="18" charset="0"/>
              </a:rPr>
              <a:t>Salicornia,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
            <a:extLst>
              <a:ext uri="{FF2B5EF4-FFF2-40B4-BE49-F238E27FC236}">
                <a16:creationId xmlns:a16="http://schemas.microsoft.com/office/drawing/2014/main" id="{AC224E12-05E5-49BC-9C38-AE55CB28B549}"/>
              </a:ext>
            </a:extLst>
          </p:cNvPr>
          <p:cNvSpPr>
            <a:spLocks noGrp="1" noChangeArrowheads="1"/>
          </p:cNvSpPr>
          <p:nvPr>
            <p:ph type="title"/>
          </p:nvPr>
        </p:nvSpPr>
        <p:spPr>
          <a:xfrm>
            <a:off x="614934" y="685800"/>
            <a:ext cx="8071866" cy="1207008"/>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La </a:t>
            </a:r>
            <a:r>
              <a:rPr lang="en-US" altLang="en-US" sz="2800" kern="1200" dirty="0" err="1">
                <a:solidFill>
                  <a:schemeClr val="tx1">
                    <a:lumMod val="95000"/>
                  </a:schemeClr>
                </a:solidFill>
                <a:latin typeface="Bell MT" panose="02020503060305020303" pitchFamily="18" charset="0"/>
              </a:rPr>
              <a:t>lavanda</a:t>
            </a:r>
            <a:r>
              <a:rPr lang="en-US" altLang="en-US" sz="2800" kern="1200" dirty="0">
                <a:solidFill>
                  <a:schemeClr val="tx1">
                    <a:lumMod val="95000"/>
                  </a:schemeClr>
                </a:solidFill>
                <a:latin typeface="Bell MT" panose="02020503060305020303" pitchFamily="18" charset="0"/>
              </a:rPr>
              <a:t> de mar, con </a:t>
            </a:r>
            <a:r>
              <a:rPr lang="en-US" altLang="en-US" sz="2800" kern="1200" dirty="0" err="1">
                <a:solidFill>
                  <a:schemeClr val="tx1">
                    <a:lumMod val="95000"/>
                  </a:schemeClr>
                </a:solidFill>
                <a:latin typeface="Bell MT" panose="02020503060305020303" pitchFamily="18" charset="0"/>
              </a:rPr>
              <a:t>sus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delicads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flores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púrpura</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sus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nervudos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tallos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crece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las </a:t>
            </a:r>
            <a:r>
              <a:rPr lang="en-US" altLang="en-US" sz="2800" kern="1200" dirty="0" err="1">
                <a:solidFill>
                  <a:schemeClr val="tx1">
                    <a:lumMod val="95000"/>
                  </a:schemeClr>
                </a:solidFill>
                <a:latin typeface="Bell MT" panose="02020503060305020303" pitchFamily="18" charset="0"/>
              </a:rPr>
              <a:t>salinas</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 </a:t>
            </a:r>
            <a:r>
              <a:rPr lang="en-US" altLang="en-US" sz="2800" kern="1200" dirty="0" err="1">
                <a:solidFill>
                  <a:schemeClr val="tx1">
                    <a:lumMod val="95000"/>
                  </a:schemeClr>
                </a:solidFill>
                <a:latin typeface="Bell MT" panose="02020503060305020303" pitchFamily="18" charset="0"/>
              </a:rPr>
              <a:t>marisma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baja</a:t>
            </a:r>
            <a:endParaRPr lang="en-US" altLang="en-US" sz="2800" kern="1200" dirty="0">
              <a:solidFill>
                <a:schemeClr val="tx1">
                  <a:lumMod val="95000"/>
                </a:schemeClr>
              </a:solidFill>
              <a:latin typeface="Bell MT" panose="02020503060305020303" pitchFamily="18" charset="0"/>
            </a:endParaRPr>
          </a:p>
        </p:txBody>
      </p:sp>
      <p:cxnSp>
        <p:nvCxnSpPr>
          <p:cNvPr id="137" name="Straight Connector 136">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5364" name="Picture 5" descr="Fotografía de lavanda de mar en la parte baja de la marisma salada cerca de la orilla del agua">
            <a:extLst>
              <a:ext uri="{FF2B5EF4-FFF2-40B4-BE49-F238E27FC236}">
                <a16:creationId xmlns:a16="http://schemas.microsoft.com/office/drawing/2014/main" id="{FE75C7FF-BAF0-42F3-8F52-6ED5014444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bwMode="auto">
          <a:xfrm>
            <a:off x="457200" y="2487072"/>
            <a:ext cx="3909060" cy="3856948"/>
          </a:xfrm>
          <a:prstGeom prst="rect">
            <a:avLst/>
          </a:prstGeom>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Detalle de las pequeñas flores púrpura de la lavanda de mar, una planta de la marisma salada ">
            <a:extLst>
              <a:ext uri="{FF2B5EF4-FFF2-40B4-BE49-F238E27FC236}">
                <a16:creationId xmlns:a16="http://schemas.microsoft.com/office/drawing/2014/main" id="{5F754E7C-4418-4B3D-BE3C-A3D850B58C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7740" y="2486432"/>
            <a:ext cx="3909060" cy="3857568"/>
          </a:xfrm>
          <a:prstGeom prst="rect">
            <a:avLst/>
          </a:prstGeom>
          <a:ln w="6350">
            <a:solidFill>
              <a:schemeClr val="tx1"/>
            </a:solidFill>
          </a:ln>
        </p:spPr>
      </p:pic>
      <p:sp>
        <p:nvSpPr>
          <p:cNvPr id="2" name="TextBox 1">
            <a:extLst>
              <a:ext uri="{FF2B5EF4-FFF2-40B4-BE49-F238E27FC236}">
                <a16:creationId xmlns:a16="http://schemas.microsoft.com/office/drawing/2014/main" id="{81E93F94-C175-4781-B68C-DD284BBC3193}"/>
              </a:ext>
            </a:extLst>
          </p:cNvPr>
          <p:cNvSpPr txBox="1"/>
          <p:nvPr/>
        </p:nvSpPr>
        <p:spPr>
          <a:xfrm>
            <a:off x="381000" y="6172200"/>
            <a:ext cx="4114800" cy="215444"/>
          </a:xfrm>
          <a:prstGeom prst="rect">
            <a:avLst/>
          </a:prstGeom>
          <a:noFill/>
        </p:spPr>
        <p:txBody>
          <a:bodyPr wrap="square" rtlCol="0">
            <a:spAutoFit/>
          </a:bodyPr>
          <a:lstStyle/>
          <a:p>
            <a:r>
              <a:rPr lang="en-US" altLang="en-US" sz="800" dirty="0" err="1">
                <a:latin typeface="Bell MT" panose="02020503060305020303" pitchFamily="18" charset="0"/>
              </a:rPr>
              <a:t>Lavanda</a:t>
            </a:r>
            <a:r>
              <a:rPr lang="en-US" altLang="en-US" sz="800" dirty="0">
                <a:latin typeface="Bell MT" panose="02020503060305020303" pitchFamily="18" charset="0"/>
              </a:rPr>
              <a:t> de mar y </a:t>
            </a:r>
            <a:r>
              <a:rPr lang="en-US" altLang="en-US" sz="800" dirty="0" err="1">
                <a:latin typeface="Bell MT" panose="02020503060305020303" pitchFamily="18" charset="0"/>
              </a:rPr>
              <a:t>flores</a:t>
            </a:r>
            <a:r>
              <a:rPr lang="en-US" altLang="en-US" sz="800" dirty="0">
                <a:latin typeface="Bell MT" panose="02020503060305020303" pitchFamily="18" charset="0"/>
              </a:rPr>
              <a:t> de </a:t>
            </a:r>
            <a:r>
              <a:rPr lang="en-US" altLang="en-US" sz="800" dirty="0" err="1">
                <a:latin typeface="Bell MT" panose="02020503060305020303" pitchFamily="18" charset="0"/>
              </a:rPr>
              <a:t>lavanda</a:t>
            </a:r>
            <a:r>
              <a:rPr lang="en-US" altLang="en-US" sz="800" dirty="0">
                <a:latin typeface="Bell MT" panose="02020503060305020303" pitchFamily="18" charset="0"/>
              </a:rPr>
              <a:t> de mar, </a:t>
            </a:r>
            <a:r>
              <a:rPr lang="en-US" altLang="en-US" sz="800" i="1" dirty="0">
                <a:latin typeface="Bell MT" panose="02020503060305020303" pitchFamily="18" charset="0"/>
              </a:rPr>
              <a:t>Limonium </a:t>
            </a:r>
            <a:r>
              <a:rPr lang="en-US" altLang="en-US" sz="800" i="1" dirty="0" err="1">
                <a:latin typeface="Bell MT" panose="02020503060305020303" pitchFamily="18" charset="0"/>
              </a:rPr>
              <a:t>carolinianum</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10798DB-DFD6-4873-BF6F-94237DCA908D}"/>
              </a:ext>
            </a:extLst>
          </p:cNvPr>
          <p:cNvSpPr>
            <a:spLocks noGrp="1" noChangeArrowheads="1"/>
          </p:cNvSpPr>
          <p:nvPr>
            <p:ph type="title"/>
          </p:nvPr>
        </p:nvSpPr>
        <p:spPr>
          <a:xfrm>
            <a:off x="536067" y="838200"/>
            <a:ext cx="8071866" cy="1447800"/>
          </a:xfrm>
        </p:spPr>
        <p:txBody>
          <a:bodyPr vert="horz" lIns="91440" tIns="45720" rIns="91440" bIns="45720" rtlCol="0" anchor="b">
            <a:normAutofit fontScale="90000"/>
          </a:bodyPr>
          <a:lstStyle/>
          <a:p>
            <a:pPr algn="l" eaLnBrk="1" hangingPunct="1">
              <a:lnSpc>
                <a:spcPct val="90000"/>
              </a:lnSpc>
            </a:pPr>
            <a:br>
              <a:rPr lang="en-US" altLang="en-US" sz="3100" kern="1200" dirty="0">
                <a:solidFill>
                  <a:schemeClr val="tx1">
                    <a:lumMod val="95000"/>
                  </a:schemeClr>
                </a:solidFill>
                <a:latin typeface="Bell MT" panose="02020503060305020303" pitchFamily="18" charset="0"/>
              </a:rPr>
            </a:br>
            <a:br>
              <a:rPr lang="en-US" altLang="en-US" sz="3100" kern="1200" dirty="0">
                <a:solidFill>
                  <a:schemeClr val="tx1">
                    <a:lumMod val="95000"/>
                  </a:schemeClr>
                </a:solidFill>
                <a:latin typeface="Bell MT" panose="02020503060305020303" pitchFamily="18" charset="0"/>
              </a:rPr>
            </a:br>
            <a:r>
              <a:rPr lang="en-US" altLang="en-US" sz="3100" kern="1200" dirty="0">
                <a:solidFill>
                  <a:schemeClr val="tx1">
                    <a:lumMod val="95000"/>
                  </a:schemeClr>
                </a:solidFill>
                <a:latin typeface="Bell MT" panose="02020503060305020303" pitchFamily="18" charset="0"/>
              </a:rPr>
              <a:t>Los </a:t>
            </a:r>
            <a:r>
              <a:rPr lang="en-US" altLang="en-US" sz="3100" kern="1200" dirty="0" err="1">
                <a:solidFill>
                  <a:schemeClr val="tx1">
                    <a:lumMod val="95000"/>
                  </a:schemeClr>
                </a:solidFill>
                <a:latin typeface="Bell MT" panose="02020503060305020303" pitchFamily="18" charset="0"/>
              </a:rPr>
              <a:t>mejillones</a:t>
            </a:r>
            <a:r>
              <a:rPr lang="en-US" altLang="en-US" sz="3100" kern="1200" dirty="0">
                <a:solidFill>
                  <a:schemeClr val="tx1">
                    <a:lumMod val="95000"/>
                  </a:schemeClr>
                </a:solidFill>
                <a:latin typeface="Bell MT" panose="02020503060305020303" pitchFamily="18" charset="0"/>
              </a:rPr>
              <a:t> </a:t>
            </a:r>
            <a:r>
              <a:rPr lang="en-US" altLang="en-US" sz="3100" kern="1200" dirty="0" err="1">
                <a:solidFill>
                  <a:schemeClr val="tx1">
                    <a:lumMod val="95000"/>
                  </a:schemeClr>
                </a:solidFill>
                <a:latin typeface="Bell MT" panose="02020503060305020303" pitchFamily="18" charset="0"/>
              </a:rPr>
              <a:t>acanalados</a:t>
            </a:r>
            <a:r>
              <a:rPr lang="en-US" altLang="en-US" sz="3100" kern="1200" dirty="0">
                <a:solidFill>
                  <a:schemeClr val="tx1">
                    <a:lumMod val="95000"/>
                  </a:schemeClr>
                </a:solidFill>
                <a:latin typeface="Bell MT" panose="02020503060305020303" pitchFamily="18" charset="0"/>
              </a:rPr>
              <a:t> </a:t>
            </a:r>
            <a:r>
              <a:rPr lang="en-US" altLang="en-US" sz="3100" kern="1200" dirty="0" err="1">
                <a:solidFill>
                  <a:schemeClr val="tx1">
                    <a:lumMod val="95000"/>
                  </a:schemeClr>
                </a:solidFill>
                <a:latin typeface="Bell MT" panose="02020503060305020303" pitchFamily="18" charset="0"/>
              </a:rPr>
              <a:t>crecen</a:t>
            </a:r>
            <a:r>
              <a:rPr lang="en-US" altLang="en-US" sz="3100" kern="1200" dirty="0">
                <a:solidFill>
                  <a:schemeClr val="tx1">
                    <a:lumMod val="95000"/>
                  </a:schemeClr>
                </a:solidFill>
                <a:latin typeface="Bell MT" panose="02020503060305020303" pitchFamily="18" charset="0"/>
              </a:rPr>
              <a:t> </a:t>
            </a:r>
            <a:r>
              <a:rPr lang="en-US" altLang="en-US" sz="3100" kern="1200" dirty="0" err="1">
                <a:solidFill>
                  <a:schemeClr val="tx1">
                    <a:lumMod val="95000"/>
                  </a:schemeClr>
                </a:solidFill>
                <a:latin typeface="Bell MT" panose="02020503060305020303" pitchFamily="18" charset="0"/>
              </a:rPr>
              <a:t>en</a:t>
            </a:r>
            <a:r>
              <a:rPr lang="en-US" altLang="en-US" sz="3100" kern="1200" dirty="0">
                <a:solidFill>
                  <a:schemeClr val="tx1">
                    <a:lumMod val="95000"/>
                  </a:schemeClr>
                </a:solidFill>
                <a:latin typeface="Bell MT" panose="02020503060305020303" pitchFamily="18" charset="0"/>
              </a:rPr>
              <a:t> las </a:t>
            </a:r>
            <a:r>
              <a:rPr lang="en-US" altLang="en-US" sz="3100" kern="1200" dirty="0" err="1">
                <a:solidFill>
                  <a:schemeClr val="tx1">
                    <a:lumMod val="95000"/>
                  </a:schemeClr>
                </a:solidFill>
                <a:latin typeface="Bell MT" panose="02020503060305020303" pitchFamily="18" charset="0"/>
              </a:rPr>
              <a:t>orillas</a:t>
            </a:r>
            <a:r>
              <a:rPr lang="en-US" altLang="en-US" sz="3100" kern="1200" dirty="0">
                <a:solidFill>
                  <a:schemeClr val="tx1">
                    <a:lumMod val="95000"/>
                  </a:schemeClr>
                </a:solidFill>
                <a:latin typeface="Bell MT" panose="02020503060305020303" pitchFamily="18" charset="0"/>
              </a:rPr>
              <a:t> de </a:t>
            </a:r>
            <a:r>
              <a:rPr lang="en-US" altLang="en-US" sz="3100" kern="1200" dirty="0" err="1">
                <a:solidFill>
                  <a:schemeClr val="tx1">
                    <a:lumMod val="95000"/>
                  </a:schemeClr>
                </a:solidFill>
                <a:latin typeface="Bell MT" panose="02020503060305020303" pitchFamily="18" charset="0"/>
              </a:rPr>
              <a:t>los</a:t>
            </a:r>
            <a:r>
              <a:rPr lang="en-US" altLang="en-US" sz="3100" kern="1200" dirty="0">
                <a:solidFill>
                  <a:schemeClr val="tx1">
                    <a:lumMod val="95000"/>
                  </a:schemeClr>
                </a:solidFill>
                <a:latin typeface="Bell MT" panose="02020503060305020303" pitchFamily="18" charset="0"/>
              </a:rPr>
              <a:t> arroyos de </a:t>
            </a:r>
            <a:r>
              <a:rPr lang="en-US" altLang="en-US" sz="3100" kern="1200" dirty="0" err="1">
                <a:solidFill>
                  <a:schemeClr val="tx1">
                    <a:lumMod val="95000"/>
                  </a:schemeClr>
                </a:solidFill>
                <a:latin typeface="Bell MT" panose="02020503060305020303" pitchFamily="18" charset="0"/>
              </a:rPr>
              <a:t>marea</a:t>
            </a:r>
            <a:r>
              <a:rPr lang="en-US" altLang="en-US" sz="3100" kern="1200" dirty="0">
                <a:solidFill>
                  <a:schemeClr val="tx1">
                    <a:lumMod val="95000"/>
                  </a:schemeClr>
                </a:solidFill>
                <a:latin typeface="Bell MT" panose="02020503060305020303" pitchFamily="18" charset="0"/>
              </a:rPr>
              <a:t> </a:t>
            </a:r>
            <a:r>
              <a:rPr lang="en-US" altLang="en-US" sz="3100" kern="1200" dirty="0" err="1">
                <a:solidFill>
                  <a:schemeClr val="tx1">
                    <a:lumMod val="95000"/>
                  </a:schemeClr>
                </a:solidFill>
                <a:latin typeface="Bell MT" panose="02020503060305020303" pitchFamily="18" charset="0"/>
              </a:rPr>
              <a:t>en</a:t>
            </a:r>
            <a:r>
              <a:rPr lang="en-US" altLang="en-US" sz="3100" kern="1200" dirty="0">
                <a:solidFill>
                  <a:schemeClr val="tx1">
                    <a:lumMod val="95000"/>
                  </a:schemeClr>
                </a:solidFill>
                <a:latin typeface="Bell MT" panose="02020503060305020303" pitchFamily="18" charset="0"/>
              </a:rPr>
              <a:t> las </a:t>
            </a:r>
            <a:r>
              <a:rPr lang="en-US" altLang="en-US" sz="3100" kern="1200" dirty="0" err="1">
                <a:solidFill>
                  <a:schemeClr val="tx1">
                    <a:lumMod val="95000"/>
                  </a:schemeClr>
                </a:solidFill>
                <a:latin typeface="Bell MT" panose="02020503060305020303" pitchFamily="18" charset="0"/>
              </a:rPr>
              <a:t>marismas</a:t>
            </a:r>
            <a:r>
              <a:rPr lang="en-US" altLang="en-US" sz="3100" kern="1200" dirty="0">
                <a:solidFill>
                  <a:schemeClr val="tx1">
                    <a:lumMod val="95000"/>
                  </a:schemeClr>
                </a:solidFill>
                <a:latin typeface="Bell MT" panose="02020503060305020303" pitchFamily="18" charset="0"/>
              </a:rPr>
              <a:t> </a:t>
            </a:r>
            <a:r>
              <a:rPr lang="en-US" altLang="en-US" sz="3100" kern="1200" dirty="0" err="1">
                <a:solidFill>
                  <a:schemeClr val="tx1">
                    <a:lumMod val="95000"/>
                  </a:schemeClr>
                </a:solidFill>
                <a:latin typeface="Bell MT" panose="02020503060305020303" pitchFamily="18" charset="0"/>
              </a:rPr>
              <a:t>saladas</a:t>
            </a:r>
            <a:r>
              <a:rPr lang="en-US" altLang="en-US" sz="3100" kern="1200" dirty="0">
                <a:solidFill>
                  <a:schemeClr val="tx1">
                    <a:lumMod val="95000"/>
                  </a:schemeClr>
                </a:solidFill>
                <a:latin typeface="Bell MT" panose="02020503060305020303" pitchFamily="18" charset="0"/>
              </a:rPr>
              <a:t> y </a:t>
            </a:r>
            <a:r>
              <a:rPr lang="en-US" altLang="en-US" sz="3100" kern="1200" dirty="0" err="1">
                <a:solidFill>
                  <a:schemeClr val="tx1">
                    <a:lumMod val="95000"/>
                  </a:schemeClr>
                </a:solidFill>
                <a:latin typeface="Bell MT" panose="02020503060305020303" pitchFamily="18" charset="0"/>
              </a:rPr>
              <a:t>proveen</a:t>
            </a:r>
            <a:r>
              <a:rPr lang="en-US" altLang="en-US" sz="3100" kern="1200" dirty="0">
                <a:solidFill>
                  <a:schemeClr val="tx1">
                    <a:lumMod val="95000"/>
                  </a:schemeClr>
                </a:solidFill>
                <a:latin typeface="Bell MT" panose="02020503060305020303" pitchFamily="18" charset="0"/>
              </a:rPr>
              <a:t> </a:t>
            </a:r>
            <a:r>
              <a:rPr lang="en-US" altLang="en-US" sz="3100" kern="1200" dirty="0" err="1">
                <a:solidFill>
                  <a:schemeClr val="tx1">
                    <a:lumMod val="95000"/>
                  </a:schemeClr>
                </a:solidFill>
                <a:latin typeface="Bell MT" panose="02020503060305020303" pitchFamily="18" charset="0"/>
              </a:rPr>
              <a:t>alimentación</a:t>
            </a:r>
            <a:r>
              <a:rPr lang="en-US" altLang="en-US" sz="3100" kern="1200" dirty="0">
                <a:solidFill>
                  <a:schemeClr val="tx1">
                    <a:lumMod val="95000"/>
                  </a:schemeClr>
                </a:solidFill>
                <a:latin typeface="Bell MT" panose="02020503060305020303" pitchFamily="18" charset="0"/>
              </a:rPr>
              <a:t> para </a:t>
            </a:r>
            <a:r>
              <a:rPr lang="en-US" altLang="en-US" sz="3100" kern="1200" dirty="0" err="1">
                <a:solidFill>
                  <a:schemeClr val="tx1">
                    <a:lumMod val="95000"/>
                  </a:schemeClr>
                </a:solidFill>
                <a:latin typeface="Bell MT" panose="02020503060305020303" pitchFamily="18" charset="0"/>
              </a:rPr>
              <a:t>los</a:t>
            </a:r>
            <a:r>
              <a:rPr lang="en-US" altLang="en-US" sz="3100" kern="1200" dirty="0">
                <a:solidFill>
                  <a:schemeClr val="tx1">
                    <a:lumMod val="95000"/>
                  </a:schemeClr>
                </a:solidFill>
                <a:latin typeface="Bell MT" panose="02020503060305020303" pitchFamily="18" charset="0"/>
              </a:rPr>
              <a:t> </a:t>
            </a:r>
            <a:r>
              <a:rPr lang="en-US" altLang="en-US" sz="3100" kern="1200" dirty="0" err="1">
                <a:solidFill>
                  <a:schemeClr val="tx1">
                    <a:lumMod val="95000"/>
                  </a:schemeClr>
                </a:solidFill>
                <a:latin typeface="Bell MT" panose="02020503060305020303" pitchFamily="18" charset="0"/>
              </a:rPr>
              <a:t>mamíferos</a:t>
            </a:r>
            <a:r>
              <a:rPr lang="en-US" altLang="en-US" sz="3100" kern="1200" dirty="0">
                <a:solidFill>
                  <a:schemeClr val="tx1">
                    <a:lumMod val="95000"/>
                  </a:schemeClr>
                </a:solidFill>
                <a:latin typeface="Bell MT" panose="02020503060305020303" pitchFamily="18" charset="0"/>
              </a:rPr>
              <a:t> </a:t>
            </a:r>
            <a:r>
              <a:rPr lang="en-US" altLang="en-US" sz="3100" kern="1200" dirty="0" err="1">
                <a:solidFill>
                  <a:schemeClr val="tx1">
                    <a:lumMod val="95000"/>
                  </a:schemeClr>
                </a:solidFill>
                <a:latin typeface="Bell MT" panose="02020503060305020303" pitchFamily="18" charset="0"/>
              </a:rPr>
              <a:t>terrestres</a:t>
            </a:r>
            <a:r>
              <a:rPr lang="en-US" altLang="en-US" sz="3100" kern="1200" dirty="0">
                <a:solidFill>
                  <a:schemeClr val="tx1">
                    <a:lumMod val="95000"/>
                  </a:schemeClr>
                </a:solidFill>
                <a:latin typeface="Bell MT" panose="02020503060305020303" pitchFamily="18" charset="0"/>
              </a:rPr>
              <a:t> y </a:t>
            </a:r>
            <a:r>
              <a:rPr lang="en-US" altLang="en-US" sz="3100" kern="1200" dirty="0" err="1">
                <a:solidFill>
                  <a:schemeClr val="tx1">
                    <a:lumMod val="95000"/>
                  </a:schemeClr>
                </a:solidFill>
                <a:latin typeface="Bell MT" panose="02020503060305020303" pitchFamily="18" charset="0"/>
              </a:rPr>
              <a:t>otros</a:t>
            </a:r>
            <a:r>
              <a:rPr lang="en-US" altLang="en-US" sz="3100" kern="1200" dirty="0">
                <a:solidFill>
                  <a:schemeClr val="tx1">
                    <a:lumMod val="95000"/>
                  </a:schemeClr>
                </a:solidFill>
                <a:latin typeface="Bell MT" panose="02020503060305020303" pitchFamily="18" charset="0"/>
              </a:rPr>
              <a:t> </a:t>
            </a:r>
            <a:r>
              <a:rPr lang="en-US" altLang="en-US" sz="3100" kern="1200" dirty="0" err="1">
                <a:solidFill>
                  <a:schemeClr val="tx1">
                    <a:lumMod val="95000"/>
                  </a:schemeClr>
                </a:solidFill>
                <a:latin typeface="Bell MT" panose="02020503060305020303" pitchFamily="18" charset="0"/>
              </a:rPr>
              <a:t>organismos</a:t>
            </a:r>
            <a:br>
              <a:rPr lang="en-US" altLang="en-US" sz="2700" kern="1200" dirty="0">
                <a:solidFill>
                  <a:schemeClr val="tx1"/>
                </a:solidFill>
                <a:latin typeface="+mj-lt"/>
                <a:ea typeface="+mj-ea"/>
                <a:cs typeface="+mj-cs"/>
              </a:rPr>
            </a:br>
            <a:endParaRPr lang="en-US" altLang="en-US" sz="2700" kern="1200" dirty="0">
              <a:solidFill>
                <a:schemeClr val="tx1"/>
              </a:solidFill>
              <a:latin typeface="+mj-lt"/>
              <a:ea typeface="+mj-ea"/>
              <a:cs typeface="+mj-cs"/>
            </a:endParaRPr>
          </a:p>
        </p:txBody>
      </p:sp>
      <p:pic>
        <p:nvPicPr>
          <p:cNvPr id="20483" name="Content Placeholder 4" descr="Fotografía de mejillones acanalados en el barro y la turba de la marisma salada ">
            <a:extLst>
              <a:ext uri="{FF2B5EF4-FFF2-40B4-BE49-F238E27FC236}">
                <a16:creationId xmlns:a16="http://schemas.microsoft.com/office/drawing/2014/main" id="{294D02A6-4446-4D4E-B015-F7C7B197BA82}"/>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7200" y="2423680"/>
            <a:ext cx="3909060" cy="3856948"/>
          </a:xfrm>
          <a:prstGeom prst="rect">
            <a:avLst/>
          </a:prstGeom>
          <a:ln>
            <a:solidFill>
              <a:schemeClr val="tx1"/>
            </a:solidFill>
          </a:ln>
        </p:spPr>
      </p:pic>
      <p:cxnSp>
        <p:nvCxnSpPr>
          <p:cNvPr id="72" name="Straight Connector 7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Fotografía de un mejillón acanalado, sostenido en la mano, para mostrar los canales de su concha">
            <a:extLst>
              <a:ext uri="{FF2B5EF4-FFF2-40B4-BE49-F238E27FC236}">
                <a16:creationId xmlns:a16="http://schemas.microsoft.com/office/drawing/2014/main" id="{FBAB7E03-352F-4657-A4F2-E0D97D5623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7740" y="2423040"/>
            <a:ext cx="3909060" cy="3857568"/>
          </a:xfrm>
          <a:prstGeom prst="rect">
            <a:avLst/>
          </a:prstGeom>
          <a:ln>
            <a:solidFill>
              <a:schemeClr val="tx1"/>
            </a:solidFill>
          </a:ln>
        </p:spPr>
      </p:pic>
      <p:sp>
        <p:nvSpPr>
          <p:cNvPr id="2" name="TextBox 1">
            <a:extLst>
              <a:ext uri="{FF2B5EF4-FFF2-40B4-BE49-F238E27FC236}">
                <a16:creationId xmlns:a16="http://schemas.microsoft.com/office/drawing/2014/main" id="{126C24A8-BE5A-40F8-ACA9-6BE6F55484ED}"/>
              </a:ext>
            </a:extLst>
          </p:cNvPr>
          <p:cNvSpPr txBox="1"/>
          <p:nvPr/>
        </p:nvSpPr>
        <p:spPr>
          <a:xfrm>
            <a:off x="7391400" y="2423040"/>
            <a:ext cx="1295400" cy="461665"/>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Mejillones</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acanalados</a:t>
            </a:r>
            <a:r>
              <a:rPr lang="en-US" altLang="en-US" sz="800"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Geukensia</a:t>
            </a:r>
            <a:r>
              <a:rPr lang="en-US" altLang="en-US" sz="800" i="1"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demissa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a:t>
            </a:r>
            <a:endParaRPr lang="en-US" sz="800" dirty="0">
              <a:solidFill>
                <a:schemeClr val="bg1"/>
              </a:solidFill>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84E01-3D9F-4723-BA4A-57795BA30C07}"/>
              </a:ext>
            </a:extLst>
          </p:cNvPr>
          <p:cNvSpPr>
            <a:spLocks noGrp="1"/>
          </p:cNvSpPr>
          <p:nvPr>
            <p:ph type="title"/>
          </p:nvPr>
        </p:nvSpPr>
        <p:spPr>
          <a:xfrm>
            <a:off x="425520" y="4343400"/>
            <a:ext cx="8261273" cy="2258383"/>
          </a:xfrm>
        </p:spPr>
        <p:txBody>
          <a:bodyPr vert="horz" lIns="91440" tIns="45720" rIns="91440" bIns="45720" rtlCol="0" anchor="b">
            <a:noAutofit/>
          </a:bodyPr>
          <a:lstStyle/>
          <a:p>
            <a:pPr algn="l" eaLnBrk="1" hangingPunct="1">
              <a:lnSpc>
                <a:spcPct val="90000"/>
              </a:lnSpc>
            </a:pPr>
            <a:r>
              <a:rPr lang="en-US" sz="2700" kern="1200" dirty="0">
                <a:solidFill>
                  <a:schemeClr val="tx1">
                    <a:lumMod val="95000"/>
                  </a:schemeClr>
                </a:solidFill>
                <a:latin typeface="Bell MT" panose="02020503060305020303" pitchFamily="18" charset="0"/>
              </a:rPr>
              <a:t>Los </a:t>
            </a:r>
            <a:r>
              <a:rPr lang="en-US" sz="2700" kern="1200" dirty="0" err="1">
                <a:solidFill>
                  <a:schemeClr val="tx1">
                    <a:lumMod val="95000"/>
                  </a:schemeClr>
                </a:solidFill>
                <a:latin typeface="Bell MT" panose="02020503060305020303" pitchFamily="18" charset="0"/>
              </a:rPr>
              <a:t>cangrejos</a:t>
            </a:r>
            <a:r>
              <a:rPr lang="en-US" sz="2700" kern="1200" dirty="0">
                <a:solidFill>
                  <a:schemeClr val="tx1">
                    <a:lumMod val="95000"/>
                  </a:schemeClr>
                </a:solidFill>
                <a:latin typeface="Bell MT" panose="02020503060305020303" pitchFamily="18" charset="0"/>
              </a:rPr>
              <a:t> </a:t>
            </a:r>
            <a:r>
              <a:rPr lang="en-US" sz="2700" kern="1200" dirty="0" err="1">
                <a:solidFill>
                  <a:schemeClr val="tx1">
                    <a:lumMod val="95000"/>
                  </a:schemeClr>
                </a:solidFill>
                <a:latin typeface="Bell MT" panose="02020503060305020303" pitchFamily="18" charset="0"/>
              </a:rPr>
              <a:t>violinistas</a:t>
            </a:r>
            <a:r>
              <a:rPr lang="en-US" sz="2700" kern="1200" dirty="0">
                <a:solidFill>
                  <a:schemeClr val="tx1">
                    <a:lumMod val="95000"/>
                  </a:schemeClr>
                </a:solidFill>
                <a:latin typeface="Bell MT" panose="02020503060305020303" pitchFamily="18" charset="0"/>
              </a:rPr>
              <a:t> </a:t>
            </a:r>
            <a:r>
              <a:rPr lang="en-US" sz="2700" kern="1200" dirty="0" err="1">
                <a:solidFill>
                  <a:schemeClr val="tx1">
                    <a:lumMod val="95000"/>
                  </a:schemeClr>
                </a:solidFill>
                <a:latin typeface="Bell MT" panose="02020503060305020303" pitchFamily="18" charset="0"/>
              </a:rPr>
              <a:t>perforan</a:t>
            </a:r>
            <a:r>
              <a:rPr lang="en-US" sz="2700" kern="1200" dirty="0">
                <a:solidFill>
                  <a:schemeClr val="tx1">
                    <a:lumMod val="95000"/>
                  </a:schemeClr>
                </a:solidFill>
                <a:latin typeface="Bell MT" panose="02020503060305020303" pitchFamily="18" charset="0"/>
              </a:rPr>
              <a:t> la arena, el barro y la </a:t>
            </a:r>
            <a:r>
              <a:rPr lang="en-US" sz="2700" kern="1200" dirty="0" err="1">
                <a:solidFill>
                  <a:schemeClr val="tx1">
                    <a:lumMod val="95000"/>
                  </a:schemeClr>
                </a:solidFill>
                <a:latin typeface="Bell MT" panose="02020503060305020303" pitchFamily="18" charset="0"/>
              </a:rPr>
              <a:t>turba</a:t>
            </a:r>
            <a:r>
              <a:rPr lang="en-US" sz="2700" kern="1200" dirty="0">
                <a:solidFill>
                  <a:schemeClr val="tx1">
                    <a:lumMod val="95000"/>
                  </a:schemeClr>
                </a:solidFill>
                <a:latin typeface="Bell MT" panose="02020503060305020303" pitchFamily="18" charset="0"/>
              </a:rPr>
              <a:t> </a:t>
            </a:r>
            <a:r>
              <a:rPr lang="en-US" sz="2700" kern="1200" dirty="0" err="1">
                <a:solidFill>
                  <a:schemeClr val="tx1">
                    <a:lumMod val="95000"/>
                  </a:schemeClr>
                </a:solidFill>
                <a:latin typeface="Bell MT" panose="02020503060305020303" pitchFamily="18" charset="0"/>
              </a:rPr>
              <a:t>en</a:t>
            </a:r>
            <a:r>
              <a:rPr lang="en-US" sz="2700" kern="1200" dirty="0">
                <a:solidFill>
                  <a:schemeClr val="tx1">
                    <a:lumMod val="95000"/>
                  </a:schemeClr>
                </a:solidFill>
                <a:latin typeface="Bell MT" panose="02020503060305020303" pitchFamily="18" charset="0"/>
              </a:rPr>
              <a:t> </a:t>
            </a:r>
            <a:r>
              <a:rPr lang="en-US" sz="2700" kern="1200" dirty="0" err="1">
                <a:solidFill>
                  <a:schemeClr val="tx1">
                    <a:lumMod val="95000"/>
                  </a:schemeClr>
                </a:solidFill>
                <a:latin typeface="Bell MT" panose="02020503060305020303" pitchFamily="18" charset="0"/>
              </a:rPr>
              <a:t>los</a:t>
            </a:r>
            <a:r>
              <a:rPr lang="en-US" sz="2700" kern="1200" dirty="0">
                <a:solidFill>
                  <a:schemeClr val="tx1">
                    <a:lumMod val="95000"/>
                  </a:schemeClr>
                </a:solidFill>
                <a:latin typeface="Bell MT" panose="02020503060305020303" pitchFamily="18" charset="0"/>
              </a:rPr>
              <a:t> </a:t>
            </a:r>
            <a:r>
              <a:rPr lang="en-US" sz="2700" kern="1200" dirty="0" err="1">
                <a:solidFill>
                  <a:schemeClr val="tx1">
                    <a:lumMod val="95000"/>
                  </a:schemeClr>
                </a:solidFill>
                <a:latin typeface="Bell MT" panose="02020503060305020303" pitchFamily="18" charset="0"/>
              </a:rPr>
              <a:t>bordes</a:t>
            </a:r>
            <a:r>
              <a:rPr lang="en-US" sz="2700" kern="1200" dirty="0">
                <a:solidFill>
                  <a:schemeClr val="tx1">
                    <a:lumMod val="95000"/>
                  </a:schemeClr>
                </a:solidFill>
                <a:latin typeface="Bell MT" panose="02020503060305020303" pitchFamily="18" charset="0"/>
              </a:rPr>
              <a:t> de las </a:t>
            </a:r>
            <a:r>
              <a:rPr lang="en-US" sz="2700" kern="1200" dirty="0" err="1">
                <a:solidFill>
                  <a:schemeClr val="tx1">
                    <a:lumMod val="95000"/>
                  </a:schemeClr>
                </a:solidFill>
                <a:latin typeface="Bell MT" panose="02020503060305020303" pitchFamily="18" charset="0"/>
              </a:rPr>
              <a:t>marismas</a:t>
            </a:r>
            <a:r>
              <a:rPr lang="en-US" sz="2700" kern="1200" dirty="0">
                <a:solidFill>
                  <a:schemeClr val="tx1">
                    <a:lumMod val="95000"/>
                  </a:schemeClr>
                </a:solidFill>
                <a:latin typeface="Bell MT" panose="02020503060305020303" pitchFamily="18" charset="0"/>
              </a:rPr>
              <a:t> </a:t>
            </a:r>
            <a:r>
              <a:rPr lang="en-US" sz="2700" kern="1200" dirty="0" err="1">
                <a:solidFill>
                  <a:schemeClr val="tx1">
                    <a:lumMod val="95000"/>
                  </a:schemeClr>
                </a:solidFill>
                <a:latin typeface="Bell MT" panose="02020503060305020303" pitchFamily="18" charset="0"/>
              </a:rPr>
              <a:t>saladas</a:t>
            </a:r>
            <a:r>
              <a:rPr lang="en-US" sz="2700" kern="1200" dirty="0">
                <a:solidFill>
                  <a:schemeClr val="tx1">
                    <a:lumMod val="95000"/>
                  </a:schemeClr>
                </a:solidFill>
                <a:latin typeface="Bell MT" panose="02020503060305020303" pitchFamily="18" charset="0"/>
              </a:rPr>
              <a:t>. Los </a:t>
            </a:r>
            <a:r>
              <a:rPr lang="en-US" sz="2700" kern="1200" dirty="0" err="1">
                <a:solidFill>
                  <a:schemeClr val="tx1">
                    <a:lumMod val="95000"/>
                  </a:schemeClr>
                </a:solidFill>
                <a:latin typeface="Bell MT" panose="02020503060305020303" pitchFamily="18" charset="0"/>
              </a:rPr>
              <a:t>cangrejos</a:t>
            </a:r>
            <a:r>
              <a:rPr lang="en-US" sz="2700" kern="1200" dirty="0">
                <a:solidFill>
                  <a:schemeClr val="tx1">
                    <a:lumMod val="95000"/>
                  </a:schemeClr>
                </a:solidFill>
                <a:latin typeface="Bell MT" panose="02020503060305020303" pitchFamily="18" charset="0"/>
              </a:rPr>
              <a:t> machos </a:t>
            </a:r>
            <a:r>
              <a:rPr lang="en-US" sz="2700" kern="1200" dirty="0" err="1">
                <a:solidFill>
                  <a:schemeClr val="tx1">
                    <a:lumMod val="95000"/>
                  </a:schemeClr>
                </a:solidFill>
                <a:latin typeface="Bell MT" panose="02020503060305020303" pitchFamily="18" charset="0"/>
              </a:rPr>
              <a:t>tienen</a:t>
            </a:r>
            <a:r>
              <a:rPr lang="en-US" sz="2700" kern="1200" dirty="0">
                <a:solidFill>
                  <a:schemeClr val="tx1">
                    <a:lumMod val="95000"/>
                  </a:schemeClr>
                </a:solidFill>
                <a:latin typeface="Bell MT" panose="02020503060305020303" pitchFamily="18" charset="0"/>
              </a:rPr>
              <a:t> </a:t>
            </a:r>
            <a:r>
              <a:rPr lang="en-US" sz="2700" kern="1200" dirty="0" err="1">
                <a:solidFill>
                  <a:schemeClr val="tx1">
                    <a:lumMod val="95000"/>
                  </a:schemeClr>
                </a:solidFill>
                <a:latin typeface="Bell MT" panose="02020503060305020303" pitchFamily="18" charset="0"/>
              </a:rPr>
              <a:t>una</a:t>
            </a:r>
            <a:r>
              <a:rPr lang="en-US" sz="2700" kern="1200" dirty="0">
                <a:solidFill>
                  <a:schemeClr val="tx1">
                    <a:lumMod val="95000"/>
                  </a:schemeClr>
                </a:solidFill>
                <a:latin typeface="Bell MT" panose="02020503060305020303" pitchFamily="18" charset="0"/>
              </a:rPr>
              <a:t> gran </a:t>
            </a:r>
            <a:r>
              <a:rPr lang="en-US" sz="2700" kern="1200" dirty="0" err="1">
                <a:solidFill>
                  <a:schemeClr val="tx1">
                    <a:lumMod val="95000"/>
                  </a:schemeClr>
                </a:solidFill>
                <a:latin typeface="Bell MT" panose="02020503060305020303" pitchFamily="18" charset="0"/>
              </a:rPr>
              <a:t>pinza</a:t>
            </a:r>
            <a:r>
              <a:rPr lang="en-US" sz="2700" kern="1200" dirty="0">
                <a:solidFill>
                  <a:schemeClr val="tx1">
                    <a:lumMod val="95000"/>
                  </a:schemeClr>
                </a:solidFill>
                <a:latin typeface="Bell MT" panose="02020503060305020303" pitchFamily="18" charset="0"/>
              </a:rPr>
              <a:t> a la </a:t>
            </a:r>
            <a:r>
              <a:rPr lang="en-US" sz="2700" kern="1200" dirty="0" err="1">
                <a:solidFill>
                  <a:schemeClr val="tx1">
                    <a:lumMod val="95000"/>
                  </a:schemeClr>
                </a:solidFill>
                <a:latin typeface="Bell MT" panose="02020503060305020303" pitchFamily="18" charset="0"/>
              </a:rPr>
              <a:t>derecha</a:t>
            </a:r>
            <a:r>
              <a:rPr lang="en-US" sz="2700" kern="1200" dirty="0">
                <a:solidFill>
                  <a:schemeClr val="tx1">
                    <a:lumMod val="95000"/>
                  </a:schemeClr>
                </a:solidFill>
                <a:latin typeface="Bell MT" panose="02020503060305020303" pitchFamily="18" charset="0"/>
              </a:rPr>
              <a:t> o a la </a:t>
            </a:r>
            <a:r>
              <a:rPr lang="en-US" sz="2700" kern="1200" dirty="0" err="1">
                <a:solidFill>
                  <a:schemeClr val="tx1">
                    <a:lumMod val="95000"/>
                  </a:schemeClr>
                </a:solidFill>
                <a:latin typeface="Bell MT" panose="02020503060305020303" pitchFamily="18" charset="0"/>
              </a:rPr>
              <a:t>izquierda</a:t>
            </a:r>
            <a:r>
              <a:rPr lang="en-US" sz="2700" kern="1200" dirty="0">
                <a:solidFill>
                  <a:schemeClr val="tx1">
                    <a:lumMod val="95000"/>
                  </a:schemeClr>
                </a:solidFill>
                <a:latin typeface="Bell MT" panose="02020503060305020303" pitchFamily="18" charset="0"/>
              </a:rPr>
              <a:t> para el </a:t>
            </a:r>
            <a:r>
              <a:rPr lang="en-US" sz="2700" kern="1200" dirty="0" err="1">
                <a:solidFill>
                  <a:schemeClr val="tx1">
                    <a:lumMod val="95000"/>
                  </a:schemeClr>
                </a:solidFill>
                <a:latin typeface="Bell MT" panose="02020503060305020303" pitchFamily="18" charset="0"/>
              </a:rPr>
              <a:t>combate</a:t>
            </a:r>
            <a:r>
              <a:rPr lang="en-US" sz="2700" kern="1200" dirty="0">
                <a:solidFill>
                  <a:schemeClr val="tx1">
                    <a:lumMod val="95000"/>
                  </a:schemeClr>
                </a:solidFill>
                <a:latin typeface="Bell MT" panose="02020503060305020303" pitchFamily="18" charset="0"/>
              </a:rPr>
              <a:t> y </a:t>
            </a:r>
            <a:r>
              <a:rPr lang="en-US" sz="2700" kern="1200" dirty="0" err="1">
                <a:solidFill>
                  <a:schemeClr val="tx1">
                    <a:lumMod val="95000"/>
                  </a:schemeClr>
                </a:solidFill>
                <a:latin typeface="Bell MT" panose="02020503060305020303" pitchFamily="18" charset="0"/>
              </a:rPr>
              <a:t>los</a:t>
            </a:r>
            <a:r>
              <a:rPr lang="en-US" sz="2700" kern="1200" dirty="0">
                <a:solidFill>
                  <a:schemeClr val="tx1">
                    <a:lumMod val="95000"/>
                  </a:schemeClr>
                </a:solidFill>
                <a:latin typeface="Bell MT" panose="02020503060305020303" pitchFamily="18" charset="0"/>
              </a:rPr>
              <a:t> </a:t>
            </a:r>
            <a:r>
              <a:rPr lang="en-US" sz="2700" kern="1200" dirty="0" err="1">
                <a:solidFill>
                  <a:schemeClr val="tx1">
                    <a:lumMod val="95000"/>
                  </a:schemeClr>
                </a:solidFill>
                <a:latin typeface="Bell MT" panose="02020503060305020303" pitchFamily="18" charset="0"/>
              </a:rPr>
              <a:t>rituales</a:t>
            </a:r>
            <a:r>
              <a:rPr lang="en-US" sz="2700" kern="1200" dirty="0">
                <a:solidFill>
                  <a:schemeClr val="tx1">
                    <a:lumMod val="95000"/>
                  </a:schemeClr>
                </a:solidFill>
                <a:latin typeface="Bell MT" panose="02020503060305020303" pitchFamily="18" charset="0"/>
              </a:rPr>
              <a:t> de </a:t>
            </a:r>
            <a:r>
              <a:rPr lang="en-US" sz="2700" kern="1200" dirty="0" err="1">
                <a:solidFill>
                  <a:schemeClr val="tx1">
                    <a:lumMod val="95000"/>
                  </a:schemeClr>
                </a:solidFill>
                <a:latin typeface="Bell MT" panose="02020503060305020303" pitchFamily="18" charset="0"/>
              </a:rPr>
              <a:t>apareamiento</a:t>
            </a:r>
            <a:r>
              <a:rPr lang="en-US" sz="2700" kern="1200" dirty="0">
                <a:solidFill>
                  <a:schemeClr val="tx1">
                    <a:lumMod val="95000"/>
                  </a:schemeClr>
                </a:solidFill>
                <a:latin typeface="Bell MT" panose="02020503060305020303" pitchFamily="18" charset="0"/>
              </a:rPr>
              <a:t>. Las </a:t>
            </a:r>
            <a:r>
              <a:rPr lang="en-US" sz="2700" kern="1200" dirty="0" err="1">
                <a:solidFill>
                  <a:schemeClr val="tx1">
                    <a:lumMod val="95000"/>
                  </a:schemeClr>
                </a:solidFill>
                <a:latin typeface="Bell MT" panose="02020503060305020303" pitchFamily="18" charset="0"/>
              </a:rPr>
              <a:t>garras</a:t>
            </a:r>
            <a:r>
              <a:rPr lang="en-US" sz="2700" kern="1200" dirty="0">
                <a:solidFill>
                  <a:schemeClr val="tx1">
                    <a:lumMod val="95000"/>
                  </a:schemeClr>
                </a:solidFill>
                <a:latin typeface="Bell MT" panose="02020503060305020303" pitchFamily="18" charset="0"/>
              </a:rPr>
              <a:t> de las hembras son de un </a:t>
            </a:r>
            <a:r>
              <a:rPr lang="en-US" sz="2700" kern="1200" dirty="0" err="1">
                <a:solidFill>
                  <a:schemeClr val="tx1">
                    <a:lumMod val="95000"/>
                  </a:schemeClr>
                </a:solidFill>
                <a:latin typeface="Bell MT" panose="02020503060305020303" pitchFamily="18" charset="0"/>
              </a:rPr>
              <a:t>tamaño</a:t>
            </a:r>
            <a:r>
              <a:rPr lang="en-US" sz="2700" kern="1200" dirty="0">
                <a:solidFill>
                  <a:schemeClr val="tx1">
                    <a:lumMod val="95000"/>
                  </a:schemeClr>
                </a:solidFill>
                <a:latin typeface="Bell MT" panose="02020503060305020303" pitchFamily="18" charset="0"/>
              </a:rPr>
              <a:t> similar</a:t>
            </a:r>
          </a:p>
        </p:txBody>
      </p:sp>
      <p:pic>
        <p:nvPicPr>
          <p:cNvPr id="7" name="Picture 6" descr="Fotografía de dos cangrejos violinistas machos en un área barrosa de la marisma salada, cada uno con una garra frontal grande y otra pequeña">
            <a:extLst>
              <a:ext uri="{FF2B5EF4-FFF2-40B4-BE49-F238E27FC236}">
                <a16:creationId xmlns:a16="http://schemas.microsoft.com/office/drawing/2014/main" id="{50BCF687-FB4C-46D5-9D7E-35619A3DE3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320749"/>
            <a:ext cx="3909060" cy="3856948"/>
          </a:xfrm>
          <a:prstGeom prst="rect">
            <a:avLst/>
          </a:prstGeom>
          <a:ln w="6350">
            <a:solidFill>
              <a:schemeClr val="tx1"/>
            </a:solidFill>
          </a:ln>
        </p:spPr>
      </p:pic>
      <p:cxnSp>
        <p:nvCxnSpPr>
          <p:cNvPr id="14" name="Straight Connector 1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251845"/>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Fotografía de madrigueras de cangrejos violinistas en la turba de la marisma salada ">
            <a:extLst>
              <a:ext uri="{FF2B5EF4-FFF2-40B4-BE49-F238E27FC236}">
                <a16:creationId xmlns:a16="http://schemas.microsoft.com/office/drawing/2014/main" id="{D7C2C747-D64C-4E14-9535-B8650E06F91C}"/>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4777740" y="320109"/>
            <a:ext cx="3909060" cy="3857568"/>
          </a:xfrm>
          <a:prstGeom prst="rect">
            <a:avLst/>
          </a:prstGeom>
          <a:ln w="6350">
            <a:solidFill>
              <a:schemeClr val="tx1"/>
            </a:solidFill>
          </a:ln>
        </p:spPr>
      </p:pic>
      <p:sp>
        <p:nvSpPr>
          <p:cNvPr id="3" name="TextBox 2">
            <a:extLst>
              <a:ext uri="{FF2B5EF4-FFF2-40B4-BE49-F238E27FC236}">
                <a16:creationId xmlns:a16="http://schemas.microsoft.com/office/drawing/2014/main" id="{E21E9010-32C6-4AD5-BC59-0E64694E3C54}"/>
              </a:ext>
            </a:extLst>
          </p:cNvPr>
          <p:cNvSpPr txBox="1"/>
          <p:nvPr/>
        </p:nvSpPr>
        <p:spPr>
          <a:xfrm>
            <a:off x="4758690" y="3749330"/>
            <a:ext cx="2965450" cy="461665"/>
          </a:xfrm>
          <a:prstGeom prst="rect">
            <a:avLst/>
          </a:prstGeom>
          <a:noFill/>
        </p:spPr>
        <p:txBody>
          <a:bodyPr wrap="square" rtlCol="0">
            <a:spAutoFit/>
          </a:bodyPr>
          <a:lstStyle/>
          <a:p>
            <a:r>
              <a:rPr lang="en-US" sz="800" dirty="0">
                <a:latin typeface="Bell MT" panose="02020503060305020303" pitchFamily="18" charset="0"/>
              </a:rPr>
              <a:t>(</a:t>
            </a:r>
            <a:r>
              <a:rPr lang="en-US" sz="800" dirty="0" err="1">
                <a:latin typeface="Bell MT" panose="02020503060305020303" pitchFamily="18" charset="0"/>
              </a:rPr>
              <a:t>izquierda</a:t>
            </a:r>
            <a:r>
              <a:rPr lang="en-US" sz="800" dirty="0">
                <a:latin typeface="Bell MT" panose="02020503060305020303" pitchFamily="18" charset="0"/>
              </a:rPr>
              <a:t>) </a:t>
            </a:r>
            <a:r>
              <a:rPr lang="en-US" sz="800" dirty="0" err="1">
                <a:latin typeface="Bell MT" panose="02020503060305020303" pitchFamily="18" charset="0"/>
              </a:rPr>
              <a:t>Especie</a:t>
            </a:r>
            <a:r>
              <a:rPr lang="en-US" sz="800" dirty="0">
                <a:latin typeface="Bell MT" panose="02020503060305020303" pitchFamily="18" charset="0"/>
              </a:rPr>
              <a:t> no </a:t>
            </a:r>
            <a:r>
              <a:rPr lang="en-US" sz="800" dirty="0" err="1">
                <a:latin typeface="Bell MT" panose="02020503060305020303" pitchFamily="18" charset="0"/>
              </a:rPr>
              <a:t>identificada</a:t>
            </a:r>
            <a:r>
              <a:rPr lang="en-US" sz="800" dirty="0">
                <a:latin typeface="Bell MT" panose="02020503060305020303" pitchFamily="18" charset="0"/>
              </a:rPr>
              <a:t> de </a:t>
            </a:r>
            <a:r>
              <a:rPr lang="en-US" sz="800" dirty="0" err="1">
                <a:latin typeface="Bell MT" panose="02020503060305020303" pitchFamily="18" charset="0"/>
              </a:rPr>
              <a:t>cangrejo</a:t>
            </a:r>
            <a:r>
              <a:rPr lang="en-US" sz="800" dirty="0">
                <a:latin typeface="Bell MT" panose="02020503060305020303" pitchFamily="18" charset="0"/>
              </a:rPr>
              <a:t> </a:t>
            </a:r>
            <a:r>
              <a:rPr lang="en-US" sz="800" dirty="0" err="1">
                <a:latin typeface="Bell MT" panose="02020503060305020303" pitchFamily="18" charset="0"/>
              </a:rPr>
              <a:t>violinista</a:t>
            </a:r>
            <a:r>
              <a:rPr lang="en-US" sz="800" dirty="0">
                <a:latin typeface="Bell MT" panose="02020503060305020303" pitchFamily="18" charset="0"/>
              </a:rPr>
              <a:t> y (</a:t>
            </a:r>
            <a:r>
              <a:rPr lang="en-US" sz="800" dirty="0" err="1">
                <a:latin typeface="Bell MT" panose="02020503060305020303" pitchFamily="18" charset="0"/>
              </a:rPr>
              <a:t>derecha</a:t>
            </a:r>
            <a:r>
              <a:rPr lang="en-US" sz="800" dirty="0">
                <a:latin typeface="Bell MT" panose="02020503060305020303" pitchFamily="18" charset="0"/>
              </a:rPr>
              <a:t>) </a:t>
            </a:r>
            <a:r>
              <a:rPr lang="en-US" sz="800" dirty="0" err="1">
                <a:latin typeface="Bell MT" panose="02020503060305020303" pitchFamily="18" charset="0"/>
              </a:rPr>
              <a:t>Madrigueras</a:t>
            </a:r>
            <a:r>
              <a:rPr lang="en-US" sz="800" dirty="0">
                <a:latin typeface="Bell MT" panose="02020503060305020303" pitchFamily="18" charset="0"/>
              </a:rPr>
              <a:t> </a:t>
            </a:r>
            <a:r>
              <a:rPr lang="en-US" sz="800" dirty="0" err="1">
                <a:latin typeface="Bell MT" panose="02020503060305020303" pitchFamily="18" charset="0"/>
              </a:rPr>
              <a:t>en</a:t>
            </a:r>
            <a:r>
              <a:rPr lang="en-US" sz="800" dirty="0">
                <a:latin typeface="Bell MT" panose="02020503060305020303" pitchFamily="18" charset="0"/>
              </a:rPr>
              <a:t> </a:t>
            </a:r>
            <a:r>
              <a:rPr lang="en-US" sz="800" dirty="0" err="1">
                <a:latin typeface="Bell MT" panose="02020503060305020303" pitchFamily="18" charset="0"/>
              </a:rPr>
              <a:t>turba</a:t>
            </a:r>
            <a:r>
              <a:rPr lang="en-US" sz="800" dirty="0">
                <a:latin typeface="Bell MT" panose="02020503060305020303" pitchFamily="18" charset="0"/>
              </a:rPr>
              <a:t> de </a:t>
            </a:r>
            <a:r>
              <a:rPr lang="en-US" sz="800" dirty="0" err="1">
                <a:latin typeface="Bell MT" panose="02020503060305020303" pitchFamily="18" charset="0"/>
              </a:rPr>
              <a:t>marisma</a:t>
            </a:r>
            <a:r>
              <a:rPr lang="en-US" sz="800" dirty="0">
                <a:latin typeface="Bell MT" panose="02020503060305020303" pitchFamily="18" charset="0"/>
              </a:rPr>
              <a:t> </a:t>
            </a:r>
            <a:r>
              <a:rPr lang="en-US" sz="800" dirty="0" err="1">
                <a:latin typeface="Bell MT" panose="02020503060305020303" pitchFamily="18" charset="0"/>
              </a:rPr>
              <a:t>salada</a:t>
            </a:r>
            <a:r>
              <a:rPr lang="en-US" sz="800" dirty="0">
                <a:latin typeface="Bell MT" panose="02020503060305020303" pitchFamily="18" charset="0"/>
              </a:rPr>
              <a:t> (Old Lyme CT), </a:t>
            </a:r>
            <a:r>
              <a:rPr lang="en-US" sz="800" dirty="0" err="1">
                <a:latin typeface="Bell MT" panose="02020503060305020303" pitchFamily="18" charset="0"/>
              </a:rPr>
              <a:t>cortesía</a:t>
            </a:r>
            <a:r>
              <a:rPr lang="en-US" altLang="en-US" sz="800" dirty="0">
                <a:latin typeface="Bell MT" panose="02020503060305020303" pitchFamily="18" charset="0"/>
              </a:rPr>
              <a:t> de </a:t>
            </a:r>
            <a:r>
              <a:rPr lang="en-US" sz="800" dirty="0">
                <a:latin typeface="Bell MT" panose="02020503060305020303" pitchFamily="18" charset="0"/>
              </a:rPr>
              <a:t>Nancy Balcom</a:t>
            </a:r>
          </a:p>
        </p:txBody>
      </p:sp>
    </p:spTree>
    <p:extLst>
      <p:ext uri="{BB962C8B-B14F-4D97-AF65-F5344CB8AC3E}">
        <p14:creationId xmlns:p14="http://schemas.microsoft.com/office/powerpoint/2010/main" val="80081191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5">
            <a:extLst>
              <a:ext uri="{FF2B5EF4-FFF2-40B4-BE49-F238E27FC236}">
                <a16:creationId xmlns:a16="http://schemas.microsoft.com/office/drawing/2014/main" id="{070E5032-025D-4AA9-A2D0-6DE367141558}"/>
              </a:ext>
            </a:extLst>
          </p:cNvPr>
          <p:cNvSpPr>
            <a:spLocks noGrp="1" noChangeArrowheads="1"/>
          </p:cNvSpPr>
          <p:nvPr>
            <p:ph type="title"/>
          </p:nvPr>
        </p:nvSpPr>
        <p:spPr>
          <a:xfrm>
            <a:off x="582890" y="637615"/>
            <a:ext cx="3558047" cy="5624759"/>
          </a:xfrm>
        </p:spPr>
        <p:txBody>
          <a:bodyPr anchor="b">
            <a:noAutofit/>
          </a:bodyPr>
          <a:lstStyle/>
          <a:p>
            <a:pPr algn="l" eaLnBrk="1" hangingPunct="1">
              <a:lnSpc>
                <a:spcPct val="90000"/>
              </a:lnSpc>
            </a:pPr>
            <a:r>
              <a:rPr lang="en-US" altLang="en-US" sz="2800" dirty="0">
                <a:solidFill>
                  <a:schemeClr val="tx1">
                    <a:lumMod val="95000"/>
                  </a:schemeClr>
                </a:solidFill>
                <a:latin typeface="Bell MT" panose="02020503060305020303" pitchFamily="18" charset="0"/>
              </a:rPr>
              <a:t>El </a:t>
            </a:r>
            <a:r>
              <a:rPr lang="en-US" altLang="en-US" sz="2800" dirty="0" err="1">
                <a:solidFill>
                  <a:schemeClr val="tx1">
                    <a:lumMod val="95000"/>
                  </a:schemeClr>
                </a:solidFill>
                <a:latin typeface="Bell MT" panose="02020503060305020303" pitchFamily="18" charset="0"/>
              </a:rPr>
              <a:t>cangrejo</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ermitaño</a:t>
            </a:r>
            <a:r>
              <a:rPr lang="en-US" altLang="en-US" sz="2800" dirty="0">
                <a:solidFill>
                  <a:schemeClr val="tx1">
                    <a:lumMod val="95000"/>
                  </a:schemeClr>
                </a:solidFill>
                <a:latin typeface="Bell MT" panose="02020503060305020303" pitchFamily="18" charset="0"/>
              </a:rPr>
              <a:t>, que </a:t>
            </a:r>
            <a:r>
              <a:rPr lang="en-US" altLang="en-US" sz="2800" dirty="0" err="1">
                <a:solidFill>
                  <a:schemeClr val="tx1">
                    <a:lumMod val="95000"/>
                  </a:schemeClr>
                </a:solidFill>
                <a:latin typeface="Bell MT" panose="02020503060305020303" pitchFamily="18" charset="0"/>
              </a:rPr>
              <a:t>carga</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en</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su</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espalda</a:t>
            </a:r>
            <a:r>
              <a:rPr lang="en-US" altLang="en-US" sz="2800" dirty="0">
                <a:solidFill>
                  <a:schemeClr val="tx1">
                    <a:lumMod val="95000"/>
                  </a:schemeClr>
                </a:solidFill>
                <a:latin typeface="Bell MT" panose="02020503060305020303" pitchFamily="18" charset="0"/>
              </a:rPr>
              <a:t> un </a:t>
            </a:r>
            <a:r>
              <a:rPr lang="en-US" altLang="en-US" sz="2800" dirty="0" err="1">
                <a:solidFill>
                  <a:schemeClr val="tx1">
                    <a:lumMod val="95000"/>
                  </a:schemeClr>
                </a:solidFill>
                <a:latin typeface="Bell MT" panose="02020503060305020303" pitchFamily="18" charset="0"/>
              </a:rPr>
              <a:t>caparazón</a:t>
            </a:r>
            <a:r>
              <a:rPr lang="en-US" altLang="en-US" sz="2800" dirty="0">
                <a:solidFill>
                  <a:schemeClr val="tx1">
                    <a:lumMod val="95000"/>
                  </a:schemeClr>
                </a:solidFill>
                <a:latin typeface="Bell MT" panose="02020503060305020303" pitchFamily="18" charset="0"/>
              </a:rPr>
              <a:t> de </a:t>
            </a:r>
            <a:r>
              <a:rPr lang="en-US" altLang="en-US" sz="2800" dirty="0" err="1">
                <a:solidFill>
                  <a:schemeClr val="tx1">
                    <a:lumMod val="95000"/>
                  </a:schemeClr>
                </a:solidFill>
                <a:latin typeface="Bell MT" panose="02020503060305020303" pitchFamily="18" charset="0"/>
              </a:rPr>
              <a:t>caracol</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vacío</a:t>
            </a:r>
            <a:r>
              <a:rPr lang="en-US" altLang="en-US" sz="2800" dirty="0">
                <a:solidFill>
                  <a:schemeClr val="tx1">
                    <a:lumMod val="95000"/>
                  </a:schemeClr>
                </a:solidFill>
                <a:latin typeface="Bell MT" panose="02020503060305020303" pitchFamily="18" charset="0"/>
              </a:rPr>
              <a:t> para </a:t>
            </a:r>
            <a:r>
              <a:rPr lang="en-US" altLang="en-US" sz="2800" dirty="0" err="1">
                <a:solidFill>
                  <a:schemeClr val="tx1">
                    <a:lumMod val="95000"/>
                  </a:schemeClr>
                </a:solidFill>
                <a:latin typeface="Bell MT" panose="02020503060305020303" pitchFamily="18" charset="0"/>
              </a:rPr>
              <a:t>su</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protección</a:t>
            </a:r>
            <a:r>
              <a:rPr lang="en-US" altLang="en-US" sz="2800" dirty="0">
                <a:solidFill>
                  <a:schemeClr val="tx1">
                    <a:lumMod val="95000"/>
                  </a:schemeClr>
                </a:solidFill>
                <a:latin typeface="Bell MT" panose="02020503060305020303" pitchFamily="18" charset="0"/>
              </a:rPr>
              <a:t>, se </a:t>
            </a:r>
            <a:r>
              <a:rPr lang="en-US" altLang="en-US" sz="2800" dirty="0" err="1">
                <a:solidFill>
                  <a:schemeClr val="tx1">
                    <a:lumMod val="95000"/>
                  </a:schemeClr>
                </a:solidFill>
                <a:latin typeface="Bell MT" panose="02020503060305020303" pitchFamily="18" charset="0"/>
              </a:rPr>
              <a:t>desplaza</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en</a:t>
            </a:r>
            <a:r>
              <a:rPr lang="en-US" altLang="en-US" sz="2800" dirty="0">
                <a:solidFill>
                  <a:schemeClr val="tx1">
                    <a:lumMod val="95000"/>
                  </a:schemeClr>
                </a:solidFill>
                <a:latin typeface="Bell MT" panose="02020503060305020303" pitchFamily="18" charset="0"/>
              </a:rPr>
              <a:t> las </a:t>
            </a:r>
            <a:r>
              <a:rPr lang="en-US" altLang="en-US" sz="2800" dirty="0" err="1">
                <a:solidFill>
                  <a:schemeClr val="tx1">
                    <a:lumMod val="95000"/>
                  </a:schemeClr>
                </a:solidFill>
                <a:latin typeface="Bell MT" panose="02020503060305020303" pitchFamily="18" charset="0"/>
              </a:rPr>
              <a:t>aguas</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poco</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profundas</a:t>
            </a:r>
            <a:r>
              <a:rPr lang="en-US" altLang="en-US" sz="2800" dirty="0">
                <a:solidFill>
                  <a:schemeClr val="tx1">
                    <a:lumMod val="95000"/>
                  </a:schemeClr>
                </a:solidFill>
                <a:latin typeface="Bell MT" panose="02020503060305020303" pitchFamily="18" charset="0"/>
              </a:rPr>
              <a:t> de las </a:t>
            </a:r>
            <a:r>
              <a:rPr lang="en-US" altLang="en-US" sz="2800" dirty="0" err="1">
                <a:solidFill>
                  <a:schemeClr val="tx1">
                    <a:lumMod val="95000"/>
                  </a:schemeClr>
                </a:solidFill>
                <a:latin typeface="Bell MT" panose="02020503060305020303" pitchFamily="18" charset="0"/>
              </a:rPr>
              <a:t>marismas</a:t>
            </a:r>
            <a:r>
              <a:rPr lang="en-US" altLang="en-US" sz="2800" dirty="0">
                <a:solidFill>
                  <a:schemeClr val="tx1">
                    <a:lumMod val="95000"/>
                  </a:schemeClr>
                </a:solidFill>
                <a:latin typeface="Bell MT" panose="02020503060305020303" pitchFamily="18" charset="0"/>
              </a:rPr>
              <a:t> y </a:t>
            </a:r>
            <a:r>
              <a:rPr lang="en-US" altLang="en-US" sz="2800" dirty="0" err="1">
                <a:solidFill>
                  <a:schemeClr val="tx1">
                    <a:lumMod val="95000"/>
                  </a:schemeClr>
                </a:solidFill>
                <a:latin typeface="Bell MT" panose="02020503060305020303" pitchFamily="18" charset="0"/>
              </a:rPr>
              <a:t>planicies</a:t>
            </a:r>
            <a:r>
              <a:rPr lang="en-US" altLang="en-US" sz="2800" dirty="0">
                <a:solidFill>
                  <a:schemeClr val="tx1">
                    <a:lumMod val="95000"/>
                  </a:schemeClr>
                </a:solidFill>
                <a:latin typeface="Bell MT" panose="02020503060305020303" pitchFamily="18" charset="0"/>
              </a:rPr>
              <a:t> de </a:t>
            </a:r>
            <a:r>
              <a:rPr lang="en-US" altLang="en-US" sz="2800" dirty="0" err="1">
                <a:solidFill>
                  <a:schemeClr val="tx1">
                    <a:lumMod val="95000"/>
                  </a:schemeClr>
                </a:solidFill>
                <a:latin typeface="Bell MT" panose="02020503060305020303" pitchFamily="18" charset="0"/>
              </a:rPr>
              <a:t>marea</a:t>
            </a:r>
            <a:br>
              <a:rPr lang="en-US" altLang="en-US" sz="2800" dirty="0">
                <a:solidFill>
                  <a:schemeClr val="tx1">
                    <a:lumMod val="95000"/>
                  </a:schemeClr>
                </a:solidFill>
                <a:latin typeface="Bell MT" panose="02020503060305020303" pitchFamily="18" charset="0"/>
              </a:rPr>
            </a:br>
            <a:br>
              <a:rPr lang="en-US" altLang="en-US" sz="2800" dirty="0">
                <a:solidFill>
                  <a:schemeClr val="tx1">
                    <a:lumMod val="95000"/>
                  </a:schemeClr>
                </a:solidFill>
                <a:latin typeface="Bell MT" panose="02020503060305020303" pitchFamily="18" charset="0"/>
              </a:rPr>
            </a:br>
            <a:r>
              <a:rPr lang="en-US" altLang="en-US" sz="2800" dirty="0" err="1">
                <a:solidFill>
                  <a:schemeClr val="tx1">
                    <a:lumMod val="95000"/>
                  </a:schemeClr>
                </a:solidFill>
                <a:latin typeface="Bell MT" panose="02020503060305020303" pitchFamily="18" charset="0"/>
              </a:rPr>
              <a:t>Cuando</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su</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caparazón</a:t>
            </a:r>
            <a:r>
              <a:rPr lang="en-US" altLang="en-US" sz="2800" dirty="0">
                <a:solidFill>
                  <a:schemeClr val="tx1">
                    <a:lumMod val="95000"/>
                  </a:schemeClr>
                </a:solidFill>
                <a:latin typeface="Bell MT" panose="02020503060305020303" pitchFamily="18" charset="0"/>
              </a:rPr>
              <a:t> se </a:t>
            </a:r>
            <a:r>
              <a:rPr lang="en-US" altLang="en-US" sz="2800" dirty="0" err="1">
                <a:solidFill>
                  <a:schemeClr val="tx1">
                    <a:lumMod val="95000"/>
                  </a:schemeClr>
                </a:solidFill>
                <a:latin typeface="Bell MT" panose="02020503060305020303" pitchFamily="18" charset="0"/>
              </a:rPr>
              <a:t>torna</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pequeño</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necesita</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encontrar</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uno</a:t>
            </a:r>
            <a:r>
              <a:rPr lang="en-US" altLang="en-US" sz="2800" dirty="0">
                <a:solidFill>
                  <a:schemeClr val="tx1">
                    <a:lumMod val="95000"/>
                  </a:schemeClr>
                </a:solidFill>
                <a:latin typeface="Bell MT" panose="02020503060305020303" pitchFamily="18" charset="0"/>
              </a:rPr>
              <a:t> nuevo, </a:t>
            </a:r>
            <a:r>
              <a:rPr lang="en-US" altLang="en-US" sz="2800" dirty="0" err="1">
                <a:solidFill>
                  <a:schemeClr val="tx1">
                    <a:lumMod val="95000"/>
                  </a:schemeClr>
                </a:solidFill>
                <a:latin typeface="Bell MT" panose="02020503060305020303" pitchFamily="18" charset="0"/>
              </a:rPr>
              <a:t>más</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grande</a:t>
            </a:r>
            <a:endParaRPr lang="en-US" altLang="en-US" sz="2800" dirty="0">
              <a:solidFill>
                <a:schemeClr val="tx1">
                  <a:lumMod val="95000"/>
                </a:schemeClr>
              </a:solidFill>
              <a:latin typeface="Bell MT" panose="02020503060305020303" pitchFamily="18" charset="0"/>
            </a:endParaRPr>
          </a:p>
        </p:txBody>
      </p:sp>
      <p:cxnSp>
        <p:nvCxnSpPr>
          <p:cNvPr id="76" name="Straight Connector 75">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1507" name="Picture 8" descr="Detalle de un cangrejo ermitaño mostrando sus ojos y garras frontales ">
            <a:extLst>
              <a:ext uri="{FF2B5EF4-FFF2-40B4-BE49-F238E27FC236}">
                <a16:creationId xmlns:a16="http://schemas.microsoft.com/office/drawing/2014/main" id="{469C6B9F-39BD-463C-8DB8-4FAEA4CC112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
          <a:stretch/>
        </p:blipFill>
        <p:spPr>
          <a:xfrm>
            <a:off x="5061858" y="573678"/>
            <a:ext cx="3827405" cy="5710645"/>
          </a:xfrm>
          <a:prstGeom prst="rect">
            <a:avLst/>
          </a:prstGeom>
          <a:noFill/>
          <a:ln>
            <a:solidFill>
              <a:schemeClr val="tx1"/>
            </a:solidFill>
          </a:ln>
        </p:spPr>
      </p:pic>
      <p:sp>
        <p:nvSpPr>
          <p:cNvPr id="2" name="TextBox 1">
            <a:extLst>
              <a:ext uri="{FF2B5EF4-FFF2-40B4-BE49-F238E27FC236}">
                <a16:creationId xmlns:a16="http://schemas.microsoft.com/office/drawing/2014/main" id="{540A8B17-9A61-479B-8AF0-6EACF585C4DE}"/>
              </a:ext>
            </a:extLst>
          </p:cNvPr>
          <p:cNvSpPr txBox="1"/>
          <p:nvPr/>
        </p:nvSpPr>
        <p:spPr>
          <a:xfrm>
            <a:off x="5029200" y="6096000"/>
            <a:ext cx="2971800" cy="215444"/>
          </a:xfrm>
          <a:prstGeom prst="rect">
            <a:avLst/>
          </a:prstGeom>
          <a:noFill/>
        </p:spPr>
        <p:txBody>
          <a:bodyPr wrap="square" rtlCol="0">
            <a:spAutoFit/>
          </a:bodyPr>
          <a:lstStyle/>
          <a:p>
            <a:r>
              <a:rPr lang="en-US" altLang="en-US" sz="800" dirty="0" err="1">
                <a:latin typeface="Bell MT" panose="02020503060305020303" pitchFamily="18" charset="0"/>
              </a:rPr>
              <a:t>Cangrejo</a:t>
            </a:r>
            <a:r>
              <a:rPr lang="en-US" altLang="en-US" sz="800" dirty="0">
                <a:latin typeface="Bell MT" panose="02020503060305020303" pitchFamily="18" charset="0"/>
              </a:rPr>
              <a:t> </a:t>
            </a:r>
            <a:r>
              <a:rPr lang="en-US" altLang="en-US" sz="800" dirty="0" err="1">
                <a:latin typeface="Bell MT" panose="02020503060305020303" pitchFamily="18" charset="0"/>
              </a:rPr>
              <a:t>ermitaño</a:t>
            </a:r>
            <a:r>
              <a:rPr lang="en-US" altLang="en-US" sz="800" dirty="0">
                <a:latin typeface="Bell MT" panose="02020503060305020303" pitchFamily="18" charset="0"/>
              </a:rPr>
              <a:t>, </a:t>
            </a:r>
            <a:r>
              <a:rPr lang="en-US" altLang="en-US" sz="800" i="1" dirty="0" err="1">
                <a:latin typeface="Bell MT" panose="02020503060305020303" pitchFamily="18" charset="0"/>
              </a:rPr>
              <a:t>Pagurus</a:t>
            </a:r>
            <a:r>
              <a:rPr lang="en-US" altLang="en-US" sz="800" i="1" dirty="0">
                <a:latin typeface="Bell MT" panose="02020503060305020303" pitchFamily="18" charset="0"/>
              </a:rPr>
              <a:t> </a:t>
            </a:r>
            <a:r>
              <a:rPr lang="en-US" altLang="en-US" sz="800" i="1" dirty="0" err="1">
                <a:latin typeface="Bell MT" panose="02020503060305020303" pitchFamily="18" charset="0"/>
              </a:rPr>
              <a:t>longicarpus</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Rectangle 5">
            <a:extLst>
              <a:ext uri="{FF2B5EF4-FFF2-40B4-BE49-F238E27FC236}">
                <a16:creationId xmlns:a16="http://schemas.microsoft.com/office/drawing/2014/main" id="{3D0A6236-50BB-46F0-86BE-84D86BE92722}"/>
              </a:ext>
            </a:extLst>
          </p:cNvPr>
          <p:cNvSpPr>
            <a:spLocks noGrp="1" noChangeArrowheads="1"/>
          </p:cNvSpPr>
          <p:nvPr>
            <p:ph type="title"/>
          </p:nvPr>
        </p:nvSpPr>
        <p:spPr>
          <a:xfrm>
            <a:off x="438641" y="304800"/>
            <a:ext cx="3951749" cy="3114782"/>
          </a:xfrm>
        </p:spPr>
        <p:txBody>
          <a:bodyPr anchor="b">
            <a:noAutofit/>
          </a:bodyPr>
          <a:lstStyle/>
          <a:p>
            <a:pPr algn="l" eaLnBrk="1" hangingPunct="1">
              <a:lnSpc>
                <a:spcPct val="90000"/>
              </a:lnSpc>
            </a:pPr>
            <a:r>
              <a:rPr lang="en-US" altLang="en-US" sz="2700" dirty="0">
                <a:solidFill>
                  <a:schemeClr val="tx1">
                    <a:lumMod val="95000"/>
                  </a:schemeClr>
                </a:solidFill>
                <a:latin typeface="Bell MT" panose="02020503060305020303" pitchFamily="18" charset="0"/>
              </a:rPr>
              <a:t>Los </a:t>
            </a:r>
            <a:r>
              <a:rPr lang="en-US" altLang="en-US" sz="2700" dirty="0" err="1">
                <a:solidFill>
                  <a:schemeClr val="tx1">
                    <a:lumMod val="95000"/>
                  </a:schemeClr>
                </a:solidFill>
                <a:latin typeface="Bell MT" panose="02020503060305020303" pitchFamily="18" charset="0"/>
              </a:rPr>
              <a:t>cangrejos</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verdes</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habitan</a:t>
            </a:r>
            <a:r>
              <a:rPr lang="en-US" altLang="en-US" sz="2700" dirty="0">
                <a:solidFill>
                  <a:schemeClr val="tx1">
                    <a:lumMod val="95000"/>
                  </a:schemeClr>
                </a:solidFill>
                <a:latin typeface="Bell MT" panose="02020503060305020303" pitchFamily="18" charset="0"/>
              </a:rPr>
              <a:t> las </a:t>
            </a:r>
            <a:r>
              <a:rPr lang="en-US" altLang="en-US" sz="2700" dirty="0" err="1">
                <a:solidFill>
                  <a:schemeClr val="tx1">
                    <a:lumMod val="95000"/>
                  </a:schemeClr>
                </a:solidFill>
                <a:latin typeface="Bell MT" panose="02020503060305020303" pitchFamily="18" charset="0"/>
              </a:rPr>
              <a:t>marismas</a:t>
            </a:r>
            <a:r>
              <a:rPr lang="en-US" altLang="en-US" sz="2700" dirty="0">
                <a:solidFill>
                  <a:schemeClr val="tx1">
                    <a:lumMod val="95000"/>
                  </a:schemeClr>
                </a:solidFill>
                <a:latin typeface="Bell MT" panose="02020503060305020303" pitchFamily="18" charset="0"/>
              </a:rPr>
              <a:t> del Sound, areas </a:t>
            </a:r>
            <a:r>
              <a:rPr lang="en-US" altLang="en-US" sz="2700" dirty="0" err="1">
                <a:solidFill>
                  <a:schemeClr val="tx1">
                    <a:lumMod val="95000"/>
                  </a:schemeClr>
                </a:solidFill>
                <a:latin typeface="Bell MT" panose="02020503060305020303" pitchFamily="18" charset="0"/>
              </a:rPr>
              <a:t>rocosas</a:t>
            </a:r>
            <a:r>
              <a:rPr lang="en-US" altLang="en-US" sz="2700" dirty="0">
                <a:solidFill>
                  <a:schemeClr val="tx1">
                    <a:lumMod val="95000"/>
                  </a:schemeClr>
                </a:solidFill>
                <a:latin typeface="Bell MT" panose="02020503060305020303" pitchFamily="18" charset="0"/>
              </a:rPr>
              <a:t> y </a:t>
            </a:r>
            <a:r>
              <a:rPr lang="en-US" altLang="en-US" sz="2700" dirty="0" err="1">
                <a:solidFill>
                  <a:schemeClr val="tx1">
                    <a:lumMod val="95000"/>
                  </a:schemeClr>
                </a:solidFill>
                <a:latin typeface="Bell MT" panose="02020503060305020303" pitchFamily="18" charset="0"/>
              </a:rPr>
              <a:t>planicies</a:t>
            </a:r>
            <a:r>
              <a:rPr lang="en-US" altLang="en-US" sz="2700" dirty="0">
                <a:solidFill>
                  <a:schemeClr val="tx1">
                    <a:lumMod val="95000"/>
                  </a:schemeClr>
                </a:solidFill>
                <a:latin typeface="Bell MT" panose="02020503060305020303" pitchFamily="18" charset="0"/>
              </a:rPr>
              <a:t> de </a:t>
            </a:r>
            <a:r>
              <a:rPr lang="en-US" altLang="en-US" sz="2700" dirty="0" err="1">
                <a:solidFill>
                  <a:schemeClr val="tx1">
                    <a:lumMod val="95000"/>
                  </a:schemeClr>
                </a:solidFill>
                <a:latin typeface="Bell MT" panose="02020503060305020303" pitchFamily="18" charset="0"/>
              </a:rPr>
              <a:t>marea</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Consumidores</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voraces</a:t>
            </a:r>
            <a:r>
              <a:rPr lang="en-US" altLang="en-US" sz="2700" dirty="0">
                <a:solidFill>
                  <a:schemeClr val="tx1">
                    <a:lumMod val="95000"/>
                  </a:schemeClr>
                </a:solidFill>
                <a:latin typeface="Bell MT" panose="02020503060305020303" pitchFamily="18" charset="0"/>
              </a:rPr>
              <a:t> de </a:t>
            </a:r>
            <a:r>
              <a:rPr lang="en-US" altLang="en-US" sz="2700" dirty="0" err="1">
                <a:solidFill>
                  <a:schemeClr val="tx1">
                    <a:lumMod val="95000"/>
                  </a:schemeClr>
                </a:solidFill>
                <a:latin typeface="Bell MT" panose="02020503060305020303" pitchFamily="18" charset="0"/>
              </a:rPr>
              <a:t>mariscos</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bivalvos</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también</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comen</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algas</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gusanos</a:t>
            </a:r>
            <a:r>
              <a:rPr lang="en-US" altLang="en-US" sz="2700" dirty="0">
                <a:solidFill>
                  <a:schemeClr val="tx1">
                    <a:lumMod val="95000"/>
                  </a:schemeClr>
                </a:solidFill>
                <a:latin typeface="Bell MT" panose="02020503060305020303" pitchFamily="18" charset="0"/>
              </a:rPr>
              <a:t> y </a:t>
            </a:r>
            <a:r>
              <a:rPr lang="en-US" altLang="en-US" sz="2700" dirty="0" err="1">
                <a:solidFill>
                  <a:schemeClr val="tx1">
                    <a:lumMod val="95000"/>
                  </a:schemeClr>
                </a:solidFill>
                <a:latin typeface="Bell MT" panose="02020503060305020303" pitchFamily="18" charset="0"/>
              </a:rPr>
              <a:t>otros</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cangrejos</a:t>
            </a:r>
            <a:endParaRPr lang="en-US" altLang="en-US" sz="2700" dirty="0">
              <a:solidFill>
                <a:schemeClr val="tx1">
                  <a:lumMod val="95000"/>
                </a:schemeClr>
              </a:solidFill>
              <a:latin typeface="Bell MT" panose="02020503060305020303" pitchFamily="18" charset="0"/>
            </a:endParaRPr>
          </a:p>
        </p:txBody>
      </p:sp>
      <p:cxnSp>
        <p:nvCxnSpPr>
          <p:cNvPr id="76" name="Straight Connector 75">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2531" name="Picture 8" descr="Fotografía de un cangrejo verde en aguas llanas">
            <a:extLst>
              <a:ext uri="{FF2B5EF4-FFF2-40B4-BE49-F238E27FC236}">
                <a16:creationId xmlns:a16="http://schemas.microsoft.com/office/drawing/2014/main" id="{BD0BF2CD-261B-4B5B-879B-9DBD8BD184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
          <a:stretch/>
        </p:blipFill>
        <p:spPr>
          <a:xfrm>
            <a:off x="5061858" y="573678"/>
            <a:ext cx="3827405" cy="5710645"/>
          </a:xfrm>
          <a:prstGeom prst="rect">
            <a:avLst/>
          </a:prstGeom>
          <a:noFill/>
          <a:ln w="6350">
            <a:solidFill>
              <a:schemeClr val="tx1"/>
            </a:solidFill>
          </a:ln>
        </p:spPr>
      </p:pic>
      <p:pic>
        <p:nvPicPr>
          <p:cNvPr id="3" name="Picture 2" descr="Fotografía de un artrópodo invertebrado llamado cangrejo verde. El cangrejo verde está en su periodo de muda, saliendo de su viejo caparazón con uno nuevo más grande y suave, listo para endurecerse &#10;">
            <a:extLst>
              <a:ext uri="{FF2B5EF4-FFF2-40B4-BE49-F238E27FC236}">
                <a16:creationId xmlns:a16="http://schemas.microsoft.com/office/drawing/2014/main" id="{E8B9D551-0E2D-4001-BB5E-2349F755D1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444" y="3521050"/>
            <a:ext cx="3920947" cy="2574950"/>
          </a:xfrm>
          <a:prstGeom prst="rect">
            <a:avLst/>
          </a:prstGeom>
          <a:ln w="6350">
            <a:solidFill>
              <a:schemeClr val="tx1"/>
            </a:solidFill>
          </a:ln>
        </p:spPr>
      </p:pic>
      <p:sp>
        <p:nvSpPr>
          <p:cNvPr id="2" name="TextBox 1">
            <a:extLst>
              <a:ext uri="{FF2B5EF4-FFF2-40B4-BE49-F238E27FC236}">
                <a16:creationId xmlns:a16="http://schemas.microsoft.com/office/drawing/2014/main" id="{DF6C846A-A01D-41ED-82C9-7C1459D15F78}"/>
              </a:ext>
            </a:extLst>
          </p:cNvPr>
          <p:cNvSpPr txBox="1"/>
          <p:nvPr/>
        </p:nvSpPr>
        <p:spPr>
          <a:xfrm>
            <a:off x="4979137" y="6284322"/>
            <a:ext cx="3936263" cy="345078"/>
          </a:xfrm>
          <a:prstGeom prst="rect">
            <a:avLst/>
          </a:prstGeom>
          <a:noFill/>
        </p:spPr>
        <p:txBody>
          <a:bodyPr wrap="square" rtlCol="0">
            <a:spAutoFit/>
          </a:bodyPr>
          <a:lstStyle/>
          <a:p>
            <a:r>
              <a:rPr lang="en-US" altLang="en-US" sz="800" dirty="0">
                <a:latin typeface="Bell MT" panose="02020503060305020303" pitchFamily="18" charset="0"/>
              </a:rPr>
              <a:t>(</a:t>
            </a:r>
            <a:r>
              <a:rPr lang="en-US" altLang="en-US" sz="800" dirty="0" err="1">
                <a:latin typeface="Bell MT" panose="02020503060305020303" pitchFamily="18" charset="0"/>
              </a:rPr>
              <a:t>izquierda</a:t>
            </a:r>
            <a:r>
              <a:rPr lang="en-US" altLang="en-US" sz="800" dirty="0">
                <a:latin typeface="Bell MT" panose="02020503060305020303" pitchFamily="18" charset="0"/>
              </a:rPr>
              <a:t>) </a:t>
            </a:r>
            <a:r>
              <a:rPr lang="en-US" altLang="en-US" sz="800" dirty="0" err="1">
                <a:latin typeface="Bell MT" panose="02020503060305020303" pitchFamily="18" charset="0"/>
              </a:rPr>
              <a:t>Cangrejo</a:t>
            </a:r>
            <a:r>
              <a:rPr lang="en-US" altLang="en-US" sz="800" dirty="0">
                <a:latin typeface="Bell MT" panose="02020503060305020303" pitchFamily="18" charset="0"/>
              </a:rPr>
              <a:t> </a:t>
            </a:r>
            <a:r>
              <a:rPr lang="en-US" altLang="en-US" sz="800" dirty="0" err="1">
                <a:latin typeface="Bell MT" panose="02020503060305020303" pitchFamily="18" charset="0"/>
              </a:rPr>
              <a:t>verde</a:t>
            </a:r>
            <a:r>
              <a:rPr lang="en-US" altLang="en-US" sz="800" dirty="0">
                <a:latin typeface="Bell MT" panose="02020503060305020303" pitchFamily="18" charset="0"/>
              </a:rPr>
              <a:t> </a:t>
            </a:r>
            <a:r>
              <a:rPr lang="en-US" altLang="en-US" sz="800" dirty="0" err="1">
                <a:latin typeface="Bell MT" panose="02020503060305020303" pitchFamily="18" charset="0"/>
              </a:rPr>
              <a:t>cambiando</a:t>
            </a:r>
            <a:r>
              <a:rPr lang="en-US" altLang="en-US" sz="800" dirty="0">
                <a:latin typeface="Bell MT" panose="02020503060305020303" pitchFamily="18" charset="0"/>
              </a:rPr>
              <a:t> </a:t>
            </a:r>
            <a:r>
              <a:rPr lang="en-US" altLang="en-US" sz="800" dirty="0" err="1">
                <a:latin typeface="Bell MT" panose="02020503060305020303" pitchFamily="18" charset="0"/>
              </a:rPr>
              <a:t>el</a:t>
            </a:r>
            <a:r>
              <a:rPr lang="en-US" altLang="en-US" sz="800" dirty="0">
                <a:latin typeface="Bell MT" panose="02020503060305020303" pitchFamily="18" charset="0"/>
              </a:rPr>
              <a:t> </a:t>
            </a:r>
            <a:r>
              <a:rPr lang="en-US" altLang="en-US" sz="800" dirty="0" err="1">
                <a:latin typeface="Bell MT" panose="02020503060305020303" pitchFamily="18" charset="0"/>
              </a:rPr>
              <a:t>caparazón</a:t>
            </a:r>
            <a:r>
              <a:rPr lang="en-US" altLang="en-US" sz="800" dirty="0">
                <a:latin typeface="Bell MT" panose="02020503060305020303" pitchFamily="18" charset="0"/>
              </a:rPr>
              <a:t>,</a:t>
            </a:r>
            <a:r>
              <a:rPr lang="en-US" altLang="en-US" sz="800" i="1" dirty="0">
                <a:latin typeface="Bell MT" panose="02020503060305020303" pitchFamily="18" charset="0"/>
              </a:rPr>
              <a:t> </a:t>
            </a:r>
            <a:r>
              <a:rPr lang="en-US" altLang="en-US" sz="800" i="1" dirty="0" err="1">
                <a:latin typeface="Bell MT" panose="02020503060305020303" pitchFamily="18" charset="0"/>
              </a:rPr>
              <a:t>Carcinus</a:t>
            </a:r>
            <a:r>
              <a:rPr lang="en-US" altLang="en-US" sz="800" i="1" dirty="0">
                <a:latin typeface="Bell MT" panose="02020503060305020303" pitchFamily="18" charset="0"/>
              </a:rPr>
              <a:t> </a:t>
            </a:r>
            <a:r>
              <a:rPr lang="en-US" altLang="en-US" sz="800" i="1" dirty="0" err="1">
                <a:latin typeface="Bell MT" panose="02020503060305020303" pitchFamily="18" charset="0"/>
              </a:rPr>
              <a:t>maenas</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Robert </a:t>
            </a:r>
            <a:r>
              <a:rPr lang="en-US" altLang="en-US" sz="800" dirty="0" err="1">
                <a:latin typeface="Bell MT" panose="02020503060305020303" pitchFamily="18" charset="0"/>
              </a:rPr>
              <a:t>Bachand</a:t>
            </a:r>
            <a:r>
              <a:rPr lang="en-US" altLang="en-US" sz="800" dirty="0">
                <a:latin typeface="Bell MT" panose="02020503060305020303" pitchFamily="18" charset="0"/>
              </a:rPr>
              <a:t>; (</a:t>
            </a:r>
            <a:r>
              <a:rPr lang="en-US" altLang="en-US" sz="800" dirty="0" err="1">
                <a:latin typeface="Bell MT" panose="02020503060305020303" pitchFamily="18" charset="0"/>
              </a:rPr>
              <a:t>derecha</a:t>
            </a:r>
            <a:r>
              <a:rPr lang="en-US" altLang="en-US" sz="800"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a:extLst>
              <a:ext uri="{FF2B5EF4-FFF2-40B4-BE49-F238E27FC236}">
                <a16:creationId xmlns:a16="http://schemas.microsoft.com/office/drawing/2014/main" id="{A874E967-284D-4C40-9835-B02B153C6E3F}"/>
              </a:ext>
            </a:extLst>
          </p:cNvPr>
          <p:cNvSpPr>
            <a:spLocks noGrp="1" noChangeArrowheads="1"/>
          </p:cNvSpPr>
          <p:nvPr>
            <p:ph type="title"/>
          </p:nvPr>
        </p:nvSpPr>
        <p:spPr>
          <a:xfrm>
            <a:off x="685800" y="4876800"/>
            <a:ext cx="7772400" cy="1752599"/>
          </a:xfrm>
        </p:spPr>
        <p:txBody>
          <a:bodyPr vert="horz" lIns="91440" tIns="45720" rIns="91440" bIns="45720" rtlCol="0" anchor="ctr">
            <a:noAutofit/>
          </a:bodyPr>
          <a:lstStyle/>
          <a:p>
            <a:pPr algn="l" eaLnBrk="1" hangingPunct="1">
              <a:lnSpc>
                <a:spcPct val="90000"/>
              </a:lnSpc>
            </a:pPr>
            <a:r>
              <a:rPr lang="en-US" altLang="en-US" sz="2700" kern="1200" dirty="0">
                <a:solidFill>
                  <a:schemeClr val="tx1">
                    <a:lumMod val="95000"/>
                  </a:schemeClr>
                </a:solidFill>
                <a:latin typeface="Bell MT" panose="02020503060305020303" pitchFamily="18" charset="0"/>
              </a:rPr>
              <a:t>Los arroyos de </a:t>
            </a:r>
            <a:r>
              <a:rPr lang="en-US" altLang="en-US" sz="2700" kern="1200" dirty="0" err="1">
                <a:solidFill>
                  <a:schemeClr val="tx1">
                    <a:lumMod val="95000"/>
                  </a:schemeClr>
                </a:solidFill>
                <a:latin typeface="Bell MT" panose="02020503060305020303" pitchFamily="18" charset="0"/>
              </a:rPr>
              <a:t>marea</a:t>
            </a:r>
            <a:r>
              <a:rPr lang="en-US" altLang="en-US" sz="2700" kern="1200" dirty="0">
                <a:solidFill>
                  <a:schemeClr val="tx1">
                    <a:lumMod val="95000"/>
                  </a:schemeClr>
                </a:solidFill>
                <a:latin typeface="Bell MT" panose="02020503060305020303" pitchFamily="18" charset="0"/>
              </a:rPr>
              <a:t> y las </a:t>
            </a:r>
            <a:r>
              <a:rPr lang="en-US" altLang="en-US" sz="2700" kern="1200" dirty="0" err="1">
                <a:solidFill>
                  <a:schemeClr val="tx1">
                    <a:lumMod val="95000"/>
                  </a:schemeClr>
                </a:solidFill>
                <a:latin typeface="Bell MT" panose="02020503060305020303" pitchFamily="18" charset="0"/>
              </a:rPr>
              <a:t>franjas</a:t>
            </a:r>
            <a:r>
              <a:rPr lang="en-US" altLang="en-US" sz="2700" kern="1200" dirty="0">
                <a:solidFill>
                  <a:schemeClr val="tx1">
                    <a:lumMod val="95000"/>
                  </a:schemeClr>
                </a:solidFill>
                <a:latin typeface="Bell MT" panose="02020503060305020303" pitchFamily="18" charset="0"/>
              </a:rPr>
              <a:t> para </a:t>
            </a:r>
            <a:r>
              <a:rPr lang="en-US" altLang="en-US" sz="2700" kern="1200" dirty="0" err="1">
                <a:solidFill>
                  <a:schemeClr val="tx1">
                    <a:lumMod val="95000"/>
                  </a:schemeClr>
                </a:solidFill>
                <a:latin typeface="Bell MT" panose="02020503060305020303" pitchFamily="18" charset="0"/>
              </a:rPr>
              <a:t>controlar</a:t>
            </a:r>
            <a:r>
              <a:rPr lang="en-US" altLang="en-US" sz="2700" kern="1200" dirty="0">
                <a:solidFill>
                  <a:schemeClr val="tx1">
                    <a:lumMod val="95000"/>
                  </a:schemeClr>
                </a:solidFill>
                <a:latin typeface="Bell MT" panose="02020503060305020303" pitchFamily="18" charset="0"/>
              </a:rPr>
              <a:t> mosquitos que </a:t>
            </a:r>
            <a:r>
              <a:rPr lang="en-US" altLang="en-US" sz="2700" kern="1200" dirty="0" err="1">
                <a:solidFill>
                  <a:schemeClr val="tx1">
                    <a:lumMod val="95000"/>
                  </a:schemeClr>
                </a:solidFill>
                <a:latin typeface="Bell MT" panose="02020503060305020303" pitchFamily="18" charset="0"/>
              </a:rPr>
              <a:t>serpentean</a:t>
            </a:r>
            <a:r>
              <a:rPr lang="en-US" altLang="en-US" sz="2700" kern="1200" dirty="0">
                <a:solidFill>
                  <a:schemeClr val="tx1">
                    <a:lumMod val="95000"/>
                  </a:schemeClr>
                </a:solidFill>
                <a:latin typeface="Bell MT" panose="02020503060305020303" pitchFamily="18" charset="0"/>
              </a:rPr>
              <a:t> a </a:t>
            </a:r>
            <a:r>
              <a:rPr lang="en-US" altLang="en-US" sz="2700" kern="1200" dirty="0" err="1">
                <a:solidFill>
                  <a:schemeClr val="tx1">
                    <a:lumMod val="95000"/>
                  </a:schemeClr>
                </a:solidFill>
                <a:latin typeface="Bell MT" panose="02020503060305020303" pitchFamily="18" charset="0"/>
              </a:rPr>
              <a:t>través</a:t>
            </a:r>
            <a:r>
              <a:rPr lang="en-US" altLang="en-US" sz="2700" kern="1200" dirty="0">
                <a:solidFill>
                  <a:schemeClr val="tx1">
                    <a:lumMod val="95000"/>
                  </a:schemeClr>
                </a:solidFill>
                <a:latin typeface="Bell MT" panose="02020503060305020303" pitchFamily="18" charset="0"/>
              </a:rPr>
              <a:t> de la </a:t>
            </a:r>
            <a:r>
              <a:rPr lang="en-US" altLang="en-US" sz="2700" kern="1200" dirty="0" err="1">
                <a:solidFill>
                  <a:schemeClr val="tx1">
                    <a:lumMod val="95000"/>
                  </a:schemeClr>
                </a:solidFill>
                <a:latin typeface="Bell MT" panose="02020503060305020303" pitchFamily="18" charset="0"/>
              </a:rPr>
              <a:t>marisma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salada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protegen</a:t>
            </a:r>
            <a:r>
              <a:rPr lang="en-US" altLang="en-US" sz="2700" kern="1200" dirty="0">
                <a:solidFill>
                  <a:schemeClr val="tx1">
                    <a:lumMod val="95000"/>
                  </a:schemeClr>
                </a:solidFill>
                <a:latin typeface="Bell MT" panose="02020503060305020303" pitchFamily="18" charset="0"/>
              </a:rPr>
              <a:t> a </a:t>
            </a:r>
            <a:r>
              <a:rPr lang="en-US" altLang="en-US" sz="2700" kern="1200" dirty="0" err="1">
                <a:solidFill>
                  <a:schemeClr val="tx1">
                    <a:lumMod val="95000"/>
                  </a:schemeClr>
                </a:solidFill>
                <a:latin typeface="Bell MT" panose="02020503060305020303" pitchFamily="18" charset="0"/>
              </a:rPr>
              <a:t>los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peces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pequeños</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depredadores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más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grandes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mientras</a:t>
            </a:r>
            <a:r>
              <a:rPr lang="en-US" altLang="en-US" sz="2700" kern="1200" dirty="0">
                <a:solidFill>
                  <a:schemeClr val="tx1">
                    <a:lumMod val="95000"/>
                  </a:schemeClr>
                </a:solidFill>
                <a:latin typeface="Bell MT" panose="02020503060305020303" pitchFamily="18" charset="0"/>
              </a:rPr>
              <a:t> que </a:t>
            </a:r>
            <a:r>
              <a:rPr lang="en-US" altLang="en-US" sz="2700" kern="1200" dirty="0" err="1">
                <a:solidFill>
                  <a:schemeClr val="tx1">
                    <a:lumMod val="95000"/>
                  </a:schemeClr>
                </a:solidFill>
                <a:latin typeface="Bell MT" panose="02020503060305020303" pitchFamily="18" charset="0"/>
              </a:rPr>
              <a:t>los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cangrejos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azules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buscan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presas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estos</a:t>
            </a:r>
            <a:r>
              <a:rPr lang="en-US" altLang="en-US" sz="2700" kern="1200" dirty="0">
                <a:solidFill>
                  <a:schemeClr val="tx1">
                    <a:lumMod val="95000"/>
                  </a:schemeClr>
                </a:solidFill>
                <a:latin typeface="Bell MT" panose="02020503060305020303" pitchFamily="18" charset="0"/>
              </a:rPr>
              <a:t> arroyos</a:t>
            </a:r>
          </a:p>
        </p:txBody>
      </p:sp>
      <p:pic>
        <p:nvPicPr>
          <p:cNvPr id="4" name="Picture 3" descr="Fotografía de un cangrejo azul, un artrópodo invertebrado, mostrando sus fuertes garras frontales y su último par de patas con forma de remo para la natación &#10;&#10;">
            <a:extLst>
              <a:ext uri="{FF2B5EF4-FFF2-40B4-BE49-F238E27FC236}">
                <a16:creationId xmlns:a16="http://schemas.microsoft.com/office/drawing/2014/main" id="{F2E1C86E-4388-4058-95FA-E80BE180A5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4278" y="304800"/>
            <a:ext cx="7495444" cy="4429474"/>
          </a:xfrm>
          <a:prstGeom prst="rect">
            <a:avLst/>
          </a:prstGeom>
          <a:ln w="6350">
            <a:solidFill>
              <a:schemeClr val="tx1"/>
            </a:solidFill>
            <a:miter lim="800000"/>
          </a:ln>
        </p:spPr>
      </p:pic>
      <p:sp>
        <p:nvSpPr>
          <p:cNvPr id="2" name="TextBox 1">
            <a:extLst>
              <a:ext uri="{FF2B5EF4-FFF2-40B4-BE49-F238E27FC236}">
                <a16:creationId xmlns:a16="http://schemas.microsoft.com/office/drawing/2014/main" id="{87EAF7E0-5E54-4779-B3AF-BF06ECB7D084}"/>
              </a:ext>
            </a:extLst>
          </p:cNvPr>
          <p:cNvSpPr txBox="1"/>
          <p:nvPr/>
        </p:nvSpPr>
        <p:spPr>
          <a:xfrm>
            <a:off x="5638800" y="4518830"/>
            <a:ext cx="2743200" cy="215444"/>
          </a:xfrm>
          <a:prstGeom prst="rect">
            <a:avLst/>
          </a:prstGeom>
          <a:noFill/>
        </p:spPr>
        <p:txBody>
          <a:bodyPr wrap="square" rtlCol="0">
            <a:spAutoFit/>
          </a:bodyPr>
          <a:lstStyle/>
          <a:p>
            <a:r>
              <a:rPr lang="en-US" altLang="en-US" sz="800" dirty="0" err="1">
                <a:latin typeface="Bell MT" panose="02020503060305020303" pitchFamily="18" charset="0"/>
              </a:rPr>
              <a:t>Cangrejo</a:t>
            </a:r>
            <a:r>
              <a:rPr lang="en-US" altLang="en-US" sz="800" dirty="0">
                <a:latin typeface="Bell MT" panose="02020503060305020303" pitchFamily="18" charset="0"/>
              </a:rPr>
              <a:t> </a:t>
            </a:r>
            <a:r>
              <a:rPr lang="en-US" altLang="en-US" sz="800" dirty="0" err="1">
                <a:latin typeface="Bell MT" panose="02020503060305020303" pitchFamily="18" charset="0"/>
              </a:rPr>
              <a:t>azul</a:t>
            </a:r>
            <a:r>
              <a:rPr lang="en-US" altLang="en-US" sz="800" dirty="0">
                <a:latin typeface="Bell MT" panose="02020503060305020303" pitchFamily="18" charset="0"/>
              </a:rPr>
              <a:t>, </a:t>
            </a:r>
            <a:r>
              <a:rPr lang="en-US" altLang="en-US" sz="800" i="1" dirty="0">
                <a:latin typeface="Bell MT" panose="02020503060305020303" pitchFamily="18" charset="0"/>
              </a:rPr>
              <a:t>Callinectes sapidus, </a:t>
            </a:r>
            <a:r>
              <a:rPr lang="en-US" altLang="en-US" sz="800" dirty="0" err="1">
                <a:latin typeface="Bell MT" panose="02020503060305020303" pitchFamily="18" charset="0"/>
              </a:rPr>
              <a:t>cortesía</a:t>
            </a:r>
            <a:r>
              <a:rPr lang="en-US" altLang="en-US" sz="800" dirty="0">
                <a:latin typeface="Bell MT" panose="02020503060305020303" pitchFamily="18" charset="0"/>
              </a:rPr>
              <a:t> de Robert </a:t>
            </a:r>
            <a:r>
              <a:rPr lang="en-US" altLang="en-US" sz="800" dirty="0" err="1">
                <a:latin typeface="Bell MT" panose="02020503060305020303" pitchFamily="18" charset="0"/>
              </a:rPr>
              <a:t>Bachand</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Mapa que muestra tanto la localización de Long Island Sound entre la costa sur de Connecticut y Long Island New York, como los ríos y pueblos más importantes ">
            <a:extLst>
              <a:ext uri="{FF2B5EF4-FFF2-40B4-BE49-F238E27FC236}">
                <a16:creationId xmlns:a16="http://schemas.microsoft.com/office/drawing/2014/main" id="{1B32FDB3-FD6D-418A-9F25-C1404934A580}"/>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838200" y="1752600"/>
            <a:ext cx="7467600" cy="4572001"/>
          </a:xfrm>
          <a:noFill/>
        </p:spPr>
      </p:pic>
      <p:sp>
        <p:nvSpPr>
          <p:cNvPr id="3075" name="Rectangle 5">
            <a:extLst>
              <a:ext uri="{FF2B5EF4-FFF2-40B4-BE49-F238E27FC236}">
                <a16:creationId xmlns:a16="http://schemas.microsoft.com/office/drawing/2014/main" id="{F22D82D0-8502-43E0-AF02-DDBB34E5A119}"/>
              </a:ext>
            </a:extLst>
          </p:cNvPr>
          <p:cNvSpPr>
            <a:spLocks noGrp="1" noChangeArrowheads="1"/>
          </p:cNvSpPr>
          <p:nvPr>
            <p:ph type="title"/>
          </p:nvPr>
        </p:nvSpPr>
        <p:spPr>
          <a:xfrm>
            <a:off x="838200" y="335091"/>
            <a:ext cx="7467600" cy="1738371"/>
          </a:xfrm>
        </p:spPr>
        <p:txBody>
          <a:bodyPr/>
          <a:lstStyle/>
          <a:p>
            <a:pPr algn="l" eaLnBrk="1" hangingPunct="1"/>
            <a:r>
              <a:rPr lang="en-US" altLang="en-US" sz="25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Long Island Sound </a:t>
            </a:r>
            <a:r>
              <a:rPr lang="en-US" altLang="en-US" sz="25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limita</a:t>
            </a:r>
            <a:r>
              <a:rPr lang="en-US" altLang="en-US" sz="25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al sur con Long Island, Nueva York, y al </a:t>
            </a:r>
            <a:r>
              <a:rPr lang="en-US" altLang="en-US" sz="25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norte</a:t>
            </a:r>
            <a:r>
              <a:rPr lang="en-US" altLang="en-US" sz="25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y al </a:t>
            </a:r>
            <a:r>
              <a:rPr lang="en-US" altLang="en-US" sz="25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oeste</a:t>
            </a:r>
            <a:r>
              <a:rPr lang="en-US" altLang="en-US" sz="25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con las </a:t>
            </a:r>
            <a:r>
              <a:rPr lang="en-US" altLang="en-US" sz="25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costas</a:t>
            </a:r>
            <a:r>
              <a:rPr lang="en-US" altLang="en-US" sz="25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Connecticut y con el </a:t>
            </a:r>
            <a:r>
              <a:rPr lang="en-US" altLang="en-US" sz="25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condado</a:t>
            </a:r>
            <a:r>
              <a:rPr lang="en-US" altLang="en-US" sz="25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Westchester, Nueva York </a:t>
            </a:r>
            <a:br>
              <a:rPr lang="en-US" altLang="en-US" sz="2800" dirty="0"/>
            </a:br>
            <a:endParaRPr lang="en-US" altLang="en-US" sz="2400" dirty="0"/>
          </a:p>
        </p:txBody>
      </p:sp>
      <p:sp>
        <p:nvSpPr>
          <p:cNvPr id="5" name="TextBox 4">
            <a:extLst>
              <a:ext uri="{FF2B5EF4-FFF2-40B4-BE49-F238E27FC236}">
                <a16:creationId xmlns:a16="http://schemas.microsoft.com/office/drawing/2014/main" id="{BABEBC87-EB5E-4DF7-898B-BBADF674FA47}"/>
              </a:ext>
            </a:extLst>
          </p:cNvPr>
          <p:cNvSpPr txBox="1"/>
          <p:nvPr/>
        </p:nvSpPr>
        <p:spPr>
          <a:xfrm>
            <a:off x="838200" y="6376714"/>
            <a:ext cx="7467600" cy="338554"/>
          </a:xfrm>
          <a:prstGeom prst="rect">
            <a:avLst/>
          </a:prstGeom>
          <a:noFill/>
        </p:spPr>
        <p:txBody>
          <a:bodyPr wrap="square">
            <a:spAutoFit/>
          </a:bodyPr>
          <a:lstStyle/>
          <a:p>
            <a:pPr eaLnBrk="1" hangingPunct="1"/>
            <a:r>
              <a:rPr lang="en-US" altLang="en-US" sz="800" dirty="0" err="1">
                <a:solidFill>
                  <a:schemeClr val="bg1"/>
                </a:solidFill>
                <a:latin typeface="Bell MT" panose="02020503060305020303" pitchFamily="18" charset="0"/>
                <a:cs typeface="Arial" panose="020B0604020202020204" pitchFamily="34" charset="0"/>
              </a:rPr>
              <a:t>Mapa</a:t>
            </a:r>
            <a:r>
              <a:rPr lang="en-US" altLang="en-US" sz="800" dirty="0">
                <a:solidFill>
                  <a:schemeClr val="bg1"/>
                </a:solidFill>
                <a:latin typeface="Bell MT" panose="02020503060305020303" pitchFamily="18" charset="0"/>
                <a:cs typeface="Arial" panose="020B0604020202020204" pitchFamily="34" charset="0"/>
              </a:rPr>
              <a:t> </a:t>
            </a:r>
            <a:r>
              <a:rPr lang="en-US" altLang="en-US" sz="800" dirty="0" err="1">
                <a:solidFill>
                  <a:schemeClr val="bg1"/>
                </a:solidFill>
                <a:latin typeface="Bell MT" panose="02020503060305020303" pitchFamily="18" charset="0"/>
                <a:cs typeface="Arial" panose="020B0604020202020204" pitchFamily="34" charset="0"/>
              </a:rPr>
              <a:t>reimpreso</a:t>
            </a:r>
            <a:r>
              <a:rPr lang="en-US" altLang="en-US" sz="800" dirty="0">
                <a:solidFill>
                  <a:schemeClr val="bg1"/>
                </a:solidFill>
                <a:latin typeface="Bell MT" panose="02020503060305020303" pitchFamily="18" charset="0"/>
                <a:cs typeface="Arial" panose="020B0604020202020204" pitchFamily="34" charset="0"/>
              </a:rPr>
              <a:t> con </a:t>
            </a:r>
            <a:r>
              <a:rPr lang="en-US" altLang="en-US" sz="800" dirty="0" err="1">
                <a:solidFill>
                  <a:schemeClr val="bg1"/>
                </a:solidFill>
                <a:latin typeface="Bell MT" panose="02020503060305020303" pitchFamily="18" charset="0"/>
                <a:cs typeface="Arial" panose="020B0604020202020204" pitchFamily="34" charset="0"/>
              </a:rPr>
              <a:t>permiso</a:t>
            </a:r>
            <a:r>
              <a:rPr lang="en-US" altLang="en-US" sz="800" dirty="0">
                <a:solidFill>
                  <a:schemeClr val="bg1"/>
                </a:solidFill>
                <a:latin typeface="Bell MT" panose="02020503060305020303" pitchFamily="18" charset="0"/>
                <a:cs typeface="Arial" panose="020B0604020202020204" pitchFamily="34" charset="0"/>
              </a:rPr>
              <a:t> de </a:t>
            </a:r>
            <a:r>
              <a:rPr lang="en-US" altLang="en-US" sz="800" i="1" dirty="0">
                <a:solidFill>
                  <a:schemeClr val="bg1"/>
                </a:solidFill>
                <a:latin typeface="Bell MT" panose="02020503060305020303" pitchFamily="18" charset="0"/>
                <a:cs typeface="Arial" panose="020B0604020202020204" pitchFamily="34" charset="0"/>
              </a:rPr>
              <a:t>Living Treasures: The Plants and Animals of Long Island Sound</a:t>
            </a:r>
            <a:r>
              <a:rPr lang="en-US" altLang="en-US" sz="800" dirty="0">
                <a:solidFill>
                  <a:schemeClr val="bg1"/>
                </a:solidFill>
                <a:latin typeface="Bell MT" panose="02020503060305020303" pitchFamily="18" charset="0"/>
                <a:cs typeface="Arial" panose="020B0604020202020204" pitchFamily="34" charset="0"/>
              </a:rPr>
              <a:t> de L. Wahle y N. Balcom (2020). </a:t>
            </a:r>
            <a:r>
              <a:rPr lang="en-US" altLang="en-US" sz="800" dirty="0" err="1">
                <a:solidFill>
                  <a:schemeClr val="bg1"/>
                </a:solidFill>
                <a:latin typeface="Bell MT" panose="02020503060305020303" pitchFamily="18" charset="0"/>
                <a:cs typeface="Arial" panose="020B0604020202020204" pitchFamily="34" charset="0"/>
              </a:rPr>
              <a:t>Publicación</a:t>
            </a:r>
            <a:r>
              <a:rPr lang="en-US" altLang="en-US" sz="800" dirty="0">
                <a:solidFill>
                  <a:schemeClr val="bg1"/>
                </a:solidFill>
                <a:latin typeface="Bell MT" panose="02020503060305020303" pitchFamily="18" charset="0"/>
                <a:cs typeface="Arial" panose="020B0604020202020204" pitchFamily="34" charset="0"/>
              </a:rPr>
              <a:t> del Connecticut Sea Grant No. CTSG-20-06. 48pp.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a:extLst>
              <a:ext uri="{FF2B5EF4-FFF2-40B4-BE49-F238E27FC236}">
                <a16:creationId xmlns:a16="http://schemas.microsoft.com/office/drawing/2014/main" id="{2FF03C40-8245-450D-9EDC-31C0B1CEAE01}"/>
              </a:ext>
            </a:extLst>
          </p:cNvPr>
          <p:cNvSpPr>
            <a:spLocks noGrp="1" noChangeArrowheads="1"/>
          </p:cNvSpPr>
          <p:nvPr>
            <p:ph type="title"/>
          </p:nvPr>
        </p:nvSpPr>
        <p:spPr>
          <a:xfrm>
            <a:off x="480060" y="5562600"/>
            <a:ext cx="8183880" cy="640081"/>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Los </a:t>
            </a:r>
            <a:r>
              <a:rPr lang="en-US" altLang="en-US" sz="2800" kern="1200" dirty="0" err="1">
                <a:solidFill>
                  <a:schemeClr val="tx1">
                    <a:lumMod val="95000"/>
                  </a:schemeClr>
                </a:solidFill>
                <a:latin typeface="Bell MT" panose="02020503060305020303" pitchFamily="18" charset="0"/>
              </a:rPr>
              <a:t>peces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killi</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estriados</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otros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piscardos</a:t>
            </a:r>
            <a:r>
              <a:rPr lang="en-US" altLang="en-US" sz="2800" kern="1200" dirty="0">
                <a:solidFill>
                  <a:schemeClr val="tx1">
                    <a:lumMod val="95000"/>
                  </a:schemeClr>
                </a:solidFill>
                <a:latin typeface="Bell MT" panose="02020503060305020303" pitchFamily="18" charset="0"/>
              </a:rPr>
              <a:t> se </a:t>
            </a:r>
            <a:r>
              <a:rPr lang="en-US" altLang="en-US" sz="2800" kern="1200" dirty="0" err="1">
                <a:solidFill>
                  <a:schemeClr val="tx1">
                    <a:lumMod val="95000"/>
                  </a:schemeClr>
                </a:solidFill>
                <a:latin typeface="Bell MT" panose="02020503060305020303" pitchFamily="18" charset="0"/>
              </a:rPr>
              <a:t>valen</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su</a:t>
            </a:r>
            <a:r>
              <a:rPr lang="en-US" altLang="en-US" sz="2800" kern="1200" dirty="0">
                <a:solidFill>
                  <a:schemeClr val="tx1">
                    <a:lumMod val="95000"/>
                  </a:schemeClr>
                </a:solidFill>
                <a:latin typeface="Bell MT" panose="02020503060305020303" pitchFamily="18" charset="0"/>
              </a:rPr>
              <a:t> color para </a:t>
            </a:r>
            <a:r>
              <a:rPr lang="en-US" altLang="en-US" sz="2800" kern="1200" dirty="0" err="1">
                <a:solidFill>
                  <a:schemeClr val="tx1">
                    <a:lumMod val="95000"/>
                  </a:schemeClr>
                </a:solidFill>
                <a:latin typeface="Bell MT" panose="02020503060305020303" pitchFamily="18" charset="0"/>
              </a:rPr>
              <a:t>camuflarse</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nadan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bancos</a:t>
            </a:r>
            <a:r>
              <a:rPr lang="en-US" altLang="en-US" sz="2800" kern="1200" dirty="0">
                <a:solidFill>
                  <a:schemeClr val="tx1">
                    <a:lumMod val="95000"/>
                  </a:schemeClr>
                </a:solidFill>
                <a:latin typeface="Bell MT" panose="02020503060305020303" pitchFamily="18" charset="0"/>
              </a:rPr>
              <a:t> para </a:t>
            </a:r>
            <a:r>
              <a:rPr lang="en-US" altLang="en-US" sz="2800" kern="1200" dirty="0" err="1">
                <a:solidFill>
                  <a:schemeClr val="tx1">
                    <a:lumMod val="95000"/>
                  </a:schemeClr>
                </a:solidFill>
                <a:latin typeface="Bell MT" panose="02020503060305020303" pitchFamily="18" charset="0"/>
              </a:rPr>
              <a:t>confundir</a:t>
            </a:r>
            <a:r>
              <a:rPr lang="en-US" altLang="en-US" sz="2800" kern="1200" dirty="0">
                <a:solidFill>
                  <a:schemeClr val="tx1">
                    <a:lumMod val="95000"/>
                  </a:schemeClr>
                </a:solidFill>
                <a:latin typeface="Bell MT" panose="02020503060305020303" pitchFamily="18" charset="0"/>
              </a:rPr>
              <a:t> a </a:t>
            </a:r>
            <a:r>
              <a:rPr lang="en-US" altLang="en-US" sz="2800" kern="1200" dirty="0" err="1">
                <a:solidFill>
                  <a:schemeClr val="tx1">
                    <a:lumMod val="95000"/>
                  </a:schemeClr>
                </a:solidFill>
                <a:latin typeface="Bell MT" panose="02020503060305020303" pitchFamily="18" charset="0"/>
              </a:rPr>
              <a:t>sus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depredadores</a:t>
            </a:r>
            <a:endParaRPr lang="en-US" altLang="en-US" sz="2800" kern="1200" dirty="0">
              <a:solidFill>
                <a:schemeClr val="tx1">
                  <a:lumMod val="95000"/>
                </a:schemeClr>
              </a:solidFill>
              <a:latin typeface="Bell MT" panose="02020503060305020303" pitchFamily="18" charset="0"/>
            </a:endParaRPr>
          </a:p>
        </p:txBody>
      </p:sp>
      <p:pic>
        <p:nvPicPr>
          <p:cNvPr id="24579" name="Picture 8" descr="Fotografía de un banco de peces killi estriados, camuflados en el fondo pedregoso de aguas llanas  ">
            <a:extLst>
              <a:ext uri="{FF2B5EF4-FFF2-40B4-BE49-F238E27FC236}">
                <a16:creationId xmlns:a16="http://schemas.microsoft.com/office/drawing/2014/main" id="{DC72422F-CD01-4710-891E-9E13B145FE91}"/>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0060" y="304800"/>
            <a:ext cx="8183880" cy="4836795"/>
          </a:xfrm>
          <a:prstGeom prst="rect">
            <a:avLst/>
          </a:prstGeom>
          <a:noFill/>
          <a:ln w="6350">
            <a:solidFill>
              <a:schemeClr val="tx1"/>
            </a:solidFill>
            <a:miter lim="800000"/>
          </a:ln>
        </p:spPr>
      </p:pic>
      <p:pic>
        <p:nvPicPr>
          <p:cNvPr id="3" name="Picture 2" descr="Detalle de un pez killi estriado&#10;">
            <a:extLst>
              <a:ext uri="{FF2B5EF4-FFF2-40B4-BE49-F238E27FC236}">
                <a16:creationId xmlns:a16="http://schemas.microsoft.com/office/drawing/2014/main" id="{1DF3FBD2-49BC-4739-921B-FBA6978F49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3000" y="3505200"/>
            <a:ext cx="3604565" cy="1493672"/>
          </a:xfrm>
          <a:prstGeom prst="rect">
            <a:avLst/>
          </a:prstGeom>
          <a:ln w="6350">
            <a:solidFill>
              <a:schemeClr val="tx1"/>
            </a:solidFill>
          </a:ln>
        </p:spPr>
      </p:pic>
      <p:sp>
        <p:nvSpPr>
          <p:cNvPr id="2" name="TextBox 1">
            <a:extLst>
              <a:ext uri="{FF2B5EF4-FFF2-40B4-BE49-F238E27FC236}">
                <a16:creationId xmlns:a16="http://schemas.microsoft.com/office/drawing/2014/main" id="{46121F67-36E3-4C49-8D9D-CF4AF9A4CBB9}"/>
              </a:ext>
            </a:extLst>
          </p:cNvPr>
          <p:cNvSpPr txBox="1"/>
          <p:nvPr/>
        </p:nvSpPr>
        <p:spPr>
          <a:xfrm rot="16200000">
            <a:off x="6523762" y="2815939"/>
            <a:ext cx="4495800" cy="215444"/>
          </a:xfrm>
          <a:prstGeom prst="rect">
            <a:avLst/>
          </a:prstGeom>
          <a:noFill/>
        </p:spPr>
        <p:txBody>
          <a:bodyPr wrap="square" rtlCol="0">
            <a:spAutoFit/>
          </a:bodyPr>
          <a:lstStyle/>
          <a:p>
            <a:r>
              <a:rPr lang="en-US" altLang="en-US" sz="800" dirty="0">
                <a:latin typeface="Bell MT" panose="02020503060305020303" pitchFamily="18" charset="0"/>
              </a:rPr>
              <a:t>Pez </a:t>
            </a:r>
            <a:r>
              <a:rPr lang="en-US" altLang="en-US" sz="800" dirty="0" err="1">
                <a:latin typeface="Bell MT" panose="02020503060305020303" pitchFamily="18" charset="0"/>
              </a:rPr>
              <a:t>killi</a:t>
            </a:r>
            <a:r>
              <a:rPr lang="en-US" altLang="en-US" sz="800" dirty="0">
                <a:latin typeface="Bell MT" panose="02020503060305020303" pitchFamily="18" charset="0"/>
              </a:rPr>
              <a:t> </a:t>
            </a:r>
            <a:r>
              <a:rPr lang="en-US" altLang="en-US" sz="800" dirty="0" err="1">
                <a:latin typeface="Bell MT" panose="02020503060305020303" pitchFamily="18" charset="0"/>
              </a:rPr>
              <a:t>estriado</a:t>
            </a:r>
            <a:r>
              <a:rPr lang="en-US" altLang="en-US" sz="800" dirty="0">
                <a:latin typeface="Bell MT" panose="02020503060305020303" pitchFamily="18" charset="0"/>
              </a:rPr>
              <a:t>, </a:t>
            </a:r>
            <a:r>
              <a:rPr lang="en-US" altLang="en-US" sz="800" i="1" dirty="0" err="1">
                <a:latin typeface="Bell MT" panose="02020503060305020303" pitchFamily="18" charset="0"/>
              </a:rPr>
              <a:t>Fundulus</a:t>
            </a:r>
            <a:r>
              <a:rPr lang="en-US" altLang="en-US" sz="800" i="1" dirty="0">
                <a:latin typeface="Bell MT" panose="02020503060305020303" pitchFamily="18" charset="0"/>
              </a:rPr>
              <a:t> </a:t>
            </a:r>
            <a:r>
              <a:rPr lang="en-US" altLang="en-US" sz="800" i="1" dirty="0" err="1">
                <a:latin typeface="Bell MT" panose="02020503060305020303" pitchFamily="18" charset="0"/>
              </a:rPr>
              <a:t>majalis</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 (dentro) </a:t>
            </a:r>
            <a:r>
              <a:rPr lang="en-US" altLang="en-US" sz="800" dirty="0" err="1">
                <a:latin typeface="Bell MT" panose="02020503060305020303" pitchFamily="18" charset="0"/>
              </a:rPr>
              <a:t>cortesía</a:t>
            </a:r>
            <a:r>
              <a:rPr lang="en-US" altLang="en-US" sz="800" dirty="0">
                <a:latin typeface="Bell MT" panose="02020503060305020303" pitchFamily="18" charset="0"/>
              </a:rPr>
              <a:t> de Robert </a:t>
            </a:r>
            <a:r>
              <a:rPr lang="en-US" altLang="en-US" sz="800" dirty="0" err="1">
                <a:latin typeface="Bell MT" panose="02020503060305020303" pitchFamily="18" charset="0"/>
              </a:rPr>
              <a:t>Bachand</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C9CC-3FDA-4947-BBE5-2783DF19797C}"/>
              </a:ext>
            </a:extLst>
          </p:cNvPr>
          <p:cNvSpPr>
            <a:spLocks noGrp="1"/>
          </p:cNvSpPr>
          <p:nvPr>
            <p:ph type="title"/>
          </p:nvPr>
        </p:nvSpPr>
        <p:spPr>
          <a:xfrm>
            <a:off x="762000" y="274638"/>
            <a:ext cx="7620000" cy="1401762"/>
          </a:xfrm>
        </p:spPr>
        <p:txBody>
          <a:bodyPr/>
          <a:lstStyle/>
          <a:p>
            <a:pPr algn="l"/>
            <a:r>
              <a:rPr lang="en-US" sz="2700" dirty="0">
                <a:solidFill>
                  <a:schemeClr val="bg1">
                    <a:lumMod val="95000"/>
                  </a:schemeClr>
                </a:solidFill>
                <a:latin typeface="Bell MT" panose="02020503060305020303" pitchFamily="18" charset="0"/>
              </a:rPr>
              <a:t>Los </a:t>
            </a:r>
            <a:r>
              <a:rPr lang="en-US" sz="2700" dirty="0" err="1">
                <a:solidFill>
                  <a:schemeClr val="bg1">
                    <a:lumMod val="95000"/>
                  </a:schemeClr>
                </a:solidFill>
                <a:latin typeface="Bell MT" panose="02020503060305020303" pitchFamily="18" charset="0"/>
              </a:rPr>
              <a:t>pejerreyes</a:t>
            </a:r>
            <a:r>
              <a:rPr lang="en-US" sz="2700" dirty="0">
                <a:solidFill>
                  <a:schemeClr val="bg1">
                    <a:lumMod val="95000"/>
                  </a:schemeClr>
                </a:solidFill>
                <a:latin typeface="Bell MT" panose="02020503060305020303" pitchFamily="18" charset="0"/>
              </a:rPr>
              <a:t> del Atlántico, que </a:t>
            </a:r>
            <a:r>
              <a:rPr lang="en-US" sz="2700" dirty="0" err="1">
                <a:solidFill>
                  <a:schemeClr val="bg1">
                    <a:lumMod val="95000"/>
                  </a:schemeClr>
                </a:solidFill>
                <a:latin typeface="Bell MT" panose="02020503060305020303" pitchFamily="18" charset="0"/>
              </a:rPr>
              <a:t>tienen</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una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franja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metálica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plateada</a:t>
            </a:r>
            <a:r>
              <a:rPr lang="en-US" sz="2700" dirty="0">
                <a:solidFill>
                  <a:schemeClr val="bg1">
                    <a:lumMod val="95000"/>
                  </a:schemeClr>
                </a:solidFill>
                <a:latin typeface="Bell MT" panose="02020503060305020303" pitchFamily="18" charset="0"/>
              </a:rPr>
              <a:t> que </a:t>
            </a:r>
            <a:r>
              <a:rPr lang="en-US" sz="2700" dirty="0" err="1">
                <a:solidFill>
                  <a:schemeClr val="bg1">
                    <a:lumMod val="95000"/>
                  </a:schemeClr>
                </a:solidFill>
                <a:latin typeface="Bell MT" panose="02020503060305020303" pitchFamily="18" charset="0"/>
              </a:rPr>
              <a:t>recorre</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su</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cuerpo</a:t>
            </a:r>
            <a:r>
              <a:rPr lang="en-US" sz="2700" dirty="0">
                <a:solidFill>
                  <a:schemeClr val="bg1">
                    <a:lumMod val="95000"/>
                  </a:schemeClr>
                </a:solidFill>
                <a:latin typeface="Bell MT" panose="02020503060305020303" pitchFamily="18" charset="0"/>
              </a:rPr>
              <a:t>, son </a:t>
            </a:r>
            <a:r>
              <a:rPr lang="en-US" sz="2700" dirty="0" err="1">
                <a:solidFill>
                  <a:schemeClr val="bg1">
                    <a:lumMod val="95000"/>
                  </a:schemeClr>
                </a:solidFill>
                <a:latin typeface="Bell MT" panose="02020503060305020303" pitchFamily="18" charset="0"/>
              </a:rPr>
              <a:t>una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importante</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fuente</a:t>
            </a:r>
            <a:r>
              <a:rPr lang="en-US" sz="2700" dirty="0">
                <a:solidFill>
                  <a:schemeClr val="bg1">
                    <a:lumMod val="95000"/>
                  </a:schemeClr>
                </a:solidFill>
                <a:latin typeface="Bell MT" panose="02020503060305020303" pitchFamily="18" charset="0"/>
              </a:rPr>
              <a:t> de </a:t>
            </a:r>
            <a:r>
              <a:rPr lang="en-US" sz="2700" dirty="0" err="1">
                <a:solidFill>
                  <a:schemeClr val="bg1">
                    <a:lumMod val="95000"/>
                  </a:schemeClr>
                </a:solidFill>
                <a:latin typeface="Bell MT" panose="02020503060305020303" pitchFamily="18" charset="0"/>
              </a:rPr>
              <a:t>alimentación</a:t>
            </a:r>
            <a:r>
              <a:rPr lang="en-US" sz="2700" dirty="0">
                <a:solidFill>
                  <a:schemeClr val="bg1">
                    <a:lumMod val="95000"/>
                  </a:schemeClr>
                </a:solidFill>
                <a:latin typeface="Bell MT" panose="02020503060305020303" pitchFamily="18" charset="0"/>
              </a:rPr>
              <a:t> para </a:t>
            </a:r>
            <a:r>
              <a:rPr lang="en-US" sz="2700" dirty="0" err="1">
                <a:solidFill>
                  <a:schemeClr val="bg1">
                    <a:lumMod val="95000"/>
                  </a:schemeClr>
                </a:solidFill>
                <a:latin typeface="Bell MT" panose="02020503060305020303" pitchFamily="18" charset="0"/>
              </a:rPr>
              <a:t>depredadores</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como</a:t>
            </a:r>
            <a:r>
              <a:rPr lang="en-US" sz="2700" dirty="0">
                <a:solidFill>
                  <a:schemeClr val="bg1">
                    <a:lumMod val="95000"/>
                  </a:schemeClr>
                </a:solidFill>
                <a:latin typeface="Bell MT" panose="02020503060305020303" pitchFamily="18" charset="0"/>
              </a:rPr>
              <a:t> la </a:t>
            </a:r>
            <a:r>
              <a:rPr lang="en-US" sz="2700" dirty="0" err="1">
                <a:solidFill>
                  <a:schemeClr val="bg1">
                    <a:lumMod val="95000"/>
                  </a:schemeClr>
                </a:solidFill>
                <a:latin typeface="Bell MT" panose="02020503060305020303" pitchFamily="18" charset="0"/>
              </a:rPr>
              <a:t>lubina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estriada</a:t>
            </a:r>
            <a:r>
              <a:rPr lang="en-US" sz="2700" dirty="0">
                <a:solidFill>
                  <a:schemeClr val="bg1">
                    <a:lumMod val="95000"/>
                  </a:schemeClr>
                </a:solidFill>
                <a:latin typeface="Bell MT" panose="02020503060305020303" pitchFamily="18" charset="0"/>
              </a:rPr>
              <a:t> y el </a:t>
            </a:r>
            <a:r>
              <a:rPr lang="en-US" sz="2700" dirty="0" err="1">
                <a:solidFill>
                  <a:schemeClr val="bg1">
                    <a:lumMod val="95000"/>
                  </a:schemeClr>
                </a:solidFill>
                <a:latin typeface="Bell MT" panose="02020503060305020303" pitchFamily="18" charset="0"/>
              </a:rPr>
              <a:t>pez</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azul</a:t>
            </a:r>
            <a:endParaRPr lang="en-US" sz="2700" dirty="0">
              <a:solidFill>
                <a:schemeClr val="bg1">
                  <a:lumMod val="95000"/>
                </a:schemeClr>
              </a:solidFill>
              <a:latin typeface="Bell MT" panose="02020503060305020303" pitchFamily="18" charset="0"/>
            </a:endParaRPr>
          </a:p>
        </p:txBody>
      </p:sp>
      <p:pic>
        <p:nvPicPr>
          <p:cNvPr id="4" name="Picture 3" descr="Fotografía de dos peces similares a los piscardos llamados pejerreyes del Atlántico&#10;">
            <a:extLst>
              <a:ext uri="{FF2B5EF4-FFF2-40B4-BE49-F238E27FC236}">
                <a16:creationId xmlns:a16="http://schemas.microsoft.com/office/drawing/2014/main" id="{0A1D0F94-2428-4E1C-994E-C116FBB11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1840992"/>
            <a:ext cx="7680960" cy="4864608"/>
          </a:xfrm>
          <a:prstGeom prst="rect">
            <a:avLst/>
          </a:prstGeom>
          <a:ln w="6350">
            <a:solidFill>
              <a:schemeClr val="bg1"/>
            </a:solidFill>
          </a:ln>
        </p:spPr>
      </p:pic>
      <p:sp>
        <p:nvSpPr>
          <p:cNvPr id="3" name="TextBox 2">
            <a:extLst>
              <a:ext uri="{FF2B5EF4-FFF2-40B4-BE49-F238E27FC236}">
                <a16:creationId xmlns:a16="http://schemas.microsoft.com/office/drawing/2014/main" id="{9F85534A-C774-42C5-B4F8-9357E7C4E0C3}"/>
              </a:ext>
            </a:extLst>
          </p:cNvPr>
          <p:cNvSpPr txBox="1"/>
          <p:nvPr/>
        </p:nvSpPr>
        <p:spPr>
          <a:xfrm>
            <a:off x="5852160" y="6367046"/>
            <a:ext cx="2590800" cy="338554"/>
          </a:xfrm>
          <a:prstGeom prst="rect">
            <a:avLst/>
          </a:prstGeom>
          <a:noFill/>
        </p:spPr>
        <p:txBody>
          <a:bodyPr wrap="square" rtlCol="0">
            <a:spAutoFit/>
          </a:bodyPr>
          <a:lstStyle/>
          <a:p>
            <a:pPr algn="r"/>
            <a:r>
              <a:rPr lang="en-US" sz="800" dirty="0" err="1">
                <a:solidFill>
                  <a:schemeClr val="bg1"/>
                </a:solidFill>
                <a:latin typeface="Bell MT" panose="02020503060305020303" pitchFamily="18" charset="0"/>
              </a:rPr>
              <a:t>Pejerreyes</a:t>
            </a:r>
            <a:r>
              <a:rPr lang="en-US" sz="800" dirty="0">
                <a:solidFill>
                  <a:schemeClr val="bg1"/>
                </a:solidFill>
                <a:latin typeface="Bell MT" panose="02020503060305020303" pitchFamily="18" charset="0"/>
              </a:rPr>
              <a:t> del Atlántico, </a:t>
            </a:r>
            <a:r>
              <a:rPr lang="en-US" sz="800" i="1" dirty="0" err="1">
                <a:solidFill>
                  <a:schemeClr val="bg1"/>
                </a:solidFill>
                <a:latin typeface="Bell MT" panose="02020503060305020303" pitchFamily="18" charset="0"/>
              </a:rPr>
              <a:t>Menidia</a:t>
            </a:r>
            <a:r>
              <a:rPr lang="en-US" sz="800" i="1"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menidia</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nadando</a:t>
            </a:r>
            <a:r>
              <a:rPr lang="en-US" sz="800" dirty="0">
                <a:solidFill>
                  <a:schemeClr val="bg1"/>
                </a:solidFill>
                <a:latin typeface="Bell MT" panose="02020503060305020303" pitchFamily="18" charset="0"/>
              </a:rPr>
              <a:t> entre las </a:t>
            </a:r>
            <a:r>
              <a:rPr lang="en-US" sz="800" dirty="0" err="1">
                <a:solidFill>
                  <a:schemeClr val="bg1"/>
                </a:solidFill>
                <a:latin typeface="Bell MT" panose="02020503060305020303" pitchFamily="18" charset="0"/>
              </a:rPr>
              <a:t>hierbas</a:t>
            </a:r>
            <a:r>
              <a:rPr lang="en-US" sz="800" dirty="0">
                <a:solidFill>
                  <a:schemeClr val="bg1"/>
                </a:solidFill>
                <a:latin typeface="Bell MT" panose="02020503060305020303" pitchFamily="18" charset="0"/>
              </a:rPr>
              <a:t> de las </a:t>
            </a:r>
            <a:r>
              <a:rPr lang="en-US" sz="800" dirty="0" err="1">
                <a:solidFill>
                  <a:schemeClr val="bg1"/>
                </a:solidFill>
                <a:latin typeface="Bell MT" panose="02020503060305020303" pitchFamily="18" charset="0"/>
              </a:rPr>
              <a:t>marismas</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cortesía</a:t>
            </a:r>
            <a:r>
              <a:rPr lang="en-US" sz="800" dirty="0">
                <a:solidFill>
                  <a:schemeClr val="bg1"/>
                </a:solidFill>
                <a:latin typeface="Bell MT" panose="02020503060305020303" pitchFamily="18" charset="0"/>
              </a:rPr>
              <a:t> de Robert </a:t>
            </a:r>
            <a:r>
              <a:rPr 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2460793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5">
            <a:extLst>
              <a:ext uri="{FF2B5EF4-FFF2-40B4-BE49-F238E27FC236}">
                <a16:creationId xmlns:a16="http://schemas.microsoft.com/office/drawing/2014/main" id="{B1D18FA4-45CB-4088-9FE9-AF4B85179BE2}"/>
              </a:ext>
            </a:extLst>
          </p:cNvPr>
          <p:cNvSpPr>
            <a:spLocks noGrp="1" noChangeArrowheads="1"/>
          </p:cNvSpPr>
          <p:nvPr>
            <p:ph type="title"/>
          </p:nvPr>
        </p:nvSpPr>
        <p:spPr>
          <a:xfrm>
            <a:off x="480060" y="5715000"/>
            <a:ext cx="8183880" cy="914400"/>
          </a:xfrm>
        </p:spPr>
        <p:txBody>
          <a:bodyPr vert="horz" lIns="91440" tIns="45720" rIns="91440" bIns="45720" rtlCol="0" anchor="ctr">
            <a:noAutofit/>
          </a:bodyPr>
          <a:lstStyle/>
          <a:p>
            <a:pPr algn="l" eaLnBrk="1" hangingPunct="1">
              <a:lnSpc>
                <a:spcPct val="90000"/>
              </a:lnSpc>
            </a:pPr>
            <a:r>
              <a:rPr lang="en-US" altLang="en-US" sz="2700" kern="1200" dirty="0">
                <a:solidFill>
                  <a:schemeClr val="tx1">
                    <a:lumMod val="95000"/>
                  </a:schemeClr>
                </a:solidFill>
                <a:latin typeface="Bell MT" panose="02020503060305020303" pitchFamily="18" charset="0"/>
              </a:rPr>
              <a:t>La </a:t>
            </a:r>
            <a:r>
              <a:rPr lang="en-US" altLang="en-US" sz="2700" kern="1200" dirty="0" err="1">
                <a:solidFill>
                  <a:schemeClr val="tx1">
                    <a:lumMod val="95000"/>
                  </a:schemeClr>
                </a:solidFill>
                <a:latin typeface="Bell MT" panose="02020503060305020303" pitchFamily="18" charset="0"/>
              </a:rPr>
              <a:t>marisma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alta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una</a:t>
            </a:r>
            <a:r>
              <a:rPr lang="en-US" altLang="en-US" sz="2700" kern="1200" dirty="0">
                <a:solidFill>
                  <a:schemeClr val="tx1">
                    <a:lumMod val="95000"/>
                  </a:schemeClr>
                </a:solidFill>
                <a:latin typeface="Bell MT" panose="02020503060305020303" pitchFamily="18" charset="0"/>
              </a:rPr>
              <a:t> zona de </a:t>
            </a:r>
            <a:r>
              <a:rPr lang="en-US" altLang="en-US" sz="2700" kern="1200" dirty="0" err="1">
                <a:solidFill>
                  <a:schemeClr val="tx1">
                    <a:lumMod val="95000"/>
                  </a:schemeClr>
                </a:solidFill>
                <a:latin typeface="Bell MT" panose="02020503060305020303" pitchFamily="18" charset="0"/>
              </a:rPr>
              <a:t>transición</a:t>
            </a:r>
            <a:r>
              <a:rPr lang="en-US" altLang="en-US" sz="2700" kern="1200" dirty="0">
                <a:solidFill>
                  <a:schemeClr val="tx1">
                    <a:lumMod val="95000"/>
                  </a:schemeClr>
                </a:solidFill>
                <a:latin typeface="Bell MT" panose="02020503060305020303" pitchFamily="18" charset="0"/>
              </a:rPr>
              <a:t> de la  </a:t>
            </a:r>
            <a:r>
              <a:rPr lang="en-US" altLang="en-US" sz="2700" kern="1200" dirty="0" err="1">
                <a:solidFill>
                  <a:schemeClr val="tx1">
                    <a:lumMod val="95000"/>
                  </a:schemeClr>
                </a:solidFill>
                <a:latin typeface="Bell MT" panose="02020503060305020303" pitchFamily="18" charset="0"/>
              </a:rPr>
              <a:t>marisma</a:t>
            </a:r>
            <a:r>
              <a:rPr lang="en-US" altLang="en-US" sz="2700" kern="1200" dirty="0">
                <a:solidFill>
                  <a:schemeClr val="tx1">
                    <a:lumMod val="95000"/>
                  </a:schemeClr>
                </a:solidFill>
                <a:latin typeface="Bell MT" panose="02020503060305020303" pitchFamily="18" charset="0"/>
              </a:rPr>
              <a:t> al </a:t>
            </a:r>
            <a:r>
              <a:rPr lang="en-US" altLang="en-US" sz="2700" kern="1200" dirty="0" err="1">
                <a:solidFill>
                  <a:schemeClr val="tx1">
                    <a:lumMod val="95000"/>
                  </a:schemeClr>
                </a:solidFill>
                <a:latin typeface="Bell MT" panose="02020503060305020303" pitchFamily="18" charset="0"/>
              </a:rPr>
              <a:t>bosque</a:t>
            </a:r>
            <a:r>
              <a:rPr lang="en-US" altLang="en-US" sz="2700" kern="1200" dirty="0">
                <a:solidFill>
                  <a:schemeClr val="tx1">
                    <a:lumMod val="95000"/>
                  </a:schemeClr>
                </a:solidFill>
                <a:latin typeface="Bell MT" panose="02020503060305020303" pitchFamily="18" charset="0"/>
              </a:rPr>
              <a:t>, y </a:t>
            </a:r>
            <a:r>
              <a:rPr lang="en-US" altLang="en-US" sz="2700" kern="1200" dirty="0" err="1">
                <a:solidFill>
                  <a:schemeClr val="tx1">
                    <a:lumMod val="95000"/>
                  </a:schemeClr>
                </a:solidFill>
                <a:latin typeface="Bell MT" panose="02020503060305020303" pitchFamily="18" charset="0"/>
              </a:rPr>
              <a:t>es</a:t>
            </a:r>
            <a:r>
              <a:rPr lang="en-US" altLang="en-US" sz="2700" kern="1200" dirty="0">
                <a:solidFill>
                  <a:schemeClr val="tx1">
                    <a:lumMod val="95000"/>
                  </a:schemeClr>
                </a:solidFill>
                <a:latin typeface="Bell MT" panose="02020503060305020303" pitchFamily="18" charset="0"/>
              </a:rPr>
              <a:t> el </a:t>
            </a:r>
            <a:r>
              <a:rPr lang="en-US" altLang="en-US" sz="2700" kern="1200" dirty="0" err="1">
                <a:solidFill>
                  <a:schemeClr val="tx1">
                    <a:lumMod val="95000"/>
                  </a:schemeClr>
                </a:solidFill>
                <a:latin typeface="Bell MT" panose="02020503060305020303" pitchFamily="18" charset="0"/>
              </a:rPr>
              <a:t>hogar</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muchos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arbustos</a:t>
            </a:r>
            <a:r>
              <a:rPr lang="en-US" altLang="en-US" sz="2700" kern="1200" dirty="0">
                <a:solidFill>
                  <a:schemeClr val="tx1">
                    <a:lumMod val="95000"/>
                  </a:schemeClr>
                </a:solidFill>
                <a:latin typeface="Bell MT" panose="02020503060305020303" pitchFamily="18" charset="0"/>
              </a:rPr>
              <a:t> y </a:t>
            </a:r>
            <a:r>
              <a:rPr lang="en-US" altLang="en-US" sz="2700" kern="1200" dirty="0" err="1">
                <a:solidFill>
                  <a:schemeClr val="tx1">
                    <a:lumMod val="95000"/>
                  </a:schemeClr>
                </a:solidFill>
                <a:latin typeface="Bell MT" panose="02020503060305020303" pitchFamily="18" charset="0"/>
              </a:rPr>
              <a:t>plantas</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hoja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ancha</a:t>
            </a:r>
            <a:endParaRPr lang="en-US" altLang="en-US" sz="2700" kern="1200" dirty="0">
              <a:solidFill>
                <a:schemeClr val="tx1">
                  <a:lumMod val="95000"/>
                </a:schemeClr>
              </a:solidFill>
              <a:latin typeface="Bell MT" panose="02020503060305020303" pitchFamily="18" charset="0"/>
            </a:endParaRPr>
          </a:p>
        </p:txBody>
      </p:sp>
      <p:pic>
        <p:nvPicPr>
          <p:cNvPr id="4" name="Picture 3" descr="Fotografía de la transición de la marisma salada alta a arbustos y árboles ">
            <a:extLst>
              <a:ext uri="{FF2B5EF4-FFF2-40B4-BE49-F238E27FC236}">
                <a16:creationId xmlns:a16="http://schemas.microsoft.com/office/drawing/2014/main" id="{9CA4F96D-A2A6-4247-9EC7-67AACC9BB6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 y="640080"/>
            <a:ext cx="8183880" cy="4836795"/>
          </a:xfrm>
          <a:prstGeom prst="rect">
            <a:avLst/>
          </a:prstGeom>
          <a:ln w="6350">
            <a:solidFill>
              <a:schemeClr val="tx1"/>
            </a:solidFill>
            <a:miter lim="800000"/>
          </a:ln>
        </p:spPr>
      </p:pic>
      <p:sp>
        <p:nvSpPr>
          <p:cNvPr id="2" name="TextBox 1">
            <a:extLst>
              <a:ext uri="{FF2B5EF4-FFF2-40B4-BE49-F238E27FC236}">
                <a16:creationId xmlns:a16="http://schemas.microsoft.com/office/drawing/2014/main" id="{221D52F6-6B84-4BD3-AB57-2995FBCD1DB3}"/>
              </a:ext>
            </a:extLst>
          </p:cNvPr>
          <p:cNvSpPr txBox="1"/>
          <p:nvPr/>
        </p:nvSpPr>
        <p:spPr>
          <a:xfrm>
            <a:off x="5638800" y="5270956"/>
            <a:ext cx="3124200" cy="215444"/>
          </a:xfrm>
          <a:prstGeom prst="rect">
            <a:avLst/>
          </a:prstGeom>
          <a:noFill/>
        </p:spPr>
        <p:txBody>
          <a:bodyPr wrap="square" rtlCol="0">
            <a:spAutoFit/>
          </a:bodyPr>
          <a:lstStyle/>
          <a:p>
            <a:r>
              <a:rPr lang="en-US" altLang="en-US" sz="800" dirty="0" err="1">
                <a:latin typeface="Bell MT" panose="02020503060305020303" pitchFamily="18" charset="0"/>
              </a:rPr>
              <a:t>Marisma</a:t>
            </a:r>
            <a:r>
              <a:rPr lang="en-US" altLang="en-US" sz="800" dirty="0">
                <a:latin typeface="Bell MT" panose="02020503060305020303" pitchFamily="18" charset="0"/>
              </a:rPr>
              <a:t> </a:t>
            </a:r>
            <a:r>
              <a:rPr lang="en-US" altLang="en-US" sz="800" dirty="0" err="1">
                <a:latin typeface="Bell MT" panose="02020503060305020303" pitchFamily="18" charset="0"/>
              </a:rPr>
              <a:t>alta</a:t>
            </a:r>
            <a:r>
              <a:rPr lang="en-US" altLang="en-US" sz="800" dirty="0">
                <a:latin typeface="Bell MT" panose="02020503060305020303" pitchFamily="18" charset="0"/>
              </a:rPr>
              <a:t> </a:t>
            </a:r>
            <a:r>
              <a:rPr lang="en-US" altLang="en-US" sz="800" dirty="0" err="1">
                <a:latin typeface="Bell MT" panose="02020503060305020303" pitchFamily="18" charset="0"/>
              </a:rPr>
              <a:t>en</a:t>
            </a:r>
            <a:r>
              <a:rPr lang="en-US" altLang="en-US" sz="800" dirty="0">
                <a:latin typeface="Bell MT" panose="02020503060305020303" pitchFamily="18" charset="0"/>
              </a:rPr>
              <a:t> Barn Island (Groton, CT),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440" name="Rectangle 74">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6">
            <a:extLst>
              <a:ext uri="{FF2B5EF4-FFF2-40B4-BE49-F238E27FC236}">
                <a16:creationId xmlns:a16="http://schemas.microsoft.com/office/drawing/2014/main" id="{E283B4CC-33DC-45D6-AE8D-22F95CF2C213}"/>
              </a:ext>
            </a:extLst>
          </p:cNvPr>
          <p:cNvSpPr>
            <a:spLocks noGrp="1" noChangeArrowheads="1"/>
          </p:cNvSpPr>
          <p:nvPr>
            <p:ph type="title"/>
          </p:nvPr>
        </p:nvSpPr>
        <p:spPr>
          <a:xfrm>
            <a:off x="324612" y="251312"/>
            <a:ext cx="8590788" cy="1010264"/>
          </a:xfrm>
        </p:spPr>
        <p:txBody>
          <a:bodyPr vert="horz" lIns="91440" tIns="45720" rIns="91440" bIns="45720" rtlCol="0" anchor="ctr">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El junco </a:t>
            </a:r>
            <a:r>
              <a:rPr lang="en-US" altLang="en-US" sz="2800" kern="1200" dirty="0" err="1">
                <a:solidFill>
                  <a:schemeClr val="bg1">
                    <a:lumMod val="95000"/>
                  </a:schemeClr>
                </a:solidFill>
                <a:latin typeface="Bell MT" panose="02020503060305020303" pitchFamily="18" charset="0"/>
              </a:rPr>
              <a:t>común</a:t>
            </a:r>
            <a:r>
              <a:rPr lang="en-US" altLang="en-US" sz="2800" kern="1200" dirty="0">
                <a:solidFill>
                  <a:schemeClr val="bg1">
                    <a:lumMod val="95000"/>
                  </a:schemeClr>
                </a:solidFill>
                <a:latin typeface="Bell MT" panose="02020503060305020303" pitchFamily="18" charset="0"/>
              </a:rPr>
              <a:t> o </a:t>
            </a:r>
            <a:r>
              <a:rPr lang="en-US" altLang="en-US" sz="2800" i="1" kern="1200" dirty="0">
                <a:solidFill>
                  <a:schemeClr val="bg1">
                    <a:lumMod val="95000"/>
                  </a:schemeClr>
                </a:solidFill>
                <a:latin typeface="Bell MT" panose="02020503060305020303" pitchFamily="18" charset="0"/>
              </a:rPr>
              <a:t>Phragmite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crece</a:t>
            </a:r>
            <a:r>
              <a:rPr lang="en-US" altLang="en-US" sz="2800" kern="1200" dirty="0">
                <a:solidFill>
                  <a:schemeClr val="bg1">
                    <a:lumMod val="95000"/>
                  </a:schemeClr>
                </a:solidFill>
                <a:latin typeface="Bell MT" panose="02020503060305020303" pitchFamily="18" charset="0"/>
              </a:rPr>
              <a:t> a menudo </a:t>
            </a:r>
            <a:r>
              <a:rPr lang="en-US" altLang="en-US" sz="2800" kern="1200" dirty="0" err="1">
                <a:solidFill>
                  <a:schemeClr val="bg1">
                    <a:lumMod val="95000"/>
                  </a:schemeClr>
                </a:solidFill>
                <a:latin typeface="Bell MT" panose="02020503060305020303" pitchFamily="18" charset="0"/>
              </a:rPr>
              <a:t>densamente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el </a:t>
            </a:r>
            <a:r>
              <a:rPr lang="en-US" altLang="en-US" sz="2800" kern="1200" dirty="0" err="1">
                <a:solidFill>
                  <a:schemeClr val="bg1">
                    <a:lumMod val="95000"/>
                  </a:schemeClr>
                </a:solidFill>
                <a:latin typeface="Bell MT" panose="02020503060305020303" pitchFamily="18" charset="0"/>
              </a:rPr>
              <a:t>borde</a:t>
            </a:r>
            <a:r>
              <a:rPr lang="en-US" altLang="en-US" sz="2800" kern="1200" dirty="0">
                <a:solidFill>
                  <a:schemeClr val="bg1">
                    <a:lumMod val="95000"/>
                  </a:schemeClr>
                </a:solidFill>
                <a:latin typeface="Bell MT" panose="02020503060305020303" pitchFamily="18" charset="0"/>
              </a:rPr>
              <a:t> de las </a:t>
            </a:r>
            <a:r>
              <a:rPr lang="en-US" altLang="en-US" sz="2800" kern="1200" dirty="0" err="1">
                <a:solidFill>
                  <a:schemeClr val="bg1">
                    <a:lumMod val="95000"/>
                  </a:schemeClr>
                </a:solidFill>
                <a:latin typeface="Bell MT" panose="02020503060305020303" pitchFamily="18" charset="0"/>
              </a:rPr>
              <a:t>tierras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altas</a:t>
            </a:r>
            <a:r>
              <a:rPr lang="en-US" altLang="en-US" sz="2800" kern="1200" dirty="0">
                <a:solidFill>
                  <a:schemeClr val="bg1">
                    <a:lumMod val="95000"/>
                  </a:schemeClr>
                </a:solidFill>
                <a:latin typeface="Bell MT" panose="02020503060305020303" pitchFamily="18" charset="0"/>
              </a:rPr>
              <a:t> de las </a:t>
            </a:r>
            <a:r>
              <a:rPr lang="en-US" altLang="en-US" sz="2800" kern="1200" dirty="0" err="1">
                <a:solidFill>
                  <a:schemeClr val="bg1">
                    <a:lumMod val="95000"/>
                  </a:schemeClr>
                </a:solidFill>
                <a:latin typeface="Bell MT" panose="02020503060305020303" pitchFamily="18" charset="0"/>
              </a:rPr>
              <a:t>marismas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invadidas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Sus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gruesos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tallos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pueden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alcanzar</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una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altura</a:t>
            </a:r>
            <a:r>
              <a:rPr lang="en-US" altLang="en-US" sz="2800" kern="1200" dirty="0">
                <a:solidFill>
                  <a:schemeClr val="bg1">
                    <a:lumMod val="95000"/>
                  </a:schemeClr>
                </a:solidFill>
                <a:latin typeface="Bell MT" panose="02020503060305020303" pitchFamily="18" charset="0"/>
              </a:rPr>
              <a:t> de 15 pies.  </a:t>
            </a:r>
          </a:p>
        </p:txBody>
      </p:sp>
      <p:sp>
        <p:nvSpPr>
          <p:cNvPr id="77" name="Rectangle 76">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96012"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38086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8436" name="Picture 6" descr="Fotografía de densos juncos comunes o Phragmites, una especie invasora que vive en aguas salobres ">
            <a:extLst>
              <a:ext uri="{FF2B5EF4-FFF2-40B4-BE49-F238E27FC236}">
                <a16:creationId xmlns:a16="http://schemas.microsoft.com/office/drawing/2014/main" id="{22E574D8-0303-4956-A582-1D3C0C0C783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5581" y="1653182"/>
            <a:ext cx="3042568" cy="458198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12" descr="Fotografía de densos juncos comunes en la transición de la marisma alta a arbustos leñosos ">
            <a:extLst>
              <a:ext uri="{FF2B5EF4-FFF2-40B4-BE49-F238E27FC236}">
                <a16:creationId xmlns:a16="http://schemas.microsoft.com/office/drawing/2014/main" id="{ADF9FB67-FBAF-4E41-8A63-670A601BB4D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90778" y="1650222"/>
            <a:ext cx="3120783" cy="4553663"/>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438" name="Line 10">
            <a:extLst>
              <a:ext uri="{FF2B5EF4-FFF2-40B4-BE49-F238E27FC236}">
                <a16:creationId xmlns:a16="http://schemas.microsoft.com/office/drawing/2014/main" id="{1C58C9A1-4DCB-49D9-8FEA-4B8D83D920B1}"/>
              </a:ext>
            </a:extLst>
          </p:cNvPr>
          <p:cNvSpPr>
            <a:spLocks noChangeShapeType="1"/>
          </p:cNvSpPr>
          <p:nvPr/>
        </p:nvSpPr>
        <p:spPr bwMode="auto">
          <a:xfrm flipV="1">
            <a:off x="3770610" y="3287527"/>
            <a:ext cx="1350168" cy="781643"/>
          </a:xfrm>
          <a:prstGeom prst="line">
            <a:avLst/>
          </a:prstGeom>
          <a:noFill/>
          <a:ln w="1270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a:extLst>
              <a:ext uri="{FF2B5EF4-FFF2-40B4-BE49-F238E27FC236}">
                <a16:creationId xmlns:a16="http://schemas.microsoft.com/office/drawing/2014/main" id="{C0E85C7B-E9ED-4433-8B70-3E140DD698E4}"/>
              </a:ext>
            </a:extLst>
          </p:cNvPr>
          <p:cNvSpPr txBox="1"/>
          <p:nvPr/>
        </p:nvSpPr>
        <p:spPr>
          <a:xfrm>
            <a:off x="4823241" y="5996036"/>
            <a:ext cx="2895600" cy="215444"/>
          </a:xfrm>
          <a:prstGeom prst="rect">
            <a:avLst/>
          </a:prstGeom>
          <a:noFill/>
        </p:spPr>
        <p:txBody>
          <a:bodyPr wrap="square" rtlCol="0">
            <a:spAutoFit/>
          </a:bodyPr>
          <a:lstStyle/>
          <a:p>
            <a:pPr algn="r"/>
            <a:r>
              <a:rPr lang="en-US" altLang="en-US" sz="800" dirty="0">
                <a:solidFill>
                  <a:schemeClr val="bg1"/>
                </a:solidFill>
                <a:latin typeface="Bell MT" panose="02020503060305020303" pitchFamily="18" charset="0"/>
              </a:rPr>
              <a:t>Juncos </a:t>
            </a:r>
            <a:r>
              <a:rPr lang="en-US" altLang="en-US" sz="800" dirty="0" err="1">
                <a:solidFill>
                  <a:schemeClr val="bg1"/>
                </a:solidFill>
                <a:latin typeface="Bell MT" panose="02020503060305020303" pitchFamily="18" charset="0"/>
              </a:rPr>
              <a:t>comunes</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Phragmites australis,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a:t>
            </a:r>
            <a:endParaRPr lang="en-US" sz="800" dirty="0">
              <a:solidFill>
                <a:schemeClr val="bg1"/>
              </a:solidFill>
              <a:latin typeface="Bell MT" panose="02020503060305020303"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A901E1C1-5A89-474F-B69B-CE30976A24AA}"/>
              </a:ext>
            </a:extLst>
          </p:cNvPr>
          <p:cNvSpPr>
            <a:spLocks noGrp="1" noChangeArrowheads="1"/>
          </p:cNvSpPr>
          <p:nvPr>
            <p:ph type="title"/>
          </p:nvPr>
        </p:nvSpPr>
        <p:spPr>
          <a:xfrm>
            <a:off x="614934" y="577392"/>
            <a:ext cx="8071866" cy="1207008"/>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El </a:t>
            </a:r>
            <a:r>
              <a:rPr lang="en-US" altLang="en-US" sz="2800" kern="1200" dirty="0" err="1">
                <a:solidFill>
                  <a:schemeClr val="tx1">
                    <a:lumMod val="95000"/>
                  </a:schemeClr>
                </a:solidFill>
                <a:latin typeface="Bell MT" panose="02020503060305020303" pitchFamily="18" charset="0"/>
              </a:rPr>
              <a:t>zumaque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es</a:t>
            </a:r>
            <a:r>
              <a:rPr lang="en-US" altLang="en-US" sz="2800" kern="1200" dirty="0">
                <a:solidFill>
                  <a:schemeClr val="tx1">
                    <a:lumMod val="95000"/>
                  </a:schemeClr>
                </a:solidFill>
                <a:latin typeface="Bell MT" panose="02020503060305020303" pitchFamily="18" charset="0"/>
              </a:rPr>
              <a:t> un </a:t>
            </a:r>
            <a:r>
              <a:rPr lang="en-US" altLang="en-US" sz="2800" kern="1200" dirty="0" err="1">
                <a:solidFill>
                  <a:schemeClr val="tx1">
                    <a:lumMod val="95000"/>
                  </a:schemeClr>
                </a:solidFill>
                <a:latin typeface="Bell MT" panose="02020503060305020303" pitchFamily="18" charset="0"/>
              </a:rPr>
              <a:t>arbusto</a:t>
            </a:r>
            <a:r>
              <a:rPr lang="en-US" altLang="en-US" sz="2800" kern="1200" dirty="0">
                <a:solidFill>
                  <a:schemeClr val="tx1">
                    <a:lumMod val="95000"/>
                  </a:schemeClr>
                </a:solidFill>
                <a:latin typeface="Bell MT" panose="02020503060305020303" pitchFamily="18" charset="0"/>
              </a:rPr>
              <a:t> que </a:t>
            </a:r>
            <a:r>
              <a:rPr lang="en-US" altLang="en-US" sz="2800" kern="1200" dirty="0" err="1">
                <a:solidFill>
                  <a:schemeClr val="tx1">
                    <a:lumMod val="95000"/>
                  </a:schemeClr>
                </a:solidFill>
                <a:latin typeface="Bell MT" panose="02020503060305020303" pitchFamily="18" charset="0"/>
              </a:rPr>
              <a:t>crece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 zona de las </a:t>
            </a:r>
            <a:r>
              <a:rPr lang="en-US" altLang="en-US" sz="2800" kern="1200" dirty="0" err="1">
                <a:solidFill>
                  <a:schemeClr val="tx1">
                    <a:lumMod val="95000"/>
                  </a:schemeClr>
                </a:solidFill>
                <a:latin typeface="Bell MT" panose="02020503060305020303" pitchFamily="18" charset="0"/>
              </a:rPr>
              <a:t>tierras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altas</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provee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alimento</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refugio</a:t>
            </a:r>
            <a:r>
              <a:rPr lang="en-US" altLang="en-US" sz="2800" kern="1200" dirty="0">
                <a:solidFill>
                  <a:schemeClr val="tx1">
                    <a:lumMod val="95000"/>
                  </a:schemeClr>
                </a:solidFill>
                <a:latin typeface="Bell MT" panose="02020503060305020303" pitchFamily="18" charset="0"/>
              </a:rPr>
              <a:t> para </a:t>
            </a:r>
            <a:r>
              <a:rPr lang="en-US" altLang="en-US" sz="2800" kern="1200" dirty="0" err="1">
                <a:solidFill>
                  <a:schemeClr val="tx1">
                    <a:lumMod val="95000"/>
                  </a:schemeClr>
                </a:solidFill>
                <a:latin typeface="Bell MT" panose="02020503060305020303" pitchFamily="18" charset="0"/>
              </a:rPr>
              <a:t>los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pájaros</a:t>
            </a:r>
            <a:endParaRPr lang="en-US" altLang="en-US" sz="2800" kern="1200" dirty="0">
              <a:solidFill>
                <a:schemeClr val="tx1">
                  <a:lumMod val="95000"/>
                </a:schemeClr>
              </a:solidFill>
              <a:latin typeface="Bell MT" panose="02020503060305020303" pitchFamily="18" charset="0"/>
            </a:endParaRPr>
          </a:p>
        </p:txBody>
      </p:sp>
      <p:pic>
        <p:nvPicPr>
          <p:cNvPr id="6" name="Content Placeholder 5" descr="Fotografía del arbusto leñoso llamado zumaque que crece en las tierras altas de la marisma ">
            <a:extLst>
              <a:ext uri="{FF2B5EF4-FFF2-40B4-BE49-F238E27FC236}">
                <a16:creationId xmlns:a16="http://schemas.microsoft.com/office/drawing/2014/main" id="{B94E20C4-5569-449C-91EA-AD8BAC8E8D2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5400000">
            <a:off x="483256" y="2397604"/>
            <a:ext cx="3856948" cy="3909060"/>
          </a:xfrm>
          <a:prstGeom prst="rect">
            <a:avLst/>
          </a:prstGeom>
          <a:ln w="6350">
            <a:solidFill>
              <a:schemeClr val="tx1"/>
            </a:solidFill>
          </a:ln>
        </p:spPr>
      </p:pic>
      <p:cxnSp>
        <p:nvCxnSpPr>
          <p:cNvPr id="192" name="Straight Connector 19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Detalle de la inflorescencia roja del zumaque ">
            <a:extLst>
              <a:ext uri="{FF2B5EF4-FFF2-40B4-BE49-F238E27FC236}">
                <a16:creationId xmlns:a16="http://schemas.microsoft.com/office/drawing/2014/main" id="{A1DF9396-FD21-438E-A720-1712F72CFF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803486" y="2397294"/>
            <a:ext cx="3857568" cy="3909060"/>
          </a:xfrm>
          <a:prstGeom prst="rect">
            <a:avLst/>
          </a:prstGeom>
          <a:ln>
            <a:solidFill>
              <a:schemeClr val="tx1"/>
            </a:solidFill>
          </a:ln>
        </p:spPr>
      </p:pic>
      <p:sp>
        <p:nvSpPr>
          <p:cNvPr id="2" name="TextBox 1">
            <a:extLst>
              <a:ext uri="{FF2B5EF4-FFF2-40B4-BE49-F238E27FC236}">
                <a16:creationId xmlns:a16="http://schemas.microsoft.com/office/drawing/2014/main" id="{FCBF1942-D45F-4CBA-9EAB-825E1066E15E}"/>
              </a:ext>
            </a:extLst>
          </p:cNvPr>
          <p:cNvSpPr txBox="1"/>
          <p:nvPr/>
        </p:nvSpPr>
        <p:spPr>
          <a:xfrm>
            <a:off x="381000" y="5980927"/>
            <a:ext cx="2435733" cy="338554"/>
          </a:xfrm>
          <a:prstGeom prst="rect">
            <a:avLst/>
          </a:prstGeom>
          <a:noFill/>
        </p:spPr>
        <p:txBody>
          <a:bodyPr wrap="square" rtlCol="0">
            <a:spAutoFit/>
          </a:bodyPr>
          <a:lstStyle/>
          <a:p>
            <a:r>
              <a:rPr lang="es-ES" sz="800" kern="1200" dirty="0">
                <a:solidFill>
                  <a:schemeClr val="tx1"/>
                </a:solidFill>
                <a:effectLst/>
                <a:latin typeface="Bell MT" panose="02020503060305020303" pitchFamily="18" charset="0"/>
              </a:rPr>
              <a:t>Zumaque brillante e inflorescencia, </a:t>
            </a:r>
            <a:r>
              <a:rPr lang="es-ES" sz="800" i="1" kern="1200" dirty="0" err="1">
                <a:solidFill>
                  <a:schemeClr val="tx1"/>
                </a:solidFill>
                <a:effectLst/>
                <a:latin typeface="Bell MT" panose="02020503060305020303" pitchFamily="18" charset="0"/>
              </a:rPr>
              <a:t>Rhus</a:t>
            </a:r>
            <a:r>
              <a:rPr lang="es-ES" sz="800" i="1" kern="1200" dirty="0">
                <a:solidFill>
                  <a:schemeClr val="tx1"/>
                </a:solidFill>
                <a:effectLst/>
                <a:latin typeface="Bell MT" panose="02020503060305020303" pitchFamily="18" charset="0"/>
              </a:rPr>
              <a:t> </a:t>
            </a:r>
            <a:r>
              <a:rPr lang="es-ES" sz="800" i="1" kern="1200" dirty="0" err="1">
                <a:solidFill>
                  <a:schemeClr val="tx1"/>
                </a:solidFill>
                <a:effectLst/>
                <a:latin typeface="Bell MT" panose="02020503060305020303" pitchFamily="18" charset="0"/>
              </a:rPr>
              <a:t>copallinum</a:t>
            </a:r>
            <a:r>
              <a:rPr lang="es-ES" sz="800" kern="1200" dirty="0">
                <a:solidFill>
                  <a:schemeClr val="tx1"/>
                </a:solidFill>
                <a:effectLst/>
                <a:latin typeface="Bell MT" panose="02020503060305020303" pitchFamily="18" charset="0"/>
              </a:rPr>
              <a:t>. Cortesía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7">
            <a:extLst>
              <a:ext uri="{FF2B5EF4-FFF2-40B4-BE49-F238E27FC236}">
                <a16:creationId xmlns:a16="http://schemas.microsoft.com/office/drawing/2014/main" id="{C327A26B-0BEA-4260-B5E2-3878A0CCBAB3}"/>
              </a:ext>
            </a:extLst>
          </p:cNvPr>
          <p:cNvSpPr>
            <a:spLocks noGrp="1" noChangeArrowheads="1"/>
          </p:cNvSpPr>
          <p:nvPr>
            <p:ph type="title"/>
          </p:nvPr>
        </p:nvSpPr>
        <p:spPr>
          <a:xfrm>
            <a:off x="228601" y="152400"/>
            <a:ext cx="8686797" cy="2120900"/>
          </a:xfrm>
        </p:spPr>
        <p:txBody>
          <a:bodyPr vert="horz" lIns="91440" tIns="45720" rIns="91440" bIns="45720" rtlCol="0" anchor="b">
            <a:noAutofit/>
          </a:bodyPr>
          <a:lstStyle/>
          <a:p>
            <a:pPr algn="l" eaLnBrk="1" hangingPunct="1">
              <a:lnSpc>
                <a:spcPct val="90000"/>
              </a:lnSpc>
            </a:pPr>
            <a:br>
              <a:rPr lang="en-US" altLang="en-US" sz="2400" kern="1200" dirty="0">
                <a:solidFill>
                  <a:schemeClr val="tx1">
                    <a:lumMod val="95000"/>
                  </a:schemeClr>
                </a:solidFill>
                <a:latin typeface="Bell MT" panose="02020503060305020303" pitchFamily="18" charset="0"/>
              </a:rPr>
            </a:br>
            <a:r>
              <a:rPr lang="en-US" altLang="en-US" sz="2700" kern="1200" dirty="0">
                <a:solidFill>
                  <a:schemeClr val="tx1">
                    <a:lumMod val="95000"/>
                  </a:schemeClr>
                </a:solidFill>
                <a:latin typeface="Bell MT" panose="02020503060305020303" pitchFamily="18" charset="0"/>
              </a:rPr>
              <a:t>Dos </a:t>
            </a:r>
            <a:r>
              <a:rPr lang="en-US" altLang="en-US" sz="2700" kern="1200" dirty="0" err="1">
                <a:solidFill>
                  <a:schemeClr val="tx1">
                    <a:lumMod val="95000"/>
                  </a:schemeClr>
                </a:solidFill>
                <a:latin typeface="Bell MT" panose="02020503060305020303" pitchFamily="18" charset="0"/>
              </a:rPr>
              <a:t>especies</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gorriones</a:t>
            </a:r>
            <a:r>
              <a:rPr lang="en-US" altLang="en-US" sz="2700" kern="1200" dirty="0">
                <a:solidFill>
                  <a:schemeClr val="tx1">
                    <a:lumMod val="95000"/>
                  </a:schemeClr>
                </a:solidFill>
                <a:latin typeface="Bell MT" panose="02020503060305020303" pitchFamily="18" charset="0"/>
              </a:rPr>
              <a:t> de especial </a:t>
            </a:r>
            <a:r>
              <a:rPr lang="en-US" altLang="en-US" sz="2700" kern="1200" dirty="0" err="1">
                <a:solidFill>
                  <a:schemeClr val="tx1">
                    <a:lumMod val="95000"/>
                  </a:schemeClr>
                </a:solidFill>
                <a:latin typeface="Bell MT" panose="02020503060305020303" pitchFamily="18" charset="0"/>
              </a:rPr>
              <a:t>preocupación</a:t>
            </a:r>
            <a:r>
              <a:rPr lang="en-US" altLang="en-US" sz="2700" kern="1200" dirty="0">
                <a:solidFill>
                  <a:schemeClr val="tx1">
                    <a:lumMod val="95000"/>
                  </a:schemeClr>
                </a:solidFill>
                <a:latin typeface="Bell MT" panose="02020503060305020303" pitchFamily="18" charset="0"/>
              </a:rPr>
              <a:t>, el </a:t>
            </a:r>
            <a:r>
              <a:rPr lang="en-US" altLang="en-US" sz="2700" kern="1200" dirty="0" err="1">
                <a:solidFill>
                  <a:schemeClr val="tx1">
                    <a:lumMod val="95000"/>
                  </a:schemeClr>
                </a:solidFill>
                <a:latin typeface="Bell MT" panose="02020503060305020303" pitchFamily="18" charset="0"/>
              </a:rPr>
              <a:t>gorrión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costero</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izquierda</a:t>
            </a:r>
            <a:r>
              <a:rPr lang="en-US" altLang="en-US" sz="2700" kern="1200" dirty="0">
                <a:solidFill>
                  <a:schemeClr val="tx1">
                    <a:lumMod val="95000"/>
                  </a:schemeClr>
                </a:solidFill>
                <a:latin typeface="Bell MT" panose="02020503060305020303" pitchFamily="18" charset="0"/>
              </a:rPr>
              <a:t>) y el </a:t>
            </a:r>
            <a:r>
              <a:rPr lang="en-US" altLang="en-US" sz="2700" kern="1200" dirty="0" err="1">
                <a:solidFill>
                  <a:schemeClr val="tx1">
                    <a:lumMod val="95000"/>
                  </a:schemeClr>
                </a:solidFill>
                <a:latin typeface="Bell MT" panose="02020503060305020303" pitchFamily="18" charset="0"/>
              </a:rPr>
              <a:t>gorrión</a:t>
            </a:r>
            <a:r>
              <a:rPr lang="en-US" altLang="en-US" sz="2700" kern="1200" dirty="0">
                <a:solidFill>
                  <a:schemeClr val="tx1">
                    <a:lumMod val="95000"/>
                  </a:schemeClr>
                </a:solidFill>
                <a:latin typeface="Bell MT" panose="02020503060305020303" pitchFamily="18" charset="0"/>
              </a:rPr>
              <a:t> de cola </a:t>
            </a:r>
            <a:r>
              <a:rPr lang="en-US" altLang="en-US" sz="2700" kern="1200" dirty="0" err="1">
                <a:solidFill>
                  <a:schemeClr val="tx1">
                    <a:lumMod val="95000"/>
                  </a:schemeClr>
                </a:solidFill>
                <a:latin typeface="Bell MT" panose="02020503060305020303" pitchFamily="18" charset="0"/>
              </a:rPr>
              <a:t>afilada</a:t>
            </a:r>
            <a:r>
              <a:rPr lang="en-US" altLang="en-US" sz="2700" kern="1200" dirty="0">
                <a:solidFill>
                  <a:schemeClr val="tx1">
                    <a:lumMod val="95000"/>
                  </a:schemeClr>
                </a:solidFill>
                <a:latin typeface="Bell MT" panose="02020503060305020303" pitchFamily="18" charset="0"/>
              </a:rPr>
              <a:t> de la </a:t>
            </a:r>
            <a:r>
              <a:rPr lang="en-US" altLang="en-US" sz="2700" kern="1200" dirty="0" err="1">
                <a:solidFill>
                  <a:schemeClr val="tx1">
                    <a:lumMod val="95000"/>
                  </a:schemeClr>
                </a:solidFill>
                <a:latin typeface="Bell MT" panose="02020503060305020303" pitchFamily="18" charset="0"/>
              </a:rPr>
              <a:t>marisma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derecha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dependen</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vastas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áreas</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marismas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Long Island Sound </a:t>
            </a:r>
            <a:r>
              <a:rPr lang="en-US" altLang="en-US" sz="2700" kern="1200" dirty="0" err="1">
                <a:solidFill>
                  <a:schemeClr val="tx1">
                    <a:lumMod val="95000"/>
                  </a:schemeClr>
                </a:solidFill>
                <a:latin typeface="Bell MT" panose="02020503060305020303" pitchFamily="18" charset="0"/>
              </a:rPr>
              <a:t>como</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su</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hábitat</a:t>
            </a:r>
            <a:r>
              <a:rPr lang="en-US" altLang="en-US" sz="2700" kern="1200" dirty="0">
                <a:solidFill>
                  <a:schemeClr val="tx1">
                    <a:lumMod val="95000"/>
                  </a:schemeClr>
                </a:solidFill>
                <a:latin typeface="Bell MT" panose="02020503060305020303" pitchFamily="18" charset="0"/>
              </a:rPr>
              <a:t> principal. </a:t>
            </a:r>
            <a:r>
              <a:rPr lang="en-US" altLang="en-US" sz="2700" kern="1200" dirty="0" err="1">
                <a:solidFill>
                  <a:schemeClr val="tx1">
                    <a:lumMod val="95000"/>
                  </a:schemeClr>
                </a:solidFill>
                <a:latin typeface="Bell MT" panose="02020503060305020303" pitchFamily="18" charset="0"/>
              </a:rPr>
              <a:t>Construyen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sus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nidos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las </a:t>
            </a:r>
            <a:r>
              <a:rPr lang="en-US" altLang="en-US" sz="2700" kern="1200" dirty="0" err="1">
                <a:solidFill>
                  <a:schemeClr val="tx1">
                    <a:lumMod val="95000"/>
                  </a:schemeClr>
                </a:solidFill>
                <a:latin typeface="Bell MT" panose="02020503060305020303" pitchFamily="18" charset="0"/>
              </a:rPr>
              <a:t>hierbas</a:t>
            </a:r>
            <a:r>
              <a:rPr lang="en-US" altLang="en-US" sz="2700" kern="1200" dirty="0">
                <a:solidFill>
                  <a:schemeClr val="tx1">
                    <a:lumMod val="95000"/>
                  </a:schemeClr>
                </a:solidFill>
                <a:latin typeface="Bell MT" panose="02020503060305020303" pitchFamily="18" charset="0"/>
              </a:rPr>
              <a:t> de las </a:t>
            </a:r>
            <a:r>
              <a:rPr lang="en-US" altLang="en-US" sz="2700" kern="1200" dirty="0" err="1">
                <a:solidFill>
                  <a:schemeClr val="tx1">
                    <a:lumMod val="95000"/>
                  </a:schemeClr>
                </a:solidFill>
                <a:latin typeface="Bell MT" panose="02020503060305020303" pitchFamily="18" charset="0"/>
              </a:rPr>
              <a:t>marismas</a:t>
            </a:r>
            <a:endParaRPr lang="en-US" altLang="en-US" sz="2700" kern="1200" dirty="0">
              <a:solidFill>
                <a:schemeClr val="tx1">
                  <a:lumMod val="95000"/>
                </a:schemeClr>
              </a:solidFill>
              <a:latin typeface="Bell MT" panose="02020503060305020303" pitchFamily="18" charset="0"/>
            </a:endParaRPr>
          </a:p>
        </p:txBody>
      </p:sp>
      <p:pic>
        <p:nvPicPr>
          <p:cNvPr id="25604" name="Picture 10" descr="Un gorrión costero sostenido en la mano  ">
            <a:extLst>
              <a:ext uri="{FF2B5EF4-FFF2-40B4-BE49-F238E27FC236}">
                <a16:creationId xmlns:a16="http://schemas.microsoft.com/office/drawing/2014/main" id="{0F20C3C5-240C-4A67-A333-13B4821D8130}"/>
              </a:ext>
            </a:extLst>
          </p:cNvPr>
          <p:cNvPicPr>
            <a:picLocks noGrp="1" noChangeAspect="1" noChangeArrowheads="1"/>
          </p:cNvPicPr>
          <p:nvPr>
            <p:ph sz="half" idx="1"/>
          </p:nvPr>
        </p:nvPicPr>
        <p:blipFill rotWithShape="1">
          <a:blip r:embed="rId3" cstate="screen">
            <a:extLst>
              <a:ext uri="{28A0092B-C50C-407E-A947-70E740481C1C}">
                <a14:useLocalDpi xmlns:a14="http://schemas.microsoft.com/office/drawing/2010/main"/>
              </a:ext>
            </a:extLst>
          </a:blip>
          <a:srcRect b="-3"/>
          <a:stretch/>
        </p:blipFill>
        <p:spPr>
          <a:xfrm>
            <a:off x="457200" y="2537502"/>
            <a:ext cx="3909060" cy="3856948"/>
          </a:xfrm>
          <a:prstGeom prst="rect">
            <a:avLst/>
          </a:prstGeom>
          <a:noFill/>
          <a:ln w="6350">
            <a:solidFill>
              <a:schemeClr val="tx1"/>
            </a:solidFill>
          </a:ln>
        </p:spPr>
      </p:pic>
      <p:cxnSp>
        <p:nvCxnSpPr>
          <p:cNvPr id="74" name="Straight Connector 73">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descr="Un gorrión de cola afilada sostenido en la mano. Ambas especies de gorriones construyen sus nidos en los pastos de las marismas ">
            <a:extLst>
              <a:ext uri="{FF2B5EF4-FFF2-40B4-BE49-F238E27FC236}">
                <a16:creationId xmlns:a16="http://schemas.microsoft.com/office/drawing/2014/main" id="{383E8641-94FB-4E17-A702-5A755E535A90}"/>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777740" y="2536882"/>
            <a:ext cx="3909060" cy="3857568"/>
          </a:xfrm>
          <a:prstGeom prst="rect">
            <a:avLst/>
          </a:prstGeom>
          <a:ln w="6350">
            <a:solidFill>
              <a:schemeClr val="tx1"/>
            </a:solidFill>
          </a:ln>
        </p:spPr>
      </p:pic>
      <p:sp>
        <p:nvSpPr>
          <p:cNvPr id="2" name="TextBox 1">
            <a:extLst>
              <a:ext uri="{FF2B5EF4-FFF2-40B4-BE49-F238E27FC236}">
                <a16:creationId xmlns:a16="http://schemas.microsoft.com/office/drawing/2014/main" id="{C08A3F03-BA84-4310-94C6-32F9CDCFBE15}"/>
              </a:ext>
            </a:extLst>
          </p:cNvPr>
          <p:cNvSpPr txBox="1"/>
          <p:nvPr/>
        </p:nvSpPr>
        <p:spPr>
          <a:xfrm>
            <a:off x="380999" y="6357119"/>
            <a:ext cx="8382000" cy="215444"/>
          </a:xfrm>
          <a:prstGeom prst="rect">
            <a:avLst/>
          </a:prstGeom>
          <a:noFill/>
        </p:spPr>
        <p:txBody>
          <a:bodyPr wrap="square" rtlCol="0">
            <a:spAutoFit/>
          </a:bodyPr>
          <a:lstStyle/>
          <a:p>
            <a:r>
              <a:rPr lang="en-US" altLang="en-US" sz="800" dirty="0">
                <a:latin typeface="Bell MT" panose="02020503060305020303" pitchFamily="18" charset="0"/>
              </a:rPr>
              <a:t>(</a:t>
            </a:r>
            <a:r>
              <a:rPr lang="en-US" altLang="en-US" sz="800" dirty="0" err="1">
                <a:latin typeface="Bell MT" panose="02020503060305020303" pitchFamily="18" charset="0"/>
              </a:rPr>
              <a:t>izquierda</a:t>
            </a:r>
            <a:r>
              <a:rPr lang="en-US" altLang="en-US" sz="800" dirty="0">
                <a:latin typeface="Bell MT" panose="02020503060305020303" pitchFamily="18" charset="0"/>
              </a:rPr>
              <a:t>) </a:t>
            </a:r>
            <a:r>
              <a:rPr lang="en-US" altLang="en-US" sz="800" dirty="0" err="1">
                <a:latin typeface="Bell MT" panose="02020503060305020303" pitchFamily="18" charset="0"/>
              </a:rPr>
              <a:t>Gorrión</a:t>
            </a:r>
            <a:r>
              <a:rPr lang="en-US" altLang="en-US" sz="800" dirty="0">
                <a:latin typeface="Bell MT" panose="02020503060305020303" pitchFamily="18" charset="0"/>
              </a:rPr>
              <a:t> </a:t>
            </a:r>
            <a:r>
              <a:rPr lang="en-US" altLang="en-US" sz="800" dirty="0" err="1">
                <a:latin typeface="Bell MT" panose="02020503060305020303" pitchFamily="18" charset="0"/>
              </a:rPr>
              <a:t>costero</a:t>
            </a:r>
            <a:r>
              <a:rPr lang="en-US" altLang="en-US" sz="800" dirty="0">
                <a:latin typeface="Bell MT" panose="02020503060305020303" pitchFamily="18" charset="0"/>
              </a:rPr>
              <a:t>, </a:t>
            </a:r>
            <a:r>
              <a:rPr lang="en-US" altLang="en-US" sz="800" i="1" dirty="0" err="1">
                <a:latin typeface="Bell MT" panose="02020503060305020303" pitchFamily="18" charset="0"/>
              </a:rPr>
              <a:t>Ammodramus</a:t>
            </a:r>
            <a:r>
              <a:rPr lang="en-US" altLang="en-US" sz="800" i="1" dirty="0">
                <a:latin typeface="Bell MT" panose="02020503060305020303" pitchFamily="18" charset="0"/>
              </a:rPr>
              <a:t> maritimus</a:t>
            </a:r>
            <a:r>
              <a:rPr lang="en-US" altLang="en-US" sz="800" dirty="0">
                <a:latin typeface="Bell MT" panose="02020503060305020303" pitchFamily="18" charset="0"/>
              </a:rPr>
              <a:t>, y (</a:t>
            </a:r>
            <a:r>
              <a:rPr lang="en-US" altLang="en-US" sz="800" dirty="0" err="1">
                <a:latin typeface="Bell MT" panose="02020503060305020303" pitchFamily="18" charset="0"/>
              </a:rPr>
              <a:t>derecha</a:t>
            </a:r>
            <a:r>
              <a:rPr lang="en-US" altLang="en-US" sz="800" dirty="0">
                <a:latin typeface="Bell MT" panose="02020503060305020303" pitchFamily="18" charset="0"/>
              </a:rPr>
              <a:t>) </a:t>
            </a:r>
            <a:r>
              <a:rPr lang="en-US" altLang="en-US" sz="800" dirty="0" err="1">
                <a:latin typeface="Bell MT" panose="02020503060305020303" pitchFamily="18" charset="0"/>
              </a:rPr>
              <a:t>Gorrión</a:t>
            </a:r>
            <a:r>
              <a:rPr lang="en-US" altLang="en-US" sz="800" dirty="0">
                <a:latin typeface="Bell MT" panose="02020503060305020303" pitchFamily="18" charset="0"/>
              </a:rPr>
              <a:t> de cola </a:t>
            </a:r>
            <a:r>
              <a:rPr lang="en-US" altLang="en-US" sz="800" dirty="0" err="1">
                <a:latin typeface="Bell MT" panose="02020503060305020303" pitchFamily="18" charset="0"/>
              </a:rPr>
              <a:t>afilada</a:t>
            </a:r>
            <a:r>
              <a:rPr lang="en-US" altLang="en-US" sz="800" dirty="0">
                <a:latin typeface="Bell MT" panose="02020503060305020303" pitchFamily="18" charset="0"/>
              </a:rPr>
              <a:t> de la </a:t>
            </a:r>
            <a:r>
              <a:rPr lang="en-US" altLang="en-US" sz="800" dirty="0" err="1">
                <a:latin typeface="Bell MT" panose="02020503060305020303" pitchFamily="18" charset="0"/>
              </a:rPr>
              <a:t>marisma</a:t>
            </a:r>
            <a:r>
              <a:rPr lang="en-US" altLang="en-US" sz="800" dirty="0">
                <a:latin typeface="Bell MT" panose="02020503060305020303" pitchFamily="18" charset="0"/>
              </a:rPr>
              <a:t>, </a:t>
            </a:r>
            <a:r>
              <a:rPr lang="en-US" altLang="en-US" sz="800" i="1" dirty="0" err="1">
                <a:latin typeface="Bell MT" panose="02020503060305020303" pitchFamily="18" charset="0"/>
              </a:rPr>
              <a:t>Ammodramus</a:t>
            </a:r>
            <a:r>
              <a:rPr lang="en-US" altLang="en-US" sz="800" i="1" dirty="0">
                <a:latin typeface="Bell MT" panose="02020503060305020303" pitchFamily="18" charset="0"/>
              </a:rPr>
              <a:t> </a:t>
            </a:r>
            <a:r>
              <a:rPr lang="en-US" altLang="en-US" sz="800" i="1" dirty="0" err="1">
                <a:latin typeface="Bell MT" panose="02020503060305020303" pitchFamily="18" charset="0"/>
              </a:rPr>
              <a:t>caudacutus</a:t>
            </a:r>
            <a:r>
              <a:rPr lang="en-US" altLang="en-US" sz="800" i="1" dirty="0">
                <a:latin typeface="Bell MT" panose="02020503060305020303" pitchFamily="18" charset="0"/>
              </a:rPr>
              <a:t>, </a:t>
            </a:r>
            <a:r>
              <a:rPr lang="en-US" altLang="en-US" sz="800"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Chris Elphick y Carina </a:t>
            </a:r>
            <a:r>
              <a:rPr lang="en-US" altLang="en-US" sz="800" dirty="0" err="1">
                <a:latin typeface="Bell MT" panose="02020503060305020303" pitchFamily="18" charset="0"/>
              </a:rPr>
              <a:t>Gjerdrum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grafía de una garceta grande parada en el agua. Esta garceta tiene un pico amarillo &#10;">
            <a:extLst>
              <a:ext uri="{FF2B5EF4-FFF2-40B4-BE49-F238E27FC236}">
                <a16:creationId xmlns:a16="http://schemas.microsoft.com/office/drawing/2014/main" id="{4A31E6C7-F25B-4A85-9556-471DCBE2F1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789" y="2133600"/>
            <a:ext cx="4845939" cy="3941826"/>
          </a:xfrm>
          <a:prstGeom prst="rect">
            <a:avLst/>
          </a:prstGeom>
          <a:ln w="6350">
            <a:solidFill>
              <a:schemeClr val="bg1"/>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D9588727-2E42-4472-B56D-7AFD3EE2E196}"/>
              </a:ext>
            </a:extLst>
          </p:cNvPr>
          <p:cNvSpPr/>
          <p:nvPr/>
        </p:nvSpPr>
        <p:spPr>
          <a:xfrm>
            <a:off x="228600" y="651752"/>
            <a:ext cx="8585379" cy="872248"/>
          </a:xfrm>
          <a:prstGeom prst="rect">
            <a:avLst/>
          </a:prstGeom>
          <a:solidFill>
            <a:srgbClr val="3F3F3F"/>
          </a:solidFill>
          <a:ln>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8E5F7B-9BCB-4E48-BD76-41FBC6441FB4}"/>
              </a:ext>
            </a:extLst>
          </p:cNvPr>
          <p:cNvSpPr>
            <a:spLocks noGrp="1"/>
          </p:cNvSpPr>
          <p:nvPr>
            <p:ph type="title" idx="4294967295"/>
          </p:nvPr>
        </p:nvSpPr>
        <p:spPr>
          <a:xfrm>
            <a:off x="228600" y="177864"/>
            <a:ext cx="8610600" cy="1460436"/>
          </a:xfrm>
        </p:spPr>
        <p:txBody>
          <a:bodyPr vert="horz" lIns="91440" tIns="45720" rIns="91440" bIns="45720" rtlCol="0" anchor="ctr">
            <a:noAutofit/>
          </a:bodyPr>
          <a:lstStyle/>
          <a:p>
            <a:pPr algn="l" eaLnBrk="1" hangingPunct="1">
              <a:lnSpc>
                <a:spcPct val="90000"/>
              </a:lnSpc>
            </a:pPr>
            <a:r>
              <a:rPr lang="en-US" altLang="en-US" sz="2700" kern="1200" dirty="0">
                <a:solidFill>
                  <a:schemeClr val="bg1">
                    <a:lumMod val="95000"/>
                  </a:schemeClr>
                </a:solidFill>
                <a:latin typeface="Bell MT" panose="02020503060305020303" pitchFamily="18" charset="0"/>
              </a:rPr>
              <a:t>La </a:t>
            </a:r>
            <a:r>
              <a:rPr lang="en-US" altLang="en-US" sz="2700" kern="1200" dirty="0" err="1">
                <a:solidFill>
                  <a:schemeClr val="bg1">
                    <a:lumMod val="95000"/>
                  </a:schemeClr>
                </a:solidFill>
                <a:latin typeface="Bell MT" panose="02020503060305020303" pitchFamily="18" charset="0"/>
              </a:rPr>
              <a:t>garceta</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grande</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izquierda</a:t>
            </a:r>
            <a:r>
              <a:rPr lang="en-US" altLang="en-US" sz="2700" kern="1200" dirty="0">
                <a:solidFill>
                  <a:schemeClr val="bg1">
                    <a:lumMod val="95000"/>
                  </a:schemeClr>
                </a:solidFill>
                <a:latin typeface="Bell MT" panose="02020503060305020303" pitchFamily="18" charset="0"/>
              </a:rPr>
              <a:t>) y la  </a:t>
            </a:r>
            <a:r>
              <a:rPr lang="en-US" altLang="en-US" sz="2700" kern="1200" dirty="0" err="1">
                <a:solidFill>
                  <a:schemeClr val="bg1">
                    <a:lumMod val="95000"/>
                  </a:schemeClr>
                </a:solidFill>
                <a:latin typeface="Bell MT" panose="02020503060305020303" pitchFamily="18" charset="0"/>
              </a:rPr>
              <a:t>garceta</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nívea</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derecha</a:t>
            </a:r>
            <a:r>
              <a:rPr lang="en-US" altLang="en-US" sz="2700" kern="1200" dirty="0">
                <a:solidFill>
                  <a:schemeClr val="bg1">
                    <a:lumMod val="95000"/>
                  </a:schemeClr>
                </a:solidFill>
                <a:latin typeface="Bell MT" panose="02020503060305020303" pitchFamily="18" charset="0"/>
              </a:rPr>
              <a:t>) se </a:t>
            </a:r>
            <a:r>
              <a:rPr lang="en-US" altLang="en-US" sz="2700" kern="1200" dirty="0" err="1">
                <a:solidFill>
                  <a:schemeClr val="bg1">
                    <a:lumMod val="95000"/>
                  </a:schemeClr>
                </a:solidFill>
                <a:latin typeface="Bell MT" panose="02020503060305020303" pitchFamily="18" charset="0"/>
              </a:rPr>
              <a:t>encuentran</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comúnmente</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vadeando</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en</a:t>
            </a:r>
            <a:r>
              <a:rPr lang="en-US" altLang="en-US" sz="2700" kern="1200" dirty="0">
                <a:solidFill>
                  <a:schemeClr val="bg1">
                    <a:lumMod val="95000"/>
                  </a:schemeClr>
                </a:solidFill>
                <a:latin typeface="Bell MT" panose="02020503060305020303" pitchFamily="18" charset="0"/>
              </a:rPr>
              <a:t> las </a:t>
            </a:r>
            <a:r>
              <a:rPr lang="en-US" altLang="en-US" sz="2700" kern="1200" dirty="0" err="1">
                <a:solidFill>
                  <a:schemeClr val="bg1">
                    <a:lumMod val="95000"/>
                  </a:schemeClr>
                </a:solidFill>
                <a:latin typeface="Bell MT" panose="02020503060305020303" pitchFamily="18" charset="0"/>
              </a:rPr>
              <a:t>aguas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poco</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profundas</a:t>
            </a:r>
            <a:r>
              <a:rPr lang="en-US" altLang="en-US" sz="2700" kern="1200" dirty="0">
                <a:solidFill>
                  <a:schemeClr val="bg1">
                    <a:lumMod val="95000"/>
                  </a:schemeClr>
                </a:solidFill>
                <a:latin typeface="Bell MT" panose="02020503060305020303" pitchFamily="18" charset="0"/>
              </a:rPr>
              <a:t> de las </a:t>
            </a:r>
            <a:r>
              <a:rPr lang="en-US" altLang="en-US" sz="2700" kern="1200" dirty="0" err="1">
                <a:solidFill>
                  <a:schemeClr val="bg1">
                    <a:lumMod val="95000"/>
                  </a:schemeClr>
                </a:solidFill>
                <a:latin typeface="Bell MT" panose="02020503060305020303" pitchFamily="18" charset="0"/>
              </a:rPr>
              <a:t>marismas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saladas</a:t>
            </a:r>
            <a:r>
              <a:rPr lang="en-US" altLang="en-US" sz="2700" kern="1200" dirty="0">
                <a:solidFill>
                  <a:schemeClr val="bg1">
                    <a:lumMod val="95000"/>
                  </a:schemeClr>
                </a:solidFill>
                <a:latin typeface="Bell MT" panose="02020503060305020303" pitchFamily="18" charset="0"/>
              </a:rPr>
              <a:t> y </a:t>
            </a:r>
            <a:r>
              <a:rPr lang="en-US" altLang="en-US" sz="2700" kern="1200" dirty="0" err="1">
                <a:solidFill>
                  <a:schemeClr val="bg1">
                    <a:lumMod val="95000"/>
                  </a:schemeClr>
                </a:solidFill>
                <a:latin typeface="Bell MT" panose="02020503060305020303" pitchFamily="18" charset="0"/>
              </a:rPr>
              <a:t>los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canales</a:t>
            </a:r>
            <a:r>
              <a:rPr lang="en-US" altLang="en-US" sz="2700" kern="1200" dirty="0">
                <a:solidFill>
                  <a:schemeClr val="bg1">
                    <a:lumMod val="95000"/>
                  </a:schemeClr>
                </a:solidFill>
                <a:latin typeface="Bell MT" panose="02020503060305020303" pitchFamily="18" charset="0"/>
              </a:rPr>
              <a:t> de </a:t>
            </a:r>
            <a:r>
              <a:rPr lang="en-US" altLang="en-US" sz="2700" kern="1200" dirty="0" err="1">
                <a:solidFill>
                  <a:schemeClr val="bg1">
                    <a:lumMod val="95000"/>
                  </a:schemeClr>
                </a:solidFill>
                <a:latin typeface="Bell MT" panose="02020503060305020303" pitchFamily="18" charset="0"/>
              </a:rPr>
              <a:t>marea</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en</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busca</a:t>
            </a:r>
            <a:r>
              <a:rPr lang="en-US" altLang="en-US" sz="2700" kern="1200" dirty="0">
                <a:solidFill>
                  <a:schemeClr val="bg1">
                    <a:lumMod val="95000"/>
                  </a:schemeClr>
                </a:solidFill>
                <a:latin typeface="Bell MT" panose="02020503060305020303" pitchFamily="18" charset="0"/>
              </a:rPr>
              <a:t> de </a:t>
            </a:r>
            <a:r>
              <a:rPr lang="en-US" altLang="en-US" sz="2700" kern="1200" dirty="0" err="1">
                <a:solidFill>
                  <a:schemeClr val="bg1">
                    <a:lumMod val="95000"/>
                  </a:schemeClr>
                </a:solidFill>
                <a:latin typeface="Bell MT" panose="02020503060305020303" pitchFamily="18" charset="0"/>
              </a:rPr>
              <a:t>peces</a:t>
            </a:r>
            <a:r>
              <a:rPr lang="en-US" altLang="en-US" sz="2700" kern="1200" dirty="0">
                <a:solidFill>
                  <a:schemeClr val="bg1">
                    <a:lumMod val="95000"/>
                  </a:schemeClr>
                </a:solidFill>
                <a:latin typeface="Bell MT" panose="02020503060305020303" pitchFamily="18" charset="0"/>
              </a:rPr>
              <a:t>. La </a:t>
            </a:r>
            <a:r>
              <a:rPr lang="en-US" altLang="en-US" sz="2700" kern="1200" dirty="0" err="1">
                <a:solidFill>
                  <a:schemeClr val="bg1">
                    <a:lumMod val="95000"/>
                  </a:schemeClr>
                </a:solidFill>
                <a:latin typeface="Bell MT" panose="02020503060305020303" pitchFamily="18" charset="0"/>
              </a:rPr>
              <a:t>mayoría</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anidan</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en</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colonias</a:t>
            </a:r>
            <a:endParaRPr lang="en-US" sz="2700" kern="1200" dirty="0">
              <a:solidFill>
                <a:schemeClr val="bg1">
                  <a:lumMod val="95000"/>
                </a:schemeClr>
              </a:solidFill>
              <a:latin typeface="Bell MT" panose="02020503060305020303" pitchFamily="18" charset="0"/>
            </a:endParaRPr>
          </a:p>
        </p:txBody>
      </p:sp>
      <p:pic>
        <p:nvPicPr>
          <p:cNvPr id="5" name="Picture 4" descr="Fotografía de una garceta nívea, con patas amarillas y pico negro &#10;&#10;">
            <a:extLst>
              <a:ext uri="{FF2B5EF4-FFF2-40B4-BE49-F238E27FC236}">
                <a16:creationId xmlns:a16="http://schemas.microsoft.com/office/drawing/2014/main" id="{08C7AE64-AFC0-452C-8FDB-D3E27C459C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57800" y="1752600"/>
            <a:ext cx="3556179" cy="4894173"/>
          </a:xfrm>
          <a:prstGeom prst="rect">
            <a:avLst/>
          </a:prstGeom>
          <a:ln w="6350">
            <a:solidFill>
              <a:schemeClr val="bg1"/>
            </a:solid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47DB9DF-D773-425E-A571-3A17DFDBF789}"/>
              </a:ext>
            </a:extLst>
          </p:cNvPr>
          <p:cNvSpPr txBox="1"/>
          <p:nvPr/>
        </p:nvSpPr>
        <p:spPr>
          <a:xfrm>
            <a:off x="533400" y="6071144"/>
            <a:ext cx="4572000" cy="215444"/>
          </a:xfrm>
          <a:prstGeom prst="rect">
            <a:avLst/>
          </a:prstGeom>
          <a:noFill/>
        </p:spPr>
        <p:txBody>
          <a:bodyPr wrap="square" rtlCol="0">
            <a:spAutoFit/>
          </a:bodyPr>
          <a:lstStyle/>
          <a:p>
            <a:pPr algn="r"/>
            <a:r>
              <a:rPr lang="en-US" sz="800" dirty="0" err="1">
                <a:solidFill>
                  <a:schemeClr val="bg1"/>
                </a:solidFill>
                <a:latin typeface="Bell MT" panose="02020503060305020303" pitchFamily="18" charset="0"/>
              </a:rPr>
              <a:t>Garceta</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grande</a:t>
            </a:r>
            <a:r>
              <a:rPr lang="en-US" sz="800"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Ardea</a:t>
            </a:r>
            <a:r>
              <a:rPr lang="en-US" sz="800" i="1" dirty="0">
                <a:solidFill>
                  <a:schemeClr val="bg1"/>
                </a:solidFill>
                <a:latin typeface="Bell MT" panose="02020503060305020303" pitchFamily="18" charset="0"/>
              </a:rPr>
              <a:t> alba </a:t>
            </a:r>
            <a:r>
              <a:rPr lang="en-US" sz="800" dirty="0">
                <a:solidFill>
                  <a:schemeClr val="bg1"/>
                </a:solidFill>
                <a:latin typeface="Bell MT" panose="02020503060305020303" pitchFamily="18" charset="0"/>
              </a:rPr>
              <a:t>(</a:t>
            </a:r>
            <a:r>
              <a:rPr lang="en-US" sz="800" dirty="0" err="1">
                <a:solidFill>
                  <a:schemeClr val="bg1"/>
                </a:solidFill>
                <a:latin typeface="Bell MT" panose="02020503060305020303" pitchFamily="18" charset="0"/>
              </a:rPr>
              <a:t>izquierda</a:t>
            </a:r>
            <a:r>
              <a:rPr lang="en-US" sz="800" dirty="0">
                <a:solidFill>
                  <a:schemeClr val="bg1"/>
                </a:solidFill>
                <a:latin typeface="Bell MT" panose="02020503060305020303" pitchFamily="18" charset="0"/>
              </a:rPr>
              <a:t>) y  </a:t>
            </a:r>
            <a:r>
              <a:rPr lang="en-US" sz="800" dirty="0" err="1">
                <a:solidFill>
                  <a:schemeClr val="bg1"/>
                </a:solidFill>
                <a:latin typeface="Bell MT" panose="02020503060305020303" pitchFamily="18" charset="0"/>
              </a:rPr>
              <a:t>Garceta</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nívea</a:t>
            </a:r>
            <a:r>
              <a:rPr lang="en-US" sz="800"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Egretta</a:t>
            </a:r>
            <a:r>
              <a:rPr lang="en-US" sz="800" i="1"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thula</a:t>
            </a:r>
            <a:r>
              <a:rPr lang="en-US" sz="800" i="1"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cortesía</a:t>
            </a:r>
            <a:r>
              <a:rPr lang="en-US" sz="800" dirty="0">
                <a:solidFill>
                  <a:schemeClr val="bg1"/>
                </a:solidFill>
                <a:latin typeface="Bell MT" panose="02020503060305020303" pitchFamily="18" charset="0"/>
              </a:rPr>
              <a:t> de Thomas Morris</a:t>
            </a:r>
          </a:p>
        </p:txBody>
      </p:sp>
    </p:spTree>
    <p:extLst>
      <p:ext uri="{BB962C8B-B14F-4D97-AF65-F5344CB8AC3E}">
        <p14:creationId xmlns:p14="http://schemas.microsoft.com/office/powerpoint/2010/main" val="3599580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33ED5-6C77-49B1-958E-E8ED802F3D03}"/>
              </a:ext>
            </a:extLst>
          </p:cNvPr>
          <p:cNvSpPr>
            <a:spLocks noGrp="1"/>
          </p:cNvSpPr>
          <p:nvPr>
            <p:ph type="title"/>
          </p:nvPr>
        </p:nvSpPr>
        <p:spPr>
          <a:xfrm>
            <a:off x="221423" y="4772339"/>
            <a:ext cx="4953000" cy="1828800"/>
          </a:xfrm>
        </p:spPr>
        <p:txBody>
          <a:bodyPr/>
          <a:lstStyle/>
          <a:p>
            <a:pPr algn="l"/>
            <a:br>
              <a:rPr lang="en-US" sz="2500" dirty="0">
                <a:solidFill>
                  <a:schemeClr val="bg1">
                    <a:lumMod val="95000"/>
                  </a:schemeClr>
                </a:solidFill>
                <a:latin typeface="Bell MT" panose="02020503060305020303" pitchFamily="18" charset="0"/>
              </a:rPr>
            </a:br>
            <a:r>
              <a:rPr lang="en-US" sz="2400" dirty="0">
                <a:solidFill>
                  <a:schemeClr val="bg1">
                    <a:lumMod val="95000"/>
                  </a:schemeClr>
                </a:solidFill>
                <a:latin typeface="Bell MT" panose="02020503060305020303" pitchFamily="18" charset="0"/>
              </a:rPr>
              <a:t>La gran </a:t>
            </a:r>
            <a:r>
              <a:rPr lang="en-US" sz="2400" dirty="0" err="1">
                <a:solidFill>
                  <a:schemeClr val="bg1">
                    <a:lumMod val="95000"/>
                  </a:schemeClr>
                </a:solidFill>
                <a:latin typeface="Bell MT" panose="02020503060305020303" pitchFamily="18" charset="0"/>
              </a:rPr>
              <a:t>garza</a:t>
            </a:r>
            <a:r>
              <a:rPr lang="en-US" sz="2400" dirty="0">
                <a:solidFill>
                  <a:schemeClr val="bg1">
                    <a:lumMod val="95000"/>
                  </a:schemeClr>
                </a:solidFill>
                <a:latin typeface="Bell MT" panose="02020503060305020303" pitchFamily="18" charset="0"/>
              </a:rPr>
              <a:t> </a:t>
            </a:r>
            <a:r>
              <a:rPr lang="en-US" sz="2400" dirty="0" err="1">
                <a:solidFill>
                  <a:schemeClr val="bg1">
                    <a:lumMod val="95000"/>
                  </a:schemeClr>
                </a:solidFill>
                <a:latin typeface="Bell MT" panose="02020503060305020303" pitchFamily="18" charset="0"/>
              </a:rPr>
              <a:t>azul</a:t>
            </a:r>
            <a:r>
              <a:rPr lang="en-US" sz="2400" dirty="0">
                <a:solidFill>
                  <a:schemeClr val="bg1">
                    <a:lumMod val="95000"/>
                  </a:schemeClr>
                </a:solidFill>
                <a:latin typeface="Bell MT" panose="02020503060305020303" pitchFamily="18" charset="0"/>
              </a:rPr>
              <a:t> (</a:t>
            </a:r>
            <a:r>
              <a:rPr lang="en-US" sz="2400" dirty="0" err="1">
                <a:solidFill>
                  <a:schemeClr val="bg1">
                    <a:lumMod val="95000"/>
                  </a:schemeClr>
                </a:solidFill>
                <a:latin typeface="Bell MT" panose="02020503060305020303" pitchFamily="18" charset="0"/>
              </a:rPr>
              <a:t>izquierda</a:t>
            </a:r>
            <a:r>
              <a:rPr lang="en-US" sz="2400" dirty="0">
                <a:solidFill>
                  <a:schemeClr val="bg1">
                    <a:lumMod val="95000"/>
                  </a:schemeClr>
                </a:solidFill>
                <a:latin typeface="Bell MT" panose="02020503060305020303" pitchFamily="18" charset="0"/>
              </a:rPr>
              <a:t>) y la </a:t>
            </a:r>
            <a:r>
              <a:rPr lang="en-US" sz="2400" dirty="0" err="1">
                <a:solidFill>
                  <a:schemeClr val="bg1">
                    <a:lumMod val="95000"/>
                  </a:schemeClr>
                </a:solidFill>
                <a:latin typeface="Bell MT" panose="02020503060305020303" pitchFamily="18" charset="0"/>
              </a:rPr>
              <a:t>garza</a:t>
            </a:r>
            <a:r>
              <a:rPr lang="en-US" sz="2400" dirty="0">
                <a:solidFill>
                  <a:schemeClr val="bg1">
                    <a:lumMod val="95000"/>
                  </a:schemeClr>
                </a:solidFill>
                <a:latin typeface="Bell MT" panose="02020503060305020303" pitchFamily="18" charset="0"/>
              </a:rPr>
              <a:t> </a:t>
            </a:r>
            <a:r>
              <a:rPr lang="en-US" sz="2400" dirty="0" err="1">
                <a:solidFill>
                  <a:schemeClr val="bg1">
                    <a:lumMod val="95000"/>
                  </a:schemeClr>
                </a:solidFill>
                <a:latin typeface="Bell MT" panose="02020503060305020303" pitchFamily="18" charset="0"/>
              </a:rPr>
              <a:t>verde</a:t>
            </a:r>
            <a:r>
              <a:rPr lang="en-US" sz="2400" dirty="0">
                <a:solidFill>
                  <a:schemeClr val="bg1">
                    <a:lumMod val="95000"/>
                  </a:schemeClr>
                </a:solidFill>
                <a:latin typeface="Bell MT" panose="02020503060305020303" pitchFamily="18" charset="0"/>
              </a:rPr>
              <a:t> (</a:t>
            </a:r>
            <a:r>
              <a:rPr lang="en-US" sz="2400" dirty="0" err="1">
                <a:solidFill>
                  <a:schemeClr val="bg1">
                    <a:lumMod val="95000"/>
                  </a:schemeClr>
                </a:solidFill>
                <a:latin typeface="Bell MT" panose="02020503060305020303" pitchFamily="18" charset="0"/>
              </a:rPr>
              <a:t>centro</a:t>
            </a:r>
            <a:r>
              <a:rPr lang="en-US" sz="2400" dirty="0">
                <a:solidFill>
                  <a:schemeClr val="bg1">
                    <a:lumMod val="95000"/>
                  </a:schemeClr>
                </a:solidFill>
                <a:latin typeface="Bell MT" panose="02020503060305020303" pitchFamily="18" charset="0"/>
              </a:rPr>
              <a:t>) se </a:t>
            </a:r>
            <a:r>
              <a:rPr lang="en-US" sz="2400" dirty="0" err="1">
                <a:solidFill>
                  <a:schemeClr val="bg1">
                    <a:lumMod val="95000"/>
                  </a:schemeClr>
                </a:solidFill>
                <a:latin typeface="Bell MT" panose="02020503060305020303" pitchFamily="18" charset="0"/>
              </a:rPr>
              <a:t>alimentan</a:t>
            </a:r>
            <a:r>
              <a:rPr lang="en-US" sz="2400" dirty="0">
                <a:solidFill>
                  <a:schemeClr val="bg1">
                    <a:lumMod val="95000"/>
                  </a:schemeClr>
                </a:solidFill>
                <a:latin typeface="Bell MT" panose="02020503060305020303" pitchFamily="18" charset="0"/>
              </a:rPr>
              <a:t> de </a:t>
            </a:r>
            <a:r>
              <a:rPr lang="en-US" sz="2400" dirty="0" err="1">
                <a:solidFill>
                  <a:schemeClr val="bg1">
                    <a:lumMod val="95000"/>
                  </a:schemeClr>
                </a:solidFill>
                <a:latin typeface="Bell MT" panose="02020503060305020303" pitchFamily="18" charset="0"/>
              </a:rPr>
              <a:t>peces</a:t>
            </a:r>
            <a:r>
              <a:rPr lang="en-US" sz="2400" dirty="0">
                <a:solidFill>
                  <a:schemeClr val="bg1">
                    <a:lumMod val="95000"/>
                  </a:schemeClr>
                </a:solidFill>
                <a:latin typeface="Bell MT" panose="02020503060305020303" pitchFamily="18" charset="0"/>
              </a:rPr>
              <a:t> </a:t>
            </a:r>
            <a:r>
              <a:rPr lang="en-US" sz="2400" dirty="0" err="1">
                <a:solidFill>
                  <a:schemeClr val="bg1">
                    <a:lumMod val="95000"/>
                  </a:schemeClr>
                </a:solidFill>
                <a:latin typeface="Bell MT" panose="02020503060305020303" pitchFamily="18" charset="0"/>
              </a:rPr>
              <a:t>mientras</a:t>
            </a:r>
            <a:r>
              <a:rPr lang="en-US" sz="2400" dirty="0">
                <a:solidFill>
                  <a:schemeClr val="bg1">
                    <a:lumMod val="95000"/>
                  </a:schemeClr>
                </a:solidFill>
                <a:latin typeface="Bell MT" panose="02020503060305020303" pitchFamily="18" charset="0"/>
              </a:rPr>
              <a:t> que el ibis brillante (</a:t>
            </a:r>
            <a:r>
              <a:rPr lang="en-US" sz="2400" dirty="0" err="1">
                <a:solidFill>
                  <a:schemeClr val="bg1">
                    <a:lumMod val="95000"/>
                  </a:schemeClr>
                </a:solidFill>
                <a:latin typeface="Bell MT" panose="02020503060305020303" pitchFamily="18" charset="0"/>
              </a:rPr>
              <a:t>derecha</a:t>
            </a:r>
            <a:r>
              <a:rPr lang="en-US" sz="2400" dirty="0">
                <a:solidFill>
                  <a:schemeClr val="bg1">
                    <a:lumMod val="95000"/>
                  </a:schemeClr>
                </a:solidFill>
                <a:latin typeface="Bell MT" panose="02020503060305020303" pitchFamily="18" charset="0"/>
              </a:rPr>
              <a:t>) se </a:t>
            </a:r>
            <a:r>
              <a:rPr lang="en-US" sz="2400" dirty="0" err="1">
                <a:solidFill>
                  <a:schemeClr val="bg1">
                    <a:lumMod val="95000"/>
                  </a:schemeClr>
                </a:solidFill>
                <a:latin typeface="Bell MT" panose="02020503060305020303" pitchFamily="18" charset="0"/>
              </a:rPr>
              <a:t>alimenta</a:t>
            </a:r>
            <a:r>
              <a:rPr lang="en-US" sz="2400" dirty="0">
                <a:solidFill>
                  <a:schemeClr val="bg1">
                    <a:lumMod val="95000"/>
                  </a:schemeClr>
                </a:solidFill>
                <a:latin typeface="Bell MT" panose="02020503060305020303" pitchFamily="18" charset="0"/>
              </a:rPr>
              <a:t> de </a:t>
            </a:r>
            <a:r>
              <a:rPr lang="en-US" sz="2400" dirty="0" err="1">
                <a:solidFill>
                  <a:schemeClr val="bg1">
                    <a:lumMod val="95000"/>
                  </a:schemeClr>
                </a:solidFill>
                <a:latin typeface="Bell MT" panose="02020503060305020303" pitchFamily="18" charset="0"/>
              </a:rPr>
              <a:t>invertebrados</a:t>
            </a:r>
            <a:r>
              <a:rPr lang="en-US" sz="2400" dirty="0">
                <a:solidFill>
                  <a:schemeClr val="bg1">
                    <a:lumMod val="95000"/>
                  </a:schemeClr>
                </a:solidFill>
                <a:latin typeface="Bell MT" panose="02020503060305020303" pitchFamily="18" charset="0"/>
              </a:rPr>
              <a:t> </a:t>
            </a:r>
            <a:r>
              <a:rPr lang="en-US" sz="2400" dirty="0" err="1">
                <a:solidFill>
                  <a:schemeClr val="bg1">
                    <a:lumMod val="95000"/>
                  </a:schemeClr>
                </a:solidFill>
                <a:latin typeface="Bell MT" panose="02020503060305020303" pitchFamily="18" charset="0"/>
              </a:rPr>
              <a:t>acuáticos</a:t>
            </a:r>
            <a:endParaRPr lang="en-US" sz="2400" dirty="0">
              <a:solidFill>
                <a:schemeClr val="bg1">
                  <a:lumMod val="95000"/>
                </a:schemeClr>
              </a:solidFill>
              <a:latin typeface="Bell MT" panose="02020503060305020303" pitchFamily="18" charset="0"/>
            </a:endParaRPr>
          </a:p>
        </p:txBody>
      </p:sp>
      <p:pic>
        <p:nvPicPr>
          <p:cNvPr id="4" name="Picture 3" descr="Fotografía de un ave llamada gran garza azul parada en un tronco ">
            <a:extLst>
              <a:ext uri="{FF2B5EF4-FFF2-40B4-BE49-F238E27FC236}">
                <a16:creationId xmlns:a16="http://schemas.microsoft.com/office/drawing/2014/main" id="{35270337-C8E2-48E2-8787-50DA49BB4F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 y="285606"/>
            <a:ext cx="2984379" cy="4574246"/>
          </a:xfrm>
          <a:prstGeom prst="rect">
            <a:avLst/>
          </a:prstGeom>
          <a:ln w="6350">
            <a:solidFill>
              <a:schemeClr val="bg1"/>
            </a:solidFill>
          </a:ln>
        </p:spPr>
      </p:pic>
      <p:pic>
        <p:nvPicPr>
          <p:cNvPr id="8" name="Picture 7" descr="Fotografía de un ave llamada garza verde parada en una roca cerca de la orilla de la marisma.&#10;&#10;">
            <a:extLst>
              <a:ext uri="{FF2B5EF4-FFF2-40B4-BE49-F238E27FC236}">
                <a16:creationId xmlns:a16="http://schemas.microsoft.com/office/drawing/2014/main" id="{E3435F58-EFF6-43C8-8FA9-49D34707B1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57600" y="277585"/>
            <a:ext cx="3111714" cy="2953636"/>
          </a:xfrm>
          <a:prstGeom prst="rect">
            <a:avLst/>
          </a:prstGeom>
          <a:ln w="6350">
            <a:solidFill>
              <a:schemeClr val="bg1"/>
            </a:solidFill>
          </a:ln>
        </p:spPr>
      </p:pic>
      <p:pic>
        <p:nvPicPr>
          <p:cNvPr id="12" name="Picture 11" descr="Fotografía de un ave llamada ibis brillante parada cerca de la orilla de la marisma.">
            <a:extLst>
              <a:ext uri="{FF2B5EF4-FFF2-40B4-BE49-F238E27FC236}">
                <a16:creationId xmlns:a16="http://schemas.microsoft.com/office/drawing/2014/main" id="{F5BB1D71-0E98-471F-8BC2-7D628EE90A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09678" y="3346927"/>
            <a:ext cx="3568050" cy="3233488"/>
          </a:xfrm>
          <a:prstGeom prst="rect">
            <a:avLst/>
          </a:prstGeom>
          <a:ln w="6350">
            <a:solidFill>
              <a:schemeClr val="bg1"/>
            </a:solidFill>
          </a:ln>
        </p:spPr>
      </p:pic>
      <p:sp>
        <p:nvSpPr>
          <p:cNvPr id="3" name="TextBox 2">
            <a:extLst>
              <a:ext uri="{FF2B5EF4-FFF2-40B4-BE49-F238E27FC236}">
                <a16:creationId xmlns:a16="http://schemas.microsoft.com/office/drawing/2014/main" id="{08531715-3063-4A1E-90AD-E719BEA9847D}"/>
              </a:ext>
            </a:extLst>
          </p:cNvPr>
          <p:cNvSpPr txBox="1"/>
          <p:nvPr/>
        </p:nvSpPr>
        <p:spPr>
          <a:xfrm>
            <a:off x="7010400" y="2743200"/>
            <a:ext cx="2057400" cy="584775"/>
          </a:xfrm>
          <a:prstGeom prst="rect">
            <a:avLst/>
          </a:prstGeom>
          <a:noFill/>
        </p:spPr>
        <p:txBody>
          <a:bodyPr wrap="square" rtlCol="0">
            <a:spAutoFit/>
          </a:bodyPr>
          <a:lstStyle/>
          <a:p>
            <a:pPr algn="r"/>
            <a:r>
              <a:rPr lang="en-US" sz="800" dirty="0">
                <a:solidFill>
                  <a:schemeClr val="bg1"/>
                </a:solidFill>
                <a:latin typeface="Bell MT" panose="02020503060305020303" pitchFamily="18" charset="0"/>
              </a:rPr>
              <a:t>(</a:t>
            </a:r>
            <a:r>
              <a:rPr lang="en-US" sz="800" dirty="0" err="1">
                <a:solidFill>
                  <a:schemeClr val="bg1"/>
                </a:solidFill>
                <a:latin typeface="Bell MT" panose="02020503060305020303" pitchFamily="18" charset="0"/>
              </a:rPr>
              <a:t>izquierda</a:t>
            </a:r>
            <a:r>
              <a:rPr lang="en-US" sz="800" dirty="0">
                <a:solidFill>
                  <a:schemeClr val="bg1"/>
                </a:solidFill>
                <a:latin typeface="Bell MT" panose="02020503060305020303" pitchFamily="18" charset="0"/>
              </a:rPr>
              <a:t>) Gran </a:t>
            </a:r>
            <a:r>
              <a:rPr lang="en-US" sz="800" dirty="0" err="1">
                <a:solidFill>
                  <a:schemeClr val="bg1"/>
                </a:solidFill>
                <a:latin typeface="Bell MT" panose="02020503060305020303" pitchFamily="18" charset="0"/>
              </a:rPr>
              <a:t>garza</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azul</a:t>
            </a:r>
            <a:r>
              <a:rPr lang="en-US" sz="800" dirty="0">
                <a:solidFill>
                  <a:schemeClr val="bg1"/>
                </a:solidFill>
                <a:latin typeface="Bell MT" panose="02020503060305020303" pitchFamily="18" charset="0"/>
              </a:rPr>
              <a:t>, </a:t>
            </a:r>
            <a:r>
              <a:rPr lang="en-US" sz="800" b="0" i="1" dirty="0" err="1">
                <a:solidFill>
                  <a:schemeClr val="bg1"/>
                </a:solidFill>
                <a:effectLst/>
                <a:latin typeface="Bell MT" panose="02020503060305020303" pitchFamily="18" charset="0"/>
              </a:rPr>
              <a:t>Ardea</a:t>
            </a:r>
            <a:r>
              <a:rPr lang="en-US" sz="800" b="0" i="1" dirty="0">
                <a:solidFill>
                  <a:schemeClr val="bg1"/>
                </a:solidFill>
                <a:effectLst/>
                <a:latin typeface="Bell MT" panose="02020503060305020303" pitchFamily="18" charset="0"/>
              </a:rPr>
              <a:t> Herodias; </a:t>
            </a:r>
            <a:r>
              <a:rPr lang="en-US" sz="800" b="0" dirty="0">
                <a:solidFill>
                  <a:schemeClr val="bg1"/>
                </a:solidFill>
                <a:effectLst/>
                <a:latin typeface="Bell MT" panose="02020503060305020303" pitchFamily="18" charset="0"/>
              </a:rPr>
              <a:t>(</a:t>
            </a:r>
            <a:r>
              <a:rPr lang="en-US" sz="800" b="0" dirty="0" err="1">
                <a:solidFill>
                  <a:schemeClr val="bg1"/>
                </a:solidFill>
                <a:effectLst/>
                <a:latin typeface="Bell MT" panose="02020503060305020303" pitchFamily="18" charset="0"/>
              </a:rPr>
              <a:t>centro</a:t>
            </a:r>
            <a:r>
              <a:rPr lang="en-US" sz="800" b="0" dirty="0">
                <a:solidFill>
                  <a:schemeClr val="bg1"/>
                </a:solidFill>
                <a:effectLst/>
                <a:latin typeface="Bell MT" panose="02020503060305020303" pitchFamily="18" charset="0"/>
              </a:rPr>
              <a:t>) Garza </a:t>
            </a:r>
            <a:r>
              <a:rPr lang="en-US" sz="800" b="0" dirty="0" err="1">
                <a:solidFill>
                  <a:schemeClr val="bg1"/>
                </a:solidFill>
                <a:effectLst/>
                <a:latin typeface="Bell MT" panose="02020503060305020303" pitchFamily="18" charset="0"/>
              </a:rPr>
              <a:t>verde</a:t>
            </a:r>
            <a:r>
              <a:rPr lang="en-US" sz="800" b="0" dirty="0">
                <a:solidFill>
                  <a:schemeClr val="bg1"/>
                </a:solidFill>
                <a:effectLst/>
                <a:latin typeface="Bell MT" panose="02020503060305020303" pitchFamily="18" charset="0"/>
              </a:rPr>
              <a:t>, </a:t>
            </a:r>
            <a:r>
              <a:rPr lang="en-US" sz="800" b="0" i="1" dirty="0" err="1">
                <a:solidFill>
                  <a:schemeClr val="bg1"/>
                </a:solidFill>
                <a:effectLst/>
                <a:latin typeface="Bell MT" panose="02020503060305020303" pitchFamily="18" charset="0"/>
              </a:rPr>
              <a:t>Butorides</a:t>
            </a:r>
            <a:r>
              <a:rPr lang="en-US" sz="800" b="0" i="1" dirty="0">
                <a:solidFill>
                  <a:schemeClr val="bg1"/>
                </a:solidFill>
                <a:effectLst/>
                <a:latin typeface="Bell MT" panose="02020503060305020303" pitchFamily="18" charset="0"/>
              </a:rPr>
              <a:t> </a:t>
            </a:r>
            <a:r>
              <a:rPr lang="en-US" sz="800" b="0" i="1" dirty="0" err="1">
                <a:solidFill>
                  <a:schemeClr val="bg1"/>
                </a:solidFill>
                <a:effectLst/>
                <a:latin typeface="Bell MT" panose="02020503060305020303" pitchFamily="18" charset="0"/>
              </a:rPr>
              <a:t>virescens</a:t>
            </a:r>
            <a:r>
              <a:rPr lang="en-US" sz="800" b="0" i="1" dirty="0">
                <a:solidFill>
                  <a:schemeClr val="bg1"/>
                </a:solidFill>
                <a:effectLst/>
                <a:latin typeface="Bell MT" panose="02020503060305020303" pitchFamily="18" charset="0"/>
              </a:rPr>
              <a:t>, </a:t>
            </a:r>
            <a:r>
              <a:rPr lang="en-US" sz="800" b="0" dirty="0">
                <a:solidFill>
                  <a:schemeClr val="bg1"/>
                </a:solidFill>
                <a:effectLst/>
                <a:latin typeface="Bell MT" panose="02020503060305020303" pitchFamily="18" charset="0"/>
              </a:rPr>
              <a:t>y (</a:t>
            </a:r>
            <a:r>
              <a:rPr lang="en-US" sz="800" b="0" dirty="0" err="1">
                <a:solidFill>
                  <a:schemeClr val="bg1"/>
                </a:solidFill>
                <a:effectLst/>
                <a:latin typeface="Bell MT" panose="02020503060305020303" pitchFamily="18" charset="0"/>
              </a:rPr>
              <a:t>derecha</a:t>
            </a:r>
            <a:r>
              <a:rPr lang="en-US" sz="800" b="0" dirty="0">
                <a:solidFill>
                  <a:schemeClr val="bg1"/>
                </a:solidFill>
                <a:effectLst/>
                <a:latin typeface="Bell MT" panose="02020503060305020303" pitchFamily="18" charset="0"/>
              </a:rPr>
              <a:t>) Ibis brillante, </a:t>
            </a:r>
            <a:r>
              <a:rPr lang="en-US" sz="800" b="0" i="1" dirty="0" err="1">
                <a:solidFill>
                  <a:schemeClr val="bg1"/>
                </a:solidFill>
                <a:effectLst/>
                <a:latin typeface="Bell MT" panose="02020503060305020303" pitchFamily="18" charset="0"/>
              </a:rPr>
              <a:t>Plegadis</a:t>
            </a:r>
            <a:r>
              <a:rPr lang="en-US" sz="800" b="0" i="1" dirty="0">
                <a:solidFill>
                  <a:schemeClr val="bg1"/>
                </a:solidFill>
                <a:effectLst/>
                <a:latin typeface="Bell MT" panose="02020503060305020303" pitchFamily="18" charset="0"/>
              </a:rPr>
              <a:t> </a:t>
            </a:r>
            <a:r>
              <a:rPr lang="en-US" sz="800" b="0" i="1" dirty="0" err="1">
                <a:solidFill>
                  <a:schemeClr val="bg1"/>
                </a:solidFill>
                <a:effectLst/>
                <a:latin typeface="Bell MT" panose="02020503060305020303" pitchFamily="18" charset="0"/>
              </a:rPr>
              <a:t>falcinellus</a:t>
            </a:r>
            <a:r>
              <a:rPr lang="en-US" sz="800" i="1" dirty="0">
                <a:solidFill>
                  <a:schemeClr val="bg1"/>
                </a:solidFill>
                <a:latin typeface="Bell MT" panose="02020503060305020303" pitchFamily="18" charset="0"/>
              </a:rPr>
              <a:t>,</a:t>
            </a:r>
            <a:r>
              <a:rPr lang="en-US" sz="800" b="0" i="1" dirty="0">
                <a:solidFill>
                  <a:schemeClr val="bg1"/>
                </a:solidFill>
                <a:effectLst/>
                <a:latin typeface="Bell MT" panose="02020503060305020303" pitchFamily="18" charset="0"/>
              </a:rPr>
              <a:t> </a:t>
            </a:r>
            <a:r>
              <a:rPr lang="en-US" sz="800" dirty="0" err="1">
                <a:solidFill>
                  <a:schemeClr val="bg1"/>
                </a:solidFill>
                <a:latin typeface="Bell MT" panose="02020503060305020303" pitchFamily="18" charset="0"/>
              </a:rPr>
              <a:t>c</a:t>
            </a:r>
            <a:r>
              <a:rPr lang="en-US" sz="800" b="0" dirty="0" err="1">
                <a:solidFill>
                  <a:schemeClr val="bg1"/>
                </a:solidFill>
                <a:effectLst/>
                <a:latin typeface="Bell MT" panose="02020503060305020303" pitchFamily="18" charset="0"/>
              </a:rPr>
              <a:t>ortesía</a:t>
            </a:r>
            <a:r>
              <a:rPr lang="en-US" sz="800" b="0" dirty="0">
                <a:solidFill>
                  <a:schemeClr val="bg1"/>
                </a:solidFill>
                <a:effectLst/>
                <a:latin typeface="Bell MT" panose="02020503060305020303" pitchFamily="18" charset="0"/>
              </a:rPr>
              <a:t> de Thomas Morris</a:t>
            </a:r>
            <a:endParaRPr lang="en-US" sz="8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4251616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A2703-7DCF-423B-A1CF-C6D92A793F36}"/>
              </a:ext>
            </a:extLst>
          </p:cNvPr>
          <p:cNvSpPr>
            <a:spLocks noGrp="1"/>
          </p:cNvSpPr>
          <p:nvPr>
            <p:ph type="title"/>
          </p:nvPr>
        </p:nvSpPr>
        <p:spPr>
          <a:xfrm>
            <a:off x="480060" y="5235293"/>
            <a:ext cx="8359140" cy="1416368"/>
          </a:xfrm>
        </p:spPr>
        <p:txBody>
          <a:bodyPr>
            <a:noAutofit/>
          </a:bodyPr>
          <a:lstStyle/>
          <a:p>
            <a:pPr algn="l"/>
            <a:r>
              <a:rPr lang="en-US" sz="2600" dirty="0">
                <a:solidFill>
                  <a:schemeClr val="tx1">
                    <a:lumMod val="95000"/>
                  </a:schemeClr>
                </a:solidFill>
                <a:latin typeface="Bell MT" panose="02020503060305020303" pitchFamily="18" charset="0"/>
              </a:rPr>
              <a:t>El </a:t>
            </a:r>
            <a:r>
              <a:rPr lang="en-US" sz="2600" dirty="0" err="1">
                <a:solidFill>
                  <a:schemeClr val="tx1">
                    <a:lumMod val="95000"/>
                  </a:schemeClr>
                </a:solidFill>
                <a:latin typeface="Bell MT" panose="02020503060305020303" pitchFamily="18" charset="0"/>
              </a:rPr>
              <a:t>rascón</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picudo</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vive</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en</a:t>
            </a:r>
            <a:r>
              <a:rPr lang="en-US" sz="2600" dirty="0">
                <a:solidFill>
                  <a:schemeClr val="tx1">
                    <a:lumMod val="95000"/>
                  </a:schemeClr>
                </a:solidFill>
                <a:latin typeface="Bell MT" panose="02020503060305020303" pitchFamily="18" charset="0"/>
              </a:rPr>
              <a:t> las </a:t>
            </a:r>
            <a:r>
              <a:rPr lang="en-US" sz="2600" dirty="0" err="1">
                <a:solidFill>
                  <a:schemeClr val="tx1">
                    <a:lumMod val="95000"/>
                  </a:schemeClr>
                </a:solidFill>
                <a:latin typeface="Bell MT" panose="02020503060305020303" pitchFamily="18" charset="0"/>
              </a:rPr>
              <a:t>marismas</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saladas</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Usa</a:t>
            </a:r>
            <a:r>
              <a:rPr lang="en-US" sz="2600" dirty="0">
                <a:solidFill>
                  <a:schemeClr val="tx1">
                    <a:lumMod val="95000"/>
                  </a:schemeClr>
                </a:solidFill>
                <a:latin typeface="Bell MT" panose="02020503060305020303" pitchFamily="18" charset="0"/>
              </a:rPr>
              <a:t> la </a:t>
            </a:r>
            <a:r>
              <a:rPr lang="en-US" sz="2600" dirty="0" err="1">
                <a:solidFill>
                  <a:schemeClr val="tx1">
                    <a:lumMod val="95000"/>
                  </a:schemeClr>
                </a:solidFill>
                <a:latin typeface="Bell MT" panose="02020503060305020303" pitchFamily="18" charset="0"/>
              </a:rPr>
              <a:t>vegetación</a:t>
            </a:r>
            <a:r>
              <a:rPr lang="en-US" sz="2600" dirty="0">
                <a:solidFill>
                  <a:schemeClr val="tx1">
                    <a:lumMod val="95000"/>
                  </a:schemeClr>
                </a:solidFill>
                <a:latin typeface="Bell MT" panose="02020503060305020303" pitchFamily="18" charset="0"/>
              </a:rPr>
              <a:t> de las </a:t>
            </a:r>
            <a:r>
              <a:rPr lang="en-US" sz="2600" dirty="0" err="1">
                <a:solidFill>
                  <a:schemeClr val="tx1">
                    <a:lumMod val="95000"/>
                  </a:schemeClr>
                </a:solidFill>
                <a:latin typeface="Bell MT" panose="02020503060305020303" pitchFamily="18" charset="0"/>
              </a:rPr>
              <a:t>marismas</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como</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refugio</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especialmente</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durante</a:t>
            </a:r>
            <a:r>
              <a:rPr lang="en-US" sz="2600" dirty="0">
                <a:solidFill>
                  <a:schemeClr val="tx1">
                    <a:lumMod val="95000"/>
                  </a:schemeClr>
                </a:solidFill>
                <a:latin typeface="Bell MT" panose="02020503060305020303" pitchFamily="18" charset="0"/>
              </a:rPr>
              <a:t> la </a:t>
            </a:r>
            <a:r>
              <a:rPr lang="en-US" sz="2600" dirty="0" err="1">
                <a:solidFill>
                  <a:schemeClr val="tx1">
                    <a:lumMod val="95000"/>
                  </a:schemeClr>
                </a:solidFill>
                <a:latin typeface="Bell MT" panose="02020503060305020303" pitchFamily="18" charset="0"/>
              </a:rPr>
              <a:t>marea</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alta.</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Estas</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aves</a:t>
            </a:r>
            <a:r>
              <a:rPr lang="en-US" sz="2600" dirty="0">
                <a:solidFill>
                  <a:schemeClr val="tx1">
                    <a:lumMod val="95000"/>
                  </a:schemeClr>
                </a:solidFill>
                <a:latin typeface="Bell MT" panose="02020503060305020303" pitchFamily="18" charset="0"/>
              </a:rPr>
              <a:t> se </a:t>
            </a:r>
            <a:r>
              <a:rPr lang="en-US" sz="2600" dirty="0" err="1">
                <a:solidFill>
                  <a:schemeClr val="tx1">
                    <a:lumMod val="95000"/>
                  </a:schemeClr>
                </a:solidFill>
                <a:latin typeface="Bell MT" panose="02020503060305020303" pitchFamily="18" charset="0"/>
              </a:rPr>
              <a:t>alimentan</a:t>
            </a:r>
            <a:r>
              <a:rPr lang="en-US" sz="2600" dirty="0">
                <a:solidFill>
                  <a:schemeClr val="tx1">
                    <a:lumMod val="95000"/>
                  </a:schemeClr>
                </a:solidFill>
                <a:latin typeface="Bell MT" panose="02020503060305020303" pitchFamily="18" charset="0"/>
              </a:rPr>
              <a:t> de </a:t>
            </a:r>
            <a:r>
              <a:rPr lang="en-US" sz="2600" dirty="0" err="1">
                <a:solidFill>
                  <a:schemeClr val="tx1">
                    <a:lumMod val="95000"/>
                  </a:schemeClr>
                </a:solidFill>
                <a:latin typeface="Bell MT" panose="02020503060305020303" pitchFamily="18" charset="0"/>
              </a:rPr>
              <a:t>cangrejos</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violinistas</a:t>
            </a:r>
            <a:r>
              <a:rPr lang="en-US" sz="2600" dirty="0">
                <a:solidFill>
                  <a:schemeClr val="tx1">
                    <a:lumMod val="95000"/>
                  </a:schemeClr>
                </a:solidFill>
                <a:latin typeface="Bell MT" panose="02020503060305020303" pitchFamily="18" charset="0"/>
              </a:rPr>
              <a:t> y </a:t>
            </a:r>
            <a:r>
              <a:rPr lang="en-US" sz="2600" dirty="0" err="1">
                <a:solidFill>
                  <a:schemeClr val="tx1">
                    <a:lumMod val="95000"/>
                  </a:schemeClr>
                </a:solidFill>
                <a:latin typeface="Bell MT" panose="02020503060305020303" pitchFamily="18" charset="0"/>
              </a:rPr>
              <a:t>otros</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cangrejos</a:t>
            </a:r>
            <a:r>
              <a:rPr lang="en-US" sz="2600" dirty="0">
                <a:solidFill>
                  <a:schemeClr val="tx1">
                    <a:lumMod val="95000"/>
                  </a:schemeClr>
                </a:solidFill>
                <a:latin typeface="Bell MT" panose="02020503060305020303" pitchFamily="18" charset="0"/>
              </a:rPr>
              <a:t>, </a:t>
            </a:r>
            <a:r>
              <a:rPr lang="en-US" sz="2600" dirty="0" err="1">
                <a:solidFill>
                  <a:schemeClr val="tx1">
                    <a:lumMod val="95000"/>
                  </a:schemeClr>
                </a:solidFill>
                <a:latin typeface="Bell MT" panose="02020503060305020303" pitchFamily="18" charset="0"/>
              </a:rPr>
              <a:t>peces</a:t>
            </a:r>
            <a:r>
              <a:rPr lang="en-US" sz="2600" dirty="0">
                <a:solidFill>
                  <a:schemeClr val="tx1">
                    <a:lumMod val="95000"/>
                  </a:schemeClr>
                </a:solidFill>
                <a:latin typeface="Bell MT" panose="02020503060305020303" pitchFamily="18" charset="0"/>
              </a:rPr>
              <a:t> y </a:t>
            </a:r>
            <a:r>
              <a:rPr lang="en-US" sz="2600" dirty="0" err="1">
                <a:solidFill>
                  <a:schemeClr val="tx1">
                    <a:lumMod val="95000"/>
                  </a:schemeClr>
                </a:solidFill>
                <a:latin typeface="Bell MT" panose="02020503060305020303" pitchFamily="18" charset="0"/>
              </a:rPr>
              <a:t>materia</a:t>
            </a:r>
            <a:r>
              <a:rPr lang="en-US" sz="2600" dirty="0">
                <a:solidFill>
                  <a:schemeClr val="tx1">
                    <a:lumMod val="95000"/>
                  </a:schemeClr>
                </a:solidFill>
                <a:latin typeface="Bell MT" panose="02020503060305020303" pitchFamily="18" charset="0"/>
              </a:rPr>
              <a:t> vegetal</a:t>
            </a:r>
          </a:p>
        </p:txBody>
      </p:sp>
      <p:pic>
        <p:nvPicPr>
          <p:cNvPr id="4" name="Picture 3" descr="Fotografía de un ave llamada rascón picudo, caminando por el barro de la marisma buscando comida.">
            <a:extLst>
              <a:ext uri="{FF2B5EF4-FFF2-40B4-BE49-F238E27FC236}">
                <a16:creationId xmlns:a16="http://schemas.microsoft.com/office/drawing/2014/main" id="{E74CBAAE-CE2A-45F6-AE5D-16E80A1E7E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 y="228600"/>
            <a:ext cx="8183880" cy="4836795"/>
          </a:xfrm>
          <a:prstGeom prst="rect">
            <a:avLst/>
          </a:prstGeom>
          <a:ln w="6350">
            <a:solidFill>
              <a:schemeClr val="tx1"/>
            </a:solidFill>
            <a:miter lim="800000"/>
          </a:ln>
        </p:spPr>
      </p:pic>
      <p:sp>
        <p:nvSpPr>
          <p:cNvPr id="3" name="TextBox 2">
            <a:extLst>
              <a:ext uri="{FF2B5EF4-FFF2-40B4-BE49-F238E27FC236}">
                <a16:creationId xmlns:a16="http://schemas.microsoft.com/office/drawing/2014/main" id="{BFDA6804-D605-45E7-B626-F47975B921E8}"/>
              </a:ext>
            </a:extLst>
          </p:cNvPr>
          <p:cNvSpPr txBox="1"/>
          <p:nvPr/>
        </p:nvSpPr>
        <p:spPr>
          <a:xfrm rot="16200000">
            <a:off x="7383795" y="3760252"/>
            <a:ext cx="2743200" cy="215444"/>
          </a:xfrm>
          <a:prstGeom prst="rect">
            <a:avLst/>
          </a:prstGeom>
          <a:noFill/>
        </p:spPr>
        <p:txBody>
          <a:bodyPr wrap="square" rtlCol="0">
            <a:spAutoFit/>
          </a:bodyPr>
          <a:lstStyle/>
          <a:p>
            <a:pPr algn="r"/>
            <a:r>
              <a:rPr lang="en-US" sz="800" dirty="0" err="1">
                <a:latin typeface="Bell MT" panose="02020503060305020303" pitchFamily="18" charset="0"/>
              </a:rPr>
              <a:t>Rascón</a:t>
            </a:r>
            <a:r>
              <a:rPr lang="en-US" sz="800" dirty="0">
                <a:latin typeface="Bell MT" panose="02020503060305020303" pitchFamily="18" charset="0"/>
              </a:rPr>
              <a:t> </a:t>
            </a:r>
            <a:r>
              <a:rPr lang="en-US" sz="800" dirty="0" err="1">
                <a:latin typeface="Bell MT" panose="02020503060305020303" pitchFamily="18" charset="0"/>
              </a:rPr>
              <a:t>picudo</a:t>
            </a:r>
            <a:r>
              <a:rPr lang="en-US" sz="800" dirty="0">
                <a:latin typeface="Bell MT" panose="02020503060305020303" pitchFamily="18" charset="0"/>
              </a:rPr>
              <a:t>, </a:t>
            </a:r>
            <a:r>
              <a:rPr lang="en-US" sz="800" b="0" i="1" dirty="0" err="1">
                <a:effectLst/>
                <a:latin typeface="Bell MT" panose="02020503060305020303" pitchFamily="18" charset="0"/>
              </a:rPr>
              <a:t>Rallus</a:t>
            </a:r>
            <a:r>
              <a:rPr lang="en-US" sz="800" b="0" i="1" dirty="0">
                <a:effectLst/>
                <a:latin typeface="Bell MT" panose="02020503060305020303" pitchFamily="18" charset="0"/>
              </a:rPr>
              <a:t> </a:t>
            </a:r>
            <a:r>
              <a:rPr lang="en-US" sz="800" b="0" i="1" dirty="0" err="1">
                <a:effectLst/>
                <a:latin typeface="Bell MT" panose="02020503060305020303" pitchFamily="18" charset="0"/>
              </a:rPr>
              <a:t>crepitans</a:t>
            </a:r>
            <a:r>
              <a:rPr lang="en-US" sz="800" i="1" dirty="0">
                <a:latin typeface="Bell MT" panose="02020503060305020303" pitchFamily="18" charset="0"/>
              </a:rPr>
              <a:t>,</a:t>
            </a:r>
            <a:r>
              <a:rPr lang="en-US" sz="800" b="0" i="1" dirty="0">
                <a:effectLst/>
                <a:latin typeface="Bell MT" panose="02020503060305020303" pitchFamily="18" charset="0"/>
              </a:rPr>
              <a:t> </a:t>
            </a:r>
            <a:r>
              <a:rPr lang="en-US" sz="800" dirty="0" err="1">
                <a:latin typeface="Bell MT" panose="02020503060305020303" pitchFamily="18" charset="0"/>
              </a:rPr>
              <a:t>c</a:t>
            </a:r>
            <a:r>
              <a:rPr lang="en-US" sz="800" b="0" dirty="0" err="1">
                <a:effectLst/>
                <a:latin typeface="Bell MT" panose="02020503060305020303" pitchFamily="18" charset="0"/>
              </a:rPr>
              <a:t>ortesía</a:t>
            </a:r>
            <a:r>
              <a:rPr lang="en-US" sz="800" b="0" i="0" dirty="0">
                <a:effectLst/>
                <a:latin typeface="Bell MT" panose="02020503060305020303" pitchFamily="18" charset="0"/>
              </a:rPr>
              <a:t> de Thomas Morris</a:t>
            </a:r>
            <a:endParaRPr lang="en-US" sz="800" dirty="0">
              <a:latin typeface="Bell MT" panose="02020503060305020303" pitchFamily="18" charset="0"/>
            </a:endParaRPr>
          </a:p>
        </p:txBody>
      </p:sp>
    </p:spTree>
    <p:extLst>
      <p:ext uri="{BB962C8B-B14F-4D97-AF65-F5344CB8AC3E}">
        <p14:creationId xmlns:p14="http://schemas.microsoft.com/office/powerpoint/2010/main" val="56176259"/>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73">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1714"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Fotografía de una tortuga espalda de diamante con la boca abierta.&#10;">
            <a:extLst>
              <a:ext uri="{FF2B5EF4-FFF2-40B4-BE49-F238E27FC236}">
                <a16:creationId xmlns:a16="http://schemas.microsoft.com/office/drawing/2014/main" id="{645D5B5F-8C35-4A34-917E-6C0514FB29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313" y="871538"/>
            <a:ext cx="3062288" cy="2843213"/>
          </a:xfrm>
          <a:prstGeom prst="rect">
            <a:avLst/>
          </a:prstGeom>
          <a:ln w="6350">
            <a:solidFill>
              <a:schemeClr val="bg1"/>
            </a:solidFill>
          </a:ln>
        </p:spPr>
      </p:pic>
      <p:pic>
        <p:nvPicPr>
          <p:cNvPr id="8" name="Picture 7" descr="Fotografía de una tortuga espalda de diamante caminando entre el barro de la marisma">
            <a:extLst>
              <a:ext uri="{FF2B5EF4-FFF2-40B4-BE49-F238E27FC236}">
                <a16:creationId xmlns:a16="http://schemas.microsoft.com/office/drawing/2014/main" id="{9260EEC5-4D7E-4E6B-B165-475D4E2551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9038" y="871538"/>
            <a:ext cx="4810125" cy="2843213"/>
          </a:xfrm>
          <a:prstGeom prst="rect">
            <a:avLst/>
          </a:prstGeom>
          <a:ln w="6350">
            <a:solidFill>
              <a:schemeClr val="bg1"/>
            </a:solidFill>
          </a:ln>
        </p:spPr>
      </p:pic>
      <p:sp>
        <p:nvSpPr>
          <p:cNvPr id="28674" name="Rectangle 2">
            <a:extLst>
              <a:ext uri="{FF2B5EF4-FFF2-40B4-BE49-F238E27FC236}">
                <a16:creationId xmlns:a16="http://schemas.microsoft.com/office/drawing/2014/main" id="{A4E96728-D070-463C-A4DE-AB9FA0CC7A8A}"/>
              </a:ext>
            </a:extLst>
          </p:cNvPr>
          <p:cNvSpPr>
            <a:spLocks noGrp="1" noChangeArrowheads="1"/>
          </p:cNvSpPr>
          <p:nvPr>
            <p:ph type="title"/>
          </p:nvPr>
        </p:nvSpPr>
        <p:spPr>
          <a:xfrm>
            <a:off x="659642" y="4114800"/>
            <a:ext cx="7907775" cy="2210585"/>
          </a:xfrm>
        </p:spPr>
        <p:txBody>
          <a:bodyPr vert="horz" lIns="91440" tIns="45720" rIns="91440" bIns="45720" rtlCol="0">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Las </a:t>
            </a:r>
            <a:r>
              <a:rPr lang="en-US" altLang="en-US" sz="2800" kern="1200" dirty="0" err="1">
                <a:solidFill>
                  <a:schemeClr val="bg1">
                    <a:lumMod val="95000"/>
                  </a:schemeClr>
                </a:solidFill>
                <a:latin typeface="Bell MT" panose="02020503060305020303" pitchFamily="18" charset="0"/>
              </a:rPr>
              <a:t>tortugas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espalda</a:t>
            </a:r>
            <a:r>
              <a:rPr lang="en-US" altLang="en-US" sz="2800" kern="1200" dirty="0">
                <a:solidFill>
                  <a:schemeClr val="bg1">
                    <a:lumMod val="95000"/>
                  </a:schemeClr>
                </a:solidFill>
                <a:latin typeface="Bell MT" panose="02020503060305020303" pitchFamily="18" charset="0"/>
              </a:rPr>
              <a:t> de diamante </a:t>
            </a:r>
            <a:r>
              <a:rPr lang="en-US" altLang="en-US" sz="2800" kern="1200" dirty="0" err="1">
                <a:solidFill>
                  <a:schemeClr val="bg1">
                    <a:lumMod val="95000"/>
                  </a:schemeClr>
                </a:solidFill>
                <a:latin typeface="Bell MT" panose="02020503060305020303" pitchFamily="18" charset="0"/>
              </a:rPr>
              <a:t>viven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las </a:t>
            </a:r>
            <a:r>
              <a:rPr lang="en-US" altLang="en-US" sz="2800" kern="1200" dirty="0" err="1">
                <a:solidFill>
                  <a:schemeClr val="bg1">
                    <a:lumMod val="95000"/>
                  </a:schemeClr>
                </a:solidFill>
                <a:latin typeface="Bell MT" panose="02020503060305020303" pitchFamily="18" charset="0"/>
              </a:rPr>
              <a:t>marismas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saladas</a:t>
            </a:r>
            <a:r>
              <a:rPr lang="en-US" altLang="en-US" sz="2800" kern="1200" dirty="0">
                <a:solidFill>
                  <a:schemeClr val="bg1">
                    <a:lumMod val="95000"/>
                  </a:schemeClr>
                </a:solidFill>
                <a:latin typeface="Bell MT" panose="02020503060305020303" pitchFamily="18" charset="0"/>
              </a:rPr>
              <a:t> y </a:t>
            </a:r>
            <a:r>
              <a:rPr lang="en-US" altLang="en-US" sz="2800" kern="1200" dirty="0" err="1">
                <a:solidFill>
                  <a:schemeClr val="bg1">
                    <a:lumMod val="95000"/>
                  </a:schemeClr>
                </a:solidFill>
                <a:latin typeface="Bell MT" panose="02020503060305020303" pitchFamily="18" charset="0"/>
              </a:rPr>
              <a:t>los</a:t>
            </a:r>
            <a:r>
              <a:rPr lang="en-US" altLang="en-US" sz="2800" kern="1200" dirty="0">
                <a:solidFill>
                  <a:schemeClr val="bg1">
                    <a:lumMod val="95000"/>
                  </a:schemeClr>
                </a:solidFill>
                <a:latin typeface="Bell MT" panose="02020503060305020303" pitchFamily="18" charset="0"/>
              </a:rPr>
              <a:t> arroyos de </a:t>
            </a:r>
            <a:r>
              <a:rPr lang="en-US" altLang="en-US" sz="2800" kern="1200" dirty="0" err="1">
                <a:solidFill>
                  <a:schemeClr val="bg1">
                    <a:lumMod val="95000"/>
                  </a:schemeClr>
                </a:solidFill>
                <a:latin typeface="Bell MT" panose="02020503060305020303" pitchFamily="18" charset="0"/>
              </a:rPr>
              <a:t>marea</a:t>
            </a:r>
            <a:r>
              <a:rPr lang="en-US" altLang="en-US" sz="2800" kern="1200" dirty="0">
                <a:solidFill>
                  <a:schemeClr val="bg1">
                    <a:lumMod val="95000"/>
                  </a:schemeClr>
                </a:solidFill>
                <a:latin typeface="Bell MT" panose="02020503060305020303" pitchFamily="18" charset="0"/>
              </a:rPr>
              <a:t> del Sound, y </a:t>
            </a:r>
            <a:r>
              <a:rPr lang="en-US" altLang="en-US" sz="2800" kern="1200" dirty="0" err="1">
                <a:solidFill>
                  <a:schemeClr val="bg1">
                    <a:lumMod val="95000"/>
                  </a:schemeClr>
                </a:solidFill>
                <a:latin typeface="Bell MT" panose="02020503060305020303" pitchFamily="18" charset="0"/>
              </a:rPr>
              <a:t>comen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una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mezcla</a:t>
            </a:r>
            <a:r>
              <a:rPr lang="en-US" altLang="en-US" sz="2800" kern="1200" dirty="0">
                <a:solidFill>
                  <a:schemeClr val="bg1">
                    <a:lumMod val="95000"/>
                  </a:schemeClr>
                </a:solidFill>
                <a:latin typeface="Bell MT" panose="02020503060305020303" pitchFamily="18" charset="0"/>
              </a:rPr>
              <a:t> de </a:t>
            </a:r>
            <a:r>
              <a:rPr lang="en-US" altLang="en-US" sz="2800" kern="1200" dirty="0" err="1">
                <a:solidFill>
                  <a:schemeClr val="bg1">
                    <a:lumMod val="95000"/>
                  </a:schemeClr>
                </a:solidFill>
                <a:latin typeface="Bell MT" panose="02020503060305020303" pitchFamily="18" charset="0"/>
              </a:rPr>
              <a:t>peces</a:t>
            </a:r>
            <a:r>
              <a:rPr lang="en-US" altLang="en-US" sz="2800" kern="1200" dirty="0">
                <a:solidFill>
                  <a:schemeClr val="bg1">
                    <a:lumMod val="95000"/>
                  </a:schemeClr>
                </a:solidFill>
                <a:latin typeface="Bell MT" panose="02020503060305020303" pitchFamily="18" charset="0"/>
              </a:rPr>
              <a:t>, caracoles, </a:t>
            </a:r>
            <a:r>
              <a:rPr lang="en-US" altLang="en-US" sz="2800" kern="1200" dirty="0" err="1">
                <a:solidFill>
                  <a:schemeClr val="bg1">
                    <a:lumMod val="95000"/>
                  </a:schemeClr>
                </a:solidFill>
                <a:latin typeface="Bell MT" panose="02020503060305020303" pitchFamily="18" charset="0"/>
              </a:rPr>
              <a:t>cangrejos</a:t>
            </a:r>
            <a:r>
              <a:rPr lang="en-US" altLang="en-US" sz="2800" kern="1200" dirty="0">
                <a:solidFill>
                  <a:schemeClr val="bg1">
                    <a:lumMod val="95000"/>
                  </a:schemeClr>
                </a:solidFill>
                <a:latin typeface="Bell MT" panose="02020503060305020303" pitchFamily="18" charset="0"/>
              </a:rPr>
              <a:t> y </a:t>
            </a:r>
            <a:r>
              <a:rPr lang="en-US" altLang="en-US" sz="2800" kern="1200" dirty="0" err="1">
                <a:solidFill>
                  <a:schemeClr val="bg1">
                    <a:lumMod val="95000"/>
                  </a:schemeClr>
                </a:solidFill>
                <a:latin typeface="Bell MT" panose="02020503060305020303" pitchFamily="18" charset="0"/>
              </a:rPr>
              <a:t>gusanos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el </a:t>
            </a:r>
            <a:r>
              <a:rPr lang="en-US" altLang="en-US" sz="2800" kern="1200" dirty="0" err="1">
                <a:solidFill>
                  <a:schemeClr val="bg1">
                    <a:lumMod val="95000"/>
                  </a:schemeClr>
                </a:solidFill>
                <a:latin typeface="Bell MT" panose="02020503060305020303" pitchFamily="18" charset="0"/>
              </a:rPr>
              <a:t>pasado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fueron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cazadas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por</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su</a:t>
            </a:r>
            <a:r>
              <a:rPr lang="en-US" altLang="en-US" sz="2800" kern="1200" dirty="0">
                <a:solidFill>
                  <a:schemeClr val="bg1">
                    <a:lumMod val="95000"/>
                  </a:schemeClr>
                </a:solidFill>
                <a:latin typeface="Bell MT" panose="02020503060305020303" pitchFamily="18" charset="0"/>
              </a:rPr>
              <a:t> carne, </a:t>
            </a:r>
            <a:r>
              <a:rPr lang="en-US" altLang="en-US" sz="2800" kern="1200" dirty="0" err="1">
                <a:solidFill>
                  <a:schemeClr val="bg1">
                    <a:lumMod val="95000"/>
                  </a:schemeClr>
                </a:solidFill>
                <a:latin typeface="Bell MT" panose="02020503060305020303" pitchFamily="18" charset="0"/>
              </a:rPr>
              <a:t>pero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ahora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están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protegidas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tanto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Connecticut </a:t>
            </a:r>
            <a:r>
              <a:rPr lang="en-US" altLang="en-US" sz="2800" kern="1200" dirty="0" err="1">
                <a:solidFill>
                  <a:schemeClr val="bg1">
                    <a:lumMod val="95000"/>
                  </a:schemeClr>
                </a:solidFill>
                <a:latin typeface="Bell MT" panose="02020503060305020303" pitchFamily="18" charset="0"/>
              </a:rPr>
              <a:t>como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Nueva York</a:t>
            </a:r>
          </a:p>
        </p:txBody>
      </p:sp>
      <p:sp>
        <p:nvSpPr>
          <p:cNvPr id="2" name="TextBox 1">
            <a:extLst>
              <a:ext uri="{FF2B5EF4-FFF2-40B4-BE49-F238E27FC236}">
                <a16:creationId xmlns:a16="http://schemas.microsoft.com/office/drawing/2014/main" id="{1BF24590-898D-4FD3-979B-FF944E2E367B}"/>
              </a:ext>
            </a:extLst>
          </p:cNvPr>
          <p:cNvSpPr txBox="1"/>
          <p:nvPr/>
        </p:nvSpPr>
        <p:spPr>
          <a:xfrm>
            <a:off x="7058025" y="3253572"/>
            <a:ext cx="1524000" cy="461665"/>
          </a:xfrm>
          <a:prstGeom prst="rect">
            <a:avLst/>
          </a:prstGeom>
          <a:noFill/>
        </p:spPr>
        <p:txBody>
          <a:bodyPr wrap="square" rtlCol="0">
            <a:spAutoFit/>
          </a:bodyPr>
          <a:lstStyle/>
          <a:p>
            <a:pPr algn="r"/>
            <a:r>
              <a:rPr lang="en-US" altLang="en-US" sz="800" dirty="0">
                <a:solidFill>
                  <a:schemeClr val="bg1"/>
                </a:solidFill>
                <a:latin typeface="Bell MT" panose="02020503060305020303" pitchFamily="18" charset="0"/>
              </a:rPr>
              <a:t>Tortugas </a:t>
            </a:r>
            <a:r>
              <a:rPr lang="en-US" altLang="en-US" sz="800" dirty="0" err="1">
                <a:solidFill>
                  <a:schemeClr val="bg1"/>
                </a:solidFill>
                <a:latin typeface="Bell MT" panose="02020503060305020303" pitchFamily="18" charset="0"/>
              </a:rPr>
              <a:t>espalda</a:t>
            </a:r>
            <a:r>
              <a:rPr lang="en-US" altLang="en-US" sz="800" dirty="0">
                <a:solidFill>
                  <a:schemeClr val="bg1"/>
                </a:solidFill>
                <a:latin typeface="Bell MT" panose="02020503060305020303" pitchFamily="18" charset="0"/>
              </a:rPr>
              <a:t> de diamante del </a:t>
            </a:r>
            <a:r>
              <a:rPr lang="en-US" altLang="en-US" sz="800" dirty="0" err="1">
                <a:solidFill>
                  <a:schemeClr val="bg1"/>
                </a:solidFill>
                <a:latin typeface="Bell MT" panose="02020503060305020303" pitchFamily="18" charset="0"/>
              </a:rPr>
              <a:t>norte</a:t>
            </a:r>
            <a:r>
              <a:rPr lang="en-US" altLang="en-US" sz="800"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Malaclemys</a:t>
            </a:r>
            <a:r>
              <a:rPr lang="en-US" altLang="en-US" sz="800" i="1" dirty="0">
                <a:solidFill>
                  <a:schemeClr val="bg1"/>
                </a:solidFill>
                <a:latin typeface="Bell MT" panose="02020503060305020303" pitchFamily="18" charset="0"/>
              </a:rPr>
              <a:t> t. terrapin. </a:t>
            </a:r>
            <a:r>
              <a:rPr lang="en-US" altLang="en-US" sz="800" i="1"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Robert </a:t>
            </a:r>
            <a:r>
              <a:rPr lang="en-US" altLang="en-US" sz="800" dirty="0" err="1">
                <a:solidFill>
                  <a:schemeClr val="bg1"/>
                </a:solidFill>
                <a:latin typeface="Bell MT" panose="02020503060305020303" pitchFamily="18" charset="0"/>
              </a:rPr>
              <a:t>Bachand</a:t>
            </a:r>
            <a:endParaRPr lang="en-US" sz="800" dirty="0">
              <a:latin typeface="Bell MT" panose="02020503060305020303"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B84EB397-A3FE-432E-83A2-F886C18C2BD8}"/>
              </a:ext>
            </a:extLst>
          </p:cNvPr>
          <p:cNvSpPr>
            <a:spLocks noGrp="1" noChangeArrowheads="1"/>
          </p:cNvSpPr>
          <p:nvPr>
            <p:ph type="title"/>
          </p:nvPr>
        </p:nvSpPr>
        <p:spPr>
          <a:xfrm>
            <a:off x="685800" y="4886742"/>
            <a:ext cx="8001000" cy="1858436"/>
          </a:xfrm>
        </p:spPr>
        <p:txBody>
          <a:bodyPr/>
          <a:lstStyle/>
          <a:p>
            <a:pPr algn="l" eaLnBrk="1" hangingPunct="1"/>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Long Island Sound es el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segundo</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estuario</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más</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grande</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del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país</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 un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lugar</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especial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donde</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el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agua</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dulce de los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ríos</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y arroyos y el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agua</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salada</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del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océano</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se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encuentran</a:t>
            </a:r>
            <a:r>
              <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y </a:t>
            </a:r>
            <a:r>
              <a:rPr lang="en-US" altLang="en-US" sz="26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mezclan</a:t>
            </a:r>
            <a:endParaRPr lang="en-US" altLang="en-US" sz="26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endParaRPr>
          </a:p>
        </p:txBody>
      </p:sp>
      <p:pic>
        <p:nvPicPr>
          <p:cNvPr id="3" name="Picture 2" descr="Foto satelital de Connecticut, Long Island NY y Long Island Sound, que muestra la topografía del terreno y la batimetría de la tierra por debajo del Sound ">
            <a:extLst>
              <a:ext uri="{FF2B5EF4-FFF2-40B4-BE49-F238E27FC236}">
                <a16:creationId xmlns:a16="http://schemas.microsoft.com/office/drawing/2014/main" id="{E4E2DC5A-C375-4251-A44B-F32374F773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314741"/>
            <a:ext cx="6096000" cy="4572000"/>
          </a:xfrm>
          <a:prstGeom prst="rect">
            <a:avLst/>
          </a:prstGeom>
          <a:ln w="6350">
            <a:solidFill>
              <a:schemeClr val="bg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tografía de una planicie y un arroyo de marea">
            <a:extLst>
              <a:ext uri="{FF2B5EF4-FFF2-40B4-BE49-F238E27FC236}">
                <a16:creationId xmlns:a16="http://schemas.microsoft.com/office/drawing/2014/main" id="{C5C01F24-EA19-4E94-B729-53779A5DF5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136" name="Rectangle 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5" name="Rectangle 2">
            <a:extLst>
              <a:ext uri="{FF2B5EF4-FFF2-40B4-BE49-F238E27FC236}">
                <a16:creationId xmlns:a16="http://schemas.microsoft.com/office/drawing/2014/main" id="{B955A59D-9589-46F9-AC9C-12BBCFF79165}"/>
              </a:ext>
            </a:extLst>
          </p:cNvPr>
          <p:cNvSpPr>
            <a:spLocks noGrp="1" noChangeArrowheads="1"/>
          </p:cNvSpPr>
          <p:nvPr>
            <p:ph type="title"/>
          </p:nvPr>
        </p:nvSpPr>
        <p:spPr>
          <a:xfrm>
            <a:off x="171450" y="5315999"/>
            <a:ext cx="8801100" cy="744836"/>
          </a:xfrm>
        </p:spPr>
        <p:txBody>
          <a:bodyPr vert="horz" lIns="91440" tIns="45720" rIns="91440" bIns="45720" rtlCol="0" anchor="ctr">
            <a:noAutofit/>
          </a:bodyPr>
          <a:lstStyle/>
          <a:p>
            <a:pPr eaLnBrk="1" hangingPunct="1">
              <a:lnSpc>
                <a:spcPct val="90000"/>
              </a:lnSpc>
            </a:pPr>
            <a:r>
              <a:rPr lang="en-US" altLang="en-US" sz="3200" kern="1200" dirty="0" err="1">
                <a:solidFill>
                  <a:schemeClr val="tx1">
                    <a:lumMod val="85000"/>
                    <a:lumOff val="15000"/>
                  </a:schemeClr>
                </a:solidFill>
              </a:rPr>
              <a:t>Planicies</a:t>
            </a:r>
            <a:r>
              <a:rPr lang="en-US" altLang="en-US" sz="3200" kern="1200" dirty="0">
                <a:solidFill>
                  <a:schemeClr val="tx1">
                    <a:lumMod val="85000"/>
                    <a:lumOff val="15000"/>
                  </a:schemeClr>
                </a:solidFill>
              </a:rPr>
              <a:t> de </a:t>
            </a:r>
            <a:r>
              <a:rPr lang="en-US" altLang="en-US" sz="3200" kern="1200" dirty="0" err="1">
                <a:solidFill>
                  <a:schemeClr val="tx1">
                    <a:lumMod val="85000"/>
                    <a:lumOff val="15000"/>
                  </a:schemeClr>
                </a:solidFill>
              </a:rPr>
              <a:t>marea</a:t>
            </a:r>
            <a:r>
              <a:rPr lang="en-US" altLang="en-US" sz="3200" kern="1200" dirty="0">
                <a:solidFill>
                  <a:schemeClr val="tx1">
                    <a:lumMod val="85000"/>
                    <a:lumOff val="15000"/>
                  </a:schemeClr>
                </a:solidFill>
              </a:rPr>
              <a:t>: </a:t>
            </a:r>
            <a:r>
              <a:rPr lang="en-US" altLang="en-US" sz="3200" kern="1200" dirty="0" err="1">
                <a:solidFill>
                  <a:schemeClr val="tx1">
                    <a:lumMod val="85000"/>
                    <a:lumOff val="15000"/>
                  </a:schemeClr>
                </a:solidFill>
              </a:rPr>
              <a:t>lugares</a:t>
            </a:r>
            <a:r>
              <a:rPr lang="en-US" altLang="en-US" sz="3200" kern="1200" dirty="0">
                <a:solidFill>
                  <a:schemeClr val="tx1">
                    <a:lumMod val="85000"/>
                    <a:lumOff val="15000"/>
                  </a:schemeClr>
                </a:solidFill>
              </a:rPr>
              <a:t> de </a:t>
            </a:r>
            <a:r>
              <a:rPr lang="en-US" altLang="en-US" sz="3200" kern="1200" dirty="0" err="1">
                <a:solidFill>
                  <a:schemeClr val="tx1">
                    <a:lumMod val="85000"/>
                    <a:lumOff val="15000"/>
                  </a:schemeClr>
                </a:solidFill>
              </a:rPr>
              <a:t>calma</a:t>
            </a:r>
            <a:r>
              <a:rPr lang="en-US" altLang="en-US" sz="3200" kern="1200" dirty="0">
                <a:solidFill>
                  <a:schemeClr val="tx1">
                    <a:lumMod val="85000"/>
                    <a:lumOff val="15000"/>
                  </a:schemeClr>
                </a:solidFill>
              </a:rPr>
              <a:t> y </a:t>
            </a:r>
            <a:r>
              <a:rPr lang="en-US" altLang="en-US" sz="3200" kern="1200" dirty="0" err="1">
                <a:solidFill>
                  <a:schemeClr val="tx1">
                    <a:lumMod val="85000"/>
                    <a:lumOff val="15000"/>
                  </a:schemeClr>
                </a:solidFill>
              </a:rPr>
              <a:t>protección</a:t>
            </a:r>
            <a:endParaRPr lang="en-US" altLang="en-US" sz="3200" kern="1200" dirty="0">
              <a:solidFill>
                <a:schemeClr val="tx1">
                  <a:lumMod val="85000"/>
                  <a:lumOff val="15000"/>
                </a:schemeClr>
              </a:solidFill>
            </a:endParaRPr>
          </a:p>
        </p:txBody>
      </p:sp>
      <p:cxnSp>
        <p:nvCxnSpPr>
          <p:cNvPr id="138" name="Straight Connector 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03EDA4C-2E3C-48A6-8739-543468AE25E2}"/>
              </a:ext>
            </a:extLst>
          </p:cNvPr>
          <p:cNvSpPr txBox="1"/>
          <p:nvPr/>
        </p:nvSpPr>
        <p:spPr>
          <a:xfrm>
            <a:off x="6590872" y="6587253"/>
            <a:ext cx="2590800" cy="215444"/>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Planicie</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marea</a:t>
            </a:r>
            <a:r>
              <a:rPr lang="en-US" altLang="en-US" sz="800" dirty="0">
                <a:solidFill>
                  <a:schemeClr val="bg1"/>
                </a:solidFill>
                <a:latin typeface="Bell MT" panose="02020503060305020303" pitchFamily="18" charset="0"/>
              </a:rPr>
              <a:t> Goshen Cove,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Judy Benson</a:t>
            </a:r>
            <a:endParaRPr lang="en-US" sz="800" dirty="0">
              <a:solidFill>
                <a:schemeClr val="bg1"/>
              </a:solidFill>
              <a:latin typeface="Bell MT" panose="02020503060305020303"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58" name="Rectangle 2">
            <a:extLst>
              <a:ext uri="{FF2B5EF4-FFF2-40B4-BE49-F238E27FC236}">
                <a16:creationId xmlns:a16="http://schemas.microsoft.com/office/drawing/2014/main" id="{3734912C-6136-43D9-A23C-2BB7E50735BC}"/>
              </a:ext>
            </a:extLst>
          </p:cNvPr>
          <p:cNvSpPr>
            <a:spLocks noGrp="1" noChangeArrowheads="1"/>
          </p:cNvSpPr>
          <p:nvPr>
            <p:ph type="title"/>
          </p:nvPr>
        </p:nvSpPr>
        <p:spPr>
          <a:xfrm>
            <a:off x="5723948" y="365125"/>
            <a:ext cx="3191452" cy="5530319"/>
          </a:xfrm>
        </p:spPr>
        <p:txBody>
          <a:bodyPr vert="horz" lIns="91440" tIns="45720" rIns="91440" bIns="45720" rtlCol="0" anchor="ctr">
            <a:normAutofit/>
          </a:bodyPr>
          <a:lstStyle/>
          <a:p>
            <a:pPr algn="l" eaLnBrk="1" hangingPunct="1">
              <a:lnSpc>
                <a:spcPct val="90000"/>
              </a:lnSpc>
            </a:pPr>
            <a:r>
              <a:rPr lang="en-US" altLang="en-US" sz="2700" kern="1200" dirty="0">
                <a:solidFill>
                  <a:schemeClr val="bg1">
                    <a:lumMod val="95000"/>
                  </a:schemeClr>
                </a:solidFill>
                <a:latin typeface="Bell MT" panose="02020503060305020303" pitchFamily="18" charset="0"/>
              </a:rPr>
              <a:t>Las </a:t>
            </a:r>
            <a:r>
              <a:rPr lang="en-US" altLang="en-US" sz="2700" kern="1200" dirty="0" err="1">
                <a:solidFill>
                  <a:schemeClr val="bg1">
                    <a:lumMod val="95000"/>
                  </a:schemeClr>
                </a:solidFill>
                <a:latin typeface="Bell MT" panose="02020503060305020303" pitchFamily="18" charset="0"/>
              </a:rPr>
              <a:t>corrientes</a:t>
            </a:r>
            <a:r>
              <a:rPr lang="en-US" altLang="en-US" sz="2700" kern="1200" dirty="0">
                <a:solidFill>
                  <a:schemeClr val="bg1">
                    <a:lumMod val="95000"/>
                  </a:schemeClr>
                </a:solidFill>
                <a:latin typeface="Bell MT" panose="02020503060305020303" pitchFamily="18" charset="0"/>
              </a:rPr>
              <a:t> de </a:t>
            </a:r>
            <a:r>
              <a:rPr lang="en-US" altLang="en-US" sz="2700" kern="1200" dirty="0" err="1">
                <a:solidFill>
                  <a:schemeClr val="bg1">
                    <a:lumMod val="95000"/>
                  </a:schemeClr>
                </a:solidFill>
                <a:latin typeface="Bell MT" panose="02020503060305020303" pitchFamily="18" charset="0"/>
              </a:rPr>
              <a:t>agua</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cerca</a:t>
            </a:r>
            <a:r>
              <a:rPr lang="en-US" altLang="en-US" sz="2700" kern="1200" dirty="0">
                <a:solidFill>
                  <a:schemeClr val="bg1">
                    <a:lumMod val="95000"/>
                  </a:schemeClr>
                </a:solidFill>
                <a:latin typeface="Bell MT" panose="02020503060305020303" pitchFamily="18" charset="0"/>
              </a:rPr>
              <a:t> de las </a:t>
            </a:r>
            <a:r>
              <a:rPr lang="en-US" altLang="en-US" sz="2700" kern="1200" dirty="0" err="1">
                <a:solidFill>
                  <a:schemeClr val="bg1">
                    <a:lumMod val="95000"/>
                  </a:schemeClr>
                </a:solidFill>
                <a:latin typeface="Bell MT" panose="02020503060305020303" pitchFamily="18" charset="0"/>
              </a:rPr>
              <a:t>planicies</a:t>
            </a:r>
            <a:r>
              <a:rPr lang="en-US" altLang="en-US" sz="2700" kern="1200" dirty="0">
                <a:solidFill>
                  <a:schemeClr val="bg1">
                    <a:lumMod val="95000"/>
                  </a:schemeClr>
                </a:solidFill>
                <a:latin typeface="Bell MT" panose="02020503060305020303" pitchFamily="18" charset="0"/>
              </a:rPr>
              <a:t> de </a:t>
            </a:r>
            <a:r>
              <a:rPr lang="en-US" altLang="en-US" sz="2700" kern="1200" dirty="0" err="1">
                <a:solidFill>
                  <a:schemeClr val="bg1">
                    <a:lumMod val="95000"/>
                  </a:schemeClr>
                </a:solidFill>
                <a:latin typeface="Bell MT" panose="02020503060305020303" pitchFamily="18" charset="0"/>
              </a:rPr>
              <a:t>marea</a:t>
            </a:r>
            <a:r>
              <a:rPr lang="en-US" altLang="en-US" sz="2700" kern="1200" dirty="0">
                <a:solidFill>
                  <a:schemeClr val="bg1">
                    <a:lumMod val="95000"/>
                  </a:schemeClr>
                </a:solidFill>
                <a:latin typeface="Bell MT" panose="02020503060305020303" pitchFamily="18" charset="0"/>
              </a:rPr>
              <a:t> son </a:t>
            </a:r>
            <a:r>
              <a:rPr lang="en-US" altLang="en-US" sz="2700" kern="1200" dirty="0" err="1">
                <a:solidFill>
                  <a:schemeClr val="bg1">
                    <a:lumMod val="95000"/>
                  </a:schemeClr>
                </a:solidFill>
                <a:latin typeface="Bell MT" panose="02020503060305020303" pitchFamily="18" charset="0"/>
              </a:rPr>
              <a:t>más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tranquilas</a:t>
            </a:r>
            <a:r>
              <a:rPr lang="en-US" altLang="en-US" sz="2700" kern="1200" dirty="0">
                <a:solidFill>
                  <a:schemeClr val="bg1">
                    <a:lumMod val="95000"/>
                  </a:schemeClr>
                </a:solidFill>
                <a:latin typeface="Bell MT" panose="02020503060305020303" pitchFamily="18" charset="0"/>
              </a:rPr>
              <a:t> y </a:t>
            </a:r>
            <a:r>
              <a:rPr lang="en-US" altLang="en-US" sz="2700" kern="1200" dirty="0" err="1">
                <a:solidFill>
                  <a:schemeClr val="bg1">
                    <a:lumMod val="95000"/>
                  </a:schemeClr>
                </a:solidFill>
                <a:latin typeface="Bell MT" panose="02020503060305020303" pitchFamily="18" charset="0"/>
              </a:rPr>
              <a:t>permiten</a:t>
            </a:r>
            <a:r>
              <a:rPr lang="en-US" altLang="en-US" sz="2700" kern="1200" dirty="0">
                <a:solidFill>
                  <a:schemeClr val="bg1">
                    <a:lumMod val="95000"/>
                  </a:schemeClr>
                </a:solidFill>
                <a:latin typeface="Bell MT" panose="02020503060305020303" pitchFamily="18" charset="0"/>
              </a:rPr>
              <a:t> que el barro o la arena se </a:t>
            </a:r>
            <a:r>
              <a:rPr lang="en-US" altLang="en-US" sz="2700" kern="1200" dirty="0" err="1">
                <a:solidFill>
                  <a:schemeClr val="bg1">
                    <a:lumMod val="95000"/>
                  </a:schemeClr>
                </a:solidFill>
                <a:latin typeface="Bell MT" panose="02020503060305020303" pitchFamily="18" charset="0"/>
              </a:rPr>
              <a:t>asienten</a:t>
            </a:r>
            <a:r>
              <a:rPr lang="en-US" altLang="en-US" sz="2700" kern="1200" dirty="0">
                <a:solidFill>
                  <a:schemeClr val="bg1">
                    <a:lumMod val="95000"/>
                  </a:schemeClr>
                </a:solidFill>
                <a:latin typeface="Bell MT" panose="02020503060305020303" pitchFamily="18" charset="0"/>
              </a:rPr>
              <a:t>. Las </a:t>
            </a:r>
            <a:r>
              <a:rPr lang="en-US" altLang="en-US" sz="2700" kern="1200" dirty="0" err="1">
                <a:solidFill>
                  <a:schemeClr val="bg1">
                    <a:lumMod val="95000"/>
                  </a:schemeClr>
                </a:solidFill>
                <a:latin typeface="Bell MT" panose="02020503060305020303" pitchFamily="18" charset="0"/>
              </a:rPr>
              <a:t>finas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partículas</a:t>
            </a:r>
            <a:r>
              <a:rPr lang="en-US" altLang="en-US" sz="2700" kern="1200" dirty="0">
                <a:solidFill>
                  <a:schemeClr val="bg1">
                    <a:lumMod val="95000"/>
                  </a:schemeClr>
                </a:solidFill>
                <a:latin typeface="Bell MT" panose="02020503060305020303" pitchFamily="18" charset="0"/>
              </a:rPr>
              <a:t> de arena, limo y </a:t>
            </a:r>
            <a:r>
              <a:rPr lang="en-US" altLang="en-US" sz="2700" kern="1200" dirty="0" err="1">
                <a:solidFill>
                  <a:schemeClr val="bg1">
                    <a:lumMod val="95000"/>
                  </a:schemeClr>
                </a:solidFill>
                <a:latin typeface="Bell MT" panose="02020503060305020303" pitchFamily="18" charset="0"/>
              </a:rPr>
              <a:t>arcilla</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atrapan</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abundantes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restos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orgánicos</a:t>
            </a:r>
            <a:r>
              <a:rPr lang="en-US" altLang="en-US" sz="2700" kern="1200" dirty="0">
                <a:solidFill>
                  <a:schemeClr val="bg1">
                    <a:lumMod val="95000"/>
                  </a:schemeClr>
                </a:solidFill>
                <a:latin typeface="Bell MT" panose="02020503060305020303" pitchFamily="18" charset="0"/>
              </a:rPr>
              <a:t> que son </a:t>
            </a:r>
            <a:r>
              <a:rPr lang="en-US" altLang="en-US" sz="2700" kern="1200" dirty="0" err="1">
                <a:solidFill>
                  <a:schemeClr val="bg1">
                    <a:lumMod val="95000"/>
                  </a:schemeClr>
                </a:solidFill>
                <a:latin typeface="Bell MT" panose="02020503060305020303" pitchFamily="18" charset="0"/>
              </a:rPr>
              <a:t>luego</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descompuestos</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por</a:t>
            </a:r>
            <a:r>
              <a:rPr lang="en-US" altLang="en-US" sz="2700" kern="1200" dirty="0">
                <a:solidFill>
                  <a:schemeClr val="bg1">
                    <a:lumMod val="95000"/>
                  </a:schemeClr>
                </a:solidFill>
                <a:latin typeface="Bell MT" panose="02020503060305020303" pitchFamily="18" charset="0"/>
              </a:rPr>
              <a:t> </a:t>
            </a:r>
            <a:r>
              <a:rPr lang="en-US" altLang="en-US" sz="2700" kern="1200" dirty="0" err="1">
                <a:solidFill>
                  <a:schemeClr val="bg1">
                    <a:lumMod val="95000"/>
                  </a:schemeClr>
                </a:solidFill>
                <a:latin typeface="Bell MT" panose="02020503060305020303" pitchFamily="18" charset="0"/>
              </a:rPr>
              <a:t>bacterias</a:t>
            </a:r>
            <a:r>
              <a:rPr lang="en-US" altLang="en-US" sz="2700" kern="1200" dirty="0">
                <a:solidFill>
                  <a:schemeClr val="bg1">
                    <a:lumMod val="95000"/>
                  </a:schemeClr>
                </a:solidFill>
                <a:latin typeface="Bell MT" panose="02020503060305020303" pitchFamily="18" charset="0"/>
              </a:rPr>
              <a:t> y </a:t>
            </a:r>
            <a:r>
              <a:rPr lang="en-US" altLang="en-US" sz="2700" kern="1200" dirty="0" err="1">
                <a:solidFill>
                  <a:schemeClr val="bg1">
                    <a:lumMod val="95000"/>
                  </a:schemeClr>
                </a:solidFill>
                <a:latin typeface="Bell MT" panose="02020503060305020303" pitchFamily="18" charset="0"/>
              </a:rPr>
              <a:t>hongos</a:t>
            </a:r>
            <a:endParaRPr lang="en-US" altLang="en-US" sz="2700" kern="1200" dirty="0">
              <a:solidFill>
                <a:schemeClr val="bg1">
                  <a:lumMod val="95000"/>
                </a:schemeClr>
              </a:solidFill>
              <a:latin typeface="Bell MT" panose="02020503060305020303" pitchFamily="18" charset="0"/>
            </a:endParaRPr>
          </a:p>
        </p:txBody>
      </p:sp>
      <p:pic>
        <p:nvPicPr>
          <p:cNvPr id="3" name="Picture 2" descr="Fotografía de una planicie de marea lodosa durante la marea baja cerca de casas ">
            <a:extLst>
              <a:ext uri="{FF2B5EF4-FFF2-40B4-BE49-F238E27FC236}">
                <a16:creationId xmlns:a16="http://schemas.microsoft.com/office/drawing/2014/main" id="{9573345A-0C40-4D7B-B49B-28E451BA60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5391424" cy="6857990"/>
          </a:xfrm>
          <a:prstGeom prst="rect">
            <a:avLst/>
          </a:prstGeom>
          <a:ln w="6350">
            <a:solidFill>
              <a:schemeClr val="bg1"/>
            </a:solidFill>
          </a:ln>
        </p:spPr>
      </p:pic>
      <p:sp>
        <p:nvSpPr>
          <p:cNvPr id="2" name="TextBox 1">
            <a:extLst>
              <a:ext uri="{FF2B5EF4-FFF2-40B4-BE49-F238E27FC236}">
                <a16:creationId xmlns:a16="http://schemas.microsoft.com/office/drawing/2014/main" id="{45B0759E-2242-434D-9FA1-0AAE10CFA314}"/>
              </a:ext>
            </a:extLst>
          </p:cNvPr>
          <p:cNvSpPr txBox="1"/>
          <p:nvPr/>
        </p:nvSpPr>
        <p:spPr>
          <a:xfrm>
            <a:off x="5105400" y="6629400"/>
            <a:ext cx="2209800" cy="215444"/>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Planicie</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marea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Judy Preston</a:t>
            </a:r>
            <a:endParaRPr lang="en-US" sz="800" dirty="0">
              <a:solidFill>
                <a:schemeClr val="bg1"/>
              </a:solidFill>
              <a:latin typeface="Bell MT" panose="02020503060305020303"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tografía de un pequeño pepino de mar translúcido en el fondo del mar">
            <a:extLst>
              <a:ext uri="{FF2B5EF4-FFF2-40B4-BE49-F238E27FC236}">
                <a16:creationId xmlns:a16="http://schemas.microsoft.com/office/drawing/2014/main" id="{640EC4B9-02B4-4EA4-AB0D-BA9DA71483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228600"/>
            <a:ext cx="6949440" cy="4660106"/>
          </a:xfrm>
          <a:prstGeom prst="rect">
            <a:avLst/>
          </a:prstGeom>
          <a:ln>
            <a:solidFill>
              <a:schemeClr val="bg1"/>
            </a:solidFill>
          </a:ln>
        </p:spPr>
      </p:pic>
      <p:sp>
        <p:nvSpPr>
          <p:cNvPr id="2" name="TextBox 1">
            <a:extLst>
              <a:ext uri="{FF2B5EF4-FFF2-40B4-BE49-F238E27FC236}">
                <a16:creationId xmlns:a16="http://schemas.microsoft.com/office/drawing/2014/main" id="{08EEC5DA-22B3-4DA1-9568-6366683A6ABB}"/>
              </a:ext>
            </a:extLst>
          </p:cNvPr>
          <p:cNvSpPr txBox="1"/>
          <p:nvPr/>
        </p:nvSpPr>
        <p:spPr>
          <a:xfrm>
            <a:off x="228600" y="4888706"/>
            <a:ext cx="8763000" cy="1815882"/>
          </a:xfrm>
          <a:prstGeom prst="rect">
            <a:avLst/>
          </a:prstGeom>
          <a:noFill/>
        </p:spPr>
        <p:txBody>
          <a:bodyPr wrap="square" rtlCol="0">
            <a:spAutoFit/>
          </a:bodyPr>
          <a:lstStyle/>
          <a:p>
            <a:r>
              <a:rPr lang="en-US" sz="2700" dirty="0">
                <a:solidFill>
                  <a:schemeClr val="bg1">
                    <a:lumMod val="95000"/>
                  </a:schemeClr>
                </a:solidFill>
                <a:latin typeface="Bell MT" panose="02020503060305020303" pitchFamily="18" charset="0"/>
              </a:rPr>
              <a:t>Este </a:t>
            </a:r>
            <a:r>
              <a:rPr lang="en-US" sz="2700" dirty="0" err="1">
                <a:solidFill>
                  <a:schemeClr val="bg1">
                    <a:lumMod val="95000"/>
                  </a:schemeClr>
                </a:solidFill>
                <a:latin typeface="Bell MT" panose="02020503060305020303" pitchFamily="18" charset="0"/>
              </a:rPr>
              <a:t>pepino</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blanco</a:t>
            </a:r>
            <a:r>
              <a:rPr lang="en-US" sz="2700" dirty="0">
                <a:solidFill>
                  <a:schemeClr val="bg1">
                    <a:lumMod val="95000"/>
                  </a:schemeClr>
                </a:solidFill>
                <a:latin typeface="Bell MT" panose="02020503060305020303" pitchFamily="18" charset="0"/>
              </a:rPr>
              <a:t> de mar </a:t>
            </a:r>
            <a:r>
              <a:rPr lang="en-US" sz="2700" dirty="0" err="1">
                <a:solidFill>
                  <a:schemeClr val="bg1">
                    <a:lumMod val="95000"/>
                  </a:schemeClr>
                </a:solidFill>
                <a:latin typeface="Bell MT" panose="02020503060305020303" pitchFamily="18" charset="0"/>
              </a:rPr>
              <a:t>translúcido</a:t>
            </a:r>
            <a:r>
              <a:rPr lang="en-US" sz="2700" dirty="0">
                <a:solidFill>
                  <a:schemeClr val="bg1">
                    <a:lumMod val="95000"/>
                  </a:schemeClr>
                </a:solidFill>
                <a:latin typeface="Bell MT" panose="02020503060305020303" pitchFamily="18" charset="0"/>
              </a:rPr>
              <a:t>, que </a:t>
            </a:r>
            <a:r>
              <a:rPr lang="en-US" sz="2700" dirty="0" err="1">
                <a:solidFill>
                  <a:schemeClr val="bg1">
                    <a:lumMod val="95000"/>
                  </a:schemeClr>
                </a:solidFill>
                <a:latin typeface="Bell MT" panose="02020503060305020303" pitchFamily="18" charset="0"/>
              </a:rPr>
              <a:t>puede</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alcanzar</a:t>
            </a:r>
            <a:r>
              <a:rPr lang="en-US" sz="2700" dirty="0">
                <a:solidFill>
                  <a:schemeClr val="bg1">
                    <a:lumMod val="95000"/>
                  </a:schemeClr>
                </a:solidFill>
                <a:latin typeface="Bell MT" panose="02020503060305020303" pitchFamily="18" charset="0"/>
              </a:rPr>
              <a:t> hasta 6 </a:t>
            </a:r>
            <a:r>
              <a:rPr lang="en-US" sz="2700" dirty="0" err="1">
                <a:solidFill>
                  <a:schemeClr val="bg1">
                    <a:lumMod val="95000"/>
                  </a:schemeClr>
                </a:solidFill>
                <a:latin typeface="Bell MT" panose="02020503060305020303" pitchFamily="18" charset="0"/>
              </a:rPr>
              <a:t>pulgadas</a:t>
            </a:r>
            <a:r>
              <a:rPr lang="en-US" sz="2700" dirty="0">
                <a:solidFill>
                  <a:schemeClr val="bg1">
                    <a:lumMod val="95000"/>
                  </a:schemeClr>
                </a:solidFill>
                <a:latin typeface="Bell MT" panose="02020503060305020303" pitchFamily="18" charset="0"/>
              </a:rPr>
              <a:t> (15 cm) de </a:t>
            </a:r>
            <a:r>
              <a:rPr lang="en-US" sz="2700" dirty="0" err="1">
                <a:solidFill>
                  <a:schemeClr val="bg1">
                    <a:lumMod val="95000"/>
                  </a:schemeClr>
                </a:solidFill>
                <a:latin typeface="Bell MT" panose="02020503060305020303" pitchFamily="18" charset="0"/>
              </a:rPr>
              <a:t>longitud</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es</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muy</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común</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Hace</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su</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madriguera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en</a:t>
            </a:r>
            <a:r>
              <a:rPr lang="en-US" sz="2700" dirty="0">
                <a:solidFill>
                  <a:schemeClr val="bg1">
                    <a:lumMod val="95000"/>
                  </a:schemeClr>
                </a:solidFill>
                <a:latin typeface="Bell MT" panose="02020503060305020303" pitchFamily="18" charset="0"/>
              </a:rPr>
              <a:t> las </a:t>
            </a:r>
            <a:r>
              <a:rPr lang="en-US" sz="2700" dirty="0" err="1">
                <a:solidFill>
                  <a:schemeClr val="bg1">
                    <a:lumMod val="95000"/>
                  </a:schemeClr>
                </a:solidFill>
                <a:latin typeface="Bell MT" panose="02020503060305020303" pitchFamily="18" charset="0"/>
              </a:rPr>
              <a:t>marismas</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en</a:t>
            </a:r>
            <a:r>
              <a:rPr lang="en-US" sz="2700" dirty="0">
                <a:solidFill>
                  <a:schemeClr val="bg1">
                    <a:lumMod val="95000"/>
                  </a:schemeClr>
                </a:solidFill>
                <a:latin typeface="Bell MT" panose="02020503060305020303" pitchFamily="18" charset="0"/>
              </a:rPr>
              <a:t> las arenas  y la </a:t>
            </a:r>
            <a:r>
              <a:rPr lang="en-US" sz="2700" dirty="0" err="1">
                <a:solidFill>
                  <a:schemeClr val="bg1">
                    <a:lumMod val="95000"/>
                  </a:schemeClr>
                </a:solidFill>
                <a:latin typeface="Bell MT" panose="02020503060305020303" pitchFamily="18" charset="0"/>
              </a:rPr>
              <a:t>gravilla</a:t>
            </a:r>
            <a:r>
              <a:rPr lang="en-US" sz="2700" dirty="0">
                <a:solidFill>
                  <a:schemeClr val="bg1">
                    <a:lumMod val="95000"/>
                  </a:schemeClr>
                </a:solidFill>
                <a:latin typeface="Bell MT" panose="02020503060305020303" pitchFamily="18" charset="0"/>
              </a:rPr>
              <a:t> de la zona </a:t>
            </a:r>
            <a:r>
              <a:rPr lang="en-US" sz="2700" dirty="0" err="1">
                <a:solidFill>
                  <a:schemeClr val="bg1">
                    <a:lumMod val="95000"/>
                  </a:schemeClr>
                </a:solidFill>
                <a:latin typeface="Bell MT" panose="02020503060305020303" pitchFamily="18" charset="0"/>
              </a:rPr>
              <a:t>intermareal</a:t>
            </a:r>
            <a:r>
              <a:rPr lang="en-US" sz="2700" dirty="0">
                <a:solidFill>
                  <a:schemeClr val="bg1">
                    <a:lumMod val="95000"/>
                  </a:schemeClr>
                </a:solidFill>
                <a:latin typeface="Bell MT" panose="02020503060305020303" pitchFamily="18" charset="0"/>
              </a:rPr>
              <a:t>, y </a:t>
            </a:r>
            <a:r>
              <a:rPr lang="en-US" sz="2700" dirty="0" err="1">
                <a:solidFill>
                  <a:schemeClr val="bg1">
                    <a:lumMod val="95000"/>
                  </a:schemeClr>
                </a:solidFill>
                <a:latin typeface="Bell MT" panose="02020503060305020303" pitchFamily="18" charset="0"/>
              </a:rPr>
              <a:t>en</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aguas</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profundas</a:t>
            </a:r>
            <a:endParaRPr lang="en-US" sz="2700" dirty="0"/>
          </a:p>
        </p:txBody>
      </p:sp>
      <p:sp>
        <p:nvSpPr>
          <p:cNvPr id="4" name="TextBox 3">
            <a:extLst>
              <a:ext uri="{FF2B5EF4-FFF2-40B4-BE49-F238E27FC236}">
                <a16:creationId xmlns:a16="http://schemas.microsoft.com/office/drawing/2014/main" id="{AB35745C-FEAA-4524-B034-BC06C682AAA5}"/>
              </a:ext>
            </a:extLst>
          </p:cNvPr>
          <p:cNvSpPr txBox="1"/>
          <p:nvPr/>
        </p:nvSpPr>
        <p:spPr>
          <a:xfrm rot="5400000" flipV="1">
            <a:off x="6099596" y="3284220"/>
            <a:ext cx="3886200" cy="213360"/>
          </a:xfrm>
          <a:prstGeom prst="rect">
            <a:avLst/>
          </a:prstGeom>
          <a:noFill/>
        </p:spPr>
        <p:txBody>
          <a:bodyPr wrap="square" rtlCol="0">
            <a:spAutoFit/>
          </a:bodyPr>
          <a:lstStyle/>
          <a:p>
            <a:pPr algn="r"/>
            <a:r>
              <a:rPr lang="en-US" sz="800" dirty="0">
                <a:solidFill>
                  <a:schemeClr val="bg1"/>
                </a:solidFill>
                <a:latin typeface="Bell MT" panose="02020503060305020303" pitchFamily="18" charset="0"/>
              </a:rPr>
              <a:t>Pepino </a:t>
            </a:r>
            <a:r>
              <a:rPr lang="en-US" sz="800" dirty="0" err="1">
                <a:solidFill>
                  <a:schemeClr val="bg1"/>
                </a:solidFill>
                <a:latin typeface="Bell MT" panose="02020503060305020303" pitchFamily="18" charset="0"/>
              </a:rPr>
              <a:t>blanco</a:t>
            </a:r>
            <a:r>
              <a:rPr lang="en-US" sz="800" dirty="0">
                <a:solidFill>
                  <a:schemeClr val="bg1"/>
                </a:solidFill>
                <a:latin typeface="Bell MT" panose="02020503060305020303" pitchFamily="18" charset="0"/>
              </a:rPr>
              <a:t> de mar </a:t>
            </a:r>
            <a:r>
              <a:rPr lang="en-US" sz="800" dirty="0" err="1">
                <a:solidFill>
                  <a:schemeClr val="bg1"/>
                </a:solidFill>
                <a:latin typeface="Bell MT" panose="02020503060305020303" pitchFamily="18" charset="0"/>
              </a:rPr>
              <a:t>transl</a:t>
            </a:r>
            <a:r>
              <a:rPr lang="en-US" sz="800" i="0" dirty="0" err="1">
                <a:solidFill>
                  <a:schemeClr val="bg1"/>
                </a:solidFill>
                <a:latin typeface="Bell MT" panose="02020503060305020303" pitchFamily="18" charset="0"/>
              </a:rPr>
              <a:t>úcido</a:t>
            </a:r>
            <a:r>
              <a:rPr lang="en-US" sz="800" i="0"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Leptosynapta</a:t>
            </a:r>
            <a:r>
              <a:rPr lang="en-US" sz="800" i="1" dirty="0">
                <a:solidFill>
                  <a:schemeClr val="bg1"/>
                </a:solidFill>
                <a:latin typeface="Bell MT" panose="02020503060305020303" pitchFamily="18" charset="0"/>
              </a:rPr>
              <a:t> tenuis, </a:t>
            </a:r>
            <a:r>
              <a:rPr lang="en-US" sz="800" dirty="0" err="1">
                <a:solidFill>
                  <a:schemeClr val="bg1"/>
                </a:solidFill>
                <a:latin typeface="Bell MT" panose="02020503060305020303" pitchFamily="18" charset="0"/>
              </a:rPr>
              <a:t>cortesía</a:t>
            </a:r>
            <a:r>
              <a:rPr lang="en-US" sz="800" i="0" dirty="0">
                <a:solidFill>
                  <a:schemeClr val="bg1"/>
                </a:solidFill>
                <a:latin typeface="Bell MT" panose="02020503060305020303" pitchFamily="18" charset="0"/>
              </a:rPr>
              <a:t> de Robert </a:t>
            </a:r>
            <a:r>
              <a:rPr lang="en-US" sz="800" i="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3643530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otografía de un gusano de sangre, un gusano invertebrado segmentado, en la arena ">
            <a:extLst>
              <a:ext uri="{FF2B5EF4-FFF2-40B4-BE49-F238E27FC236}">
                <a16:creationId xmlns:a16="http://schemas.microsoft.com/office/drawing/2014/main" id="{43EE9C18-6896-4CE7-BA47-EF8938850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4384" y="457200"/>
            <a:ext cx="4997450" cy="3217863"/>
          </a:xfrm>
          <a:prstGeom prst="rect">
            <a:avLst/>
          </a:prstGeom>
          <a:ln w="6350">
            <a:solidFill>
              <a:schemeClr val="bg1"/>
            </a:solidFill>
          </a:ln>
        </p:spPr>
      </p:pic>
      <p:pic>
        <p:nvPicPr>
          <p:cNvPr id="7" name="Picture 6" descr="Fotografía de un gusano de la almeja, un gusano segmentado, en la arena ">
            <a:extLst>
              <a:ext uri="{FF2B5EF4-FFF2-40B4-BE49-F238E27FC236}">
                <a16:creationId xmlns:a16="http://schemas.microsoft.com/office/drawing/2014/main" id="{F7147DB4-8425-477E-93E5-924377B4FB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1750" y="3929063"/>
            <a:ext cx="4997450" cy="2281238"/>
          </a:xfrm>
          <a:prstGeom prst="rect">
            <a:avLst/>
          </a:prstGeom>
          <a:ln w="6350">
            <a:solidFill>
              <a:schemeClr val="bg1"/>
            </a:solidFill>
          </a:ln>
        </p:spPr>
      </p:pic>
      <p:sp>
        <p:nvSpPr>
          <p:cNvPr id="91138" name="Rectangle 5">
            <a:extLst>
              <a:ext uri="{FF2B5EF4-FFF2-40B4-BE49-F238E27FC236}">
                <a16:creationId xmlns:a16="http://schemas.microsoft.com/office/drawing/2014/main" id="{F114C06E-D4A7-40C0-B247-FFDDD9E48062}"/>
              </a:ext>
            </a:extLst>
          </p:cNvPr>
          <p:cNvSpPr>
            <a:spLocks noGrp="1" noChangeArrowheads="1"/>
          </p:cNvSpPr>
          <p:nvPr>
            <p:ph type="title"/>
          </p:nvPr>
        </p:nvSpPr>
        <p:spPr>
          <a:xfrm>
            <a:off x="228600" y="228600"/>
            <a:ext cx="3429000" cy="6405209"/>
          </a:xfrm>
          <a:noFill/>
        </p:spPr>
        <p:txBody>
          <a:bodyPr vert="horz" lIns="91440" tIns="45720" rIns="91440" bIns="45720" rtlCol="0" anchor="ctr">
            <a:noAutofit/>
          </a:bodyPr>
          <a:lstStyle/>
          <a:p>
            <a:pPr algn="l" eaLnBrk="1" hangingPunct="1">
              <a:lnSpc>
                <a:spcPct val="90000"/>
              </a:lnSpc>
              <a:spcAft>
                <a:spcPts val="1200"/>
              </a:spcAft>
            </a:pPr>
            <a:r>
              <a:rPr lang="en-US" altLang="en-US" sz="2800" kern="1200" dirty="0">
                <a:solidFill>
                  <a:schemeClr val="bg1">
                    <a:lumMod val="95000"/>
                  </a:schemeClr>
                </a:solidFill>
                <a:latin typeface="Bell MT" panose="02020503060305020303" pitchFamily="18" charset="0"/>
              </a:rPr>
              <a:t>El </a:t>
            </a:r>
            <a:r>
              <a:rPr lang="en-US" altLang="en-US" sz="2800" kern="1200" dirty="0" err="1">
                <a:solidFill>
                  <a:schemeClr val="bg1">
                    <a:lumMod val="95000"/>
                  </a:schemeClr>
                </a:solidFill>
                <a:latin typeface="Bell MT" panose="02020503060305020303" pitchFamily="18" charset="0"/>
              </a:rPr>
              <a:t>gusano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emplumado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segmentado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excava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la arena y el barro, </a:t>
            </a:r>
            <a:r>
              <a:rPr lang="en-US" altLang="en-US" sz="2800" kern="1200" dirty="0" err="1">
                <a:solidFill>
                  <a:schemeClr val="bg1">
                    <a:lumMod val="95000"/>
                  </a:schemeClr>
                </a:solidFill>
                <a:latin typeface="Bell MT" panose="02020503060305020303" pitchFamily="18" charset="0"/>
              </a:rPr>
              <a:t>ayudando</a:t>
            </a:r>
            <a:r>
              <a:rPr lang="en-US" altLang="en-US" sz="2800" kern="1200" dirty="0">
                <a:solidFill>
                  <a:schemeClr val="bg1">
                    <a:lumMod val="95000"/>
                  </a:schemeClr>
                </a:solidFill>
                <a:latin typeface="Bell MT" panose="02020503060305020303" pitchFamily="18" charset="0"/>
              </a:rPr>
              <a:t> a que el </a:t>
            </a:r>
            <a:r>
              <a:rPr lang="en-US" altLang="en-US" sz="2800" kern="1200" dirty="0" err="1">
                <a:solidFill>
                  <a:schemeClr val="bg1">
                    <a:lumMod val="95000"/>
                  </a:schemeClr>
                </a:solidFill>
                <a:latin typeface="Bell MT" panose="02020503060305020303" pitchFamily="18" charset="0"/>
              </a:rPr>
              <a:t>oxígeno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llegue</a:t>
            </a:r>
            <a:r>
              <a:rPr lang="en-US" altLang="en-US" sz="2800" kern="1200" dirty="0">
                <a:solidFill>
                  <a:schemeClr val="bg1">
                    <a:lumMod val="95000"/>
                  </a:schemeClr>
                </a:solidFill>
                <a:latin typeface="Bell MT" panose="02020503060305020303" pitchFamily="18" charset="0"/>
              </a:rPr>
              <a:t> a los </a:t>
            </a:r>
            <a:r>
              <a:rPr lang="en-US" altLang="en-US" sz="2800" kern="1200" dirty="0" err="1">
                <a:solidFill>
                  <a:schemeClr val="bg1">
                    <a:lumMod val="95000"/>
                  </a:schemeClr>
                </a:solidFill>
                <a:latin typeface="Bell MT" panose="02020503060305020303" pitchFamily="18" charset="0"/>
              </a:rPr>
              <a:t>sedimentos</a:t>
            </a:r>
            <a:br>
              <a:rPr lang="en-US" altLang="en-US" sz="2800" kern="1200" dirty="0">
                <a:solidFill>
                  <a:schemeClr val="bg1">
                    <a:lumMod val="95000"/>
                  </a:schemeClr>
                </a:solidFill>
                <a:latin typeface="Bell MT" panose="02020503060305020303" pitchFamily="18" charset="0"/>
              </a:rPr>
            </a:br>
            <a:br>
              <a:rPr lang="en-US" altLang="en-US" sz="2800" kern="1200" dirty="0">
                <a:solidFill>
                  <a:schemeClr val="bg1">
                    <a:lumMod val="95000"/>
                  </a:schemeClr>
                </a:solidFill>
                <a:latin typeface="Bell MT" panose="02020503060305020303" pitchFamily="18" charset="0"/>
              </a:rPr>
            </a:br>
            <a:r>
              <a:rPr lang="en-US" altLang="en-US" sz="2800" kern="1200" dirty="0">
                <a:solidFill>
                  <a:schemeClr val="bg1">
                    <a:lumMod val="95000"/>
                  </a:schemeClr>
                </a:solidFill>
                <a:latin typeface="Bell MT" panose="02020503060305020303" pitchFamily="18" charset="0"/>
              </a:rPr>
              <a:t>Fuente de </a:t>
            </a:r>
            <a:r>
              <a:rPr lang="en-US" altLang="en-US" sz="2800" kern="1200" dirty="0" err="1">
                <a:solidFill>
                  <a:schemeClr val="bg1">
                    <a:lumMod val="95000"/>
                  </a:schemeClr>
                </a:solidFill>
                <a:latin typeface="Bell MT" panose="02020503060305020303" pitchFamily="18" charset="0"/>
              </a:rPr>
              <a:t>alimento</a:t>
            </a:r>
            <a:r>
              <a:rPr lang="en-US" altLang="en-US" sz="2800" kern="1200" dirty="0">
                <a:solidFill>
                  <a:schemeClr val="bg1">
                    <a:lumMod val="95000"/>
                  </a:schemeClr>
                </a:solidFill>
                <a:latin typeface="Bell MT" panose="02020503060305020303" pitchFamily="18" charset="0"/>
              </a:rPr>
              <a:t> de </a:t>
            </a:r>
            <a:r>
              <a:rPr lang="en-US" altLang="en-US" sz="2800" kern="1200" dirty="0" err="1">
                <a:solidFill>
                  <a:schemeClr val="bg1">
                    <a:lumMod val="95000"/>
                  </a:schemeClr>
                </a:solidFill>
                <a:latin typeface="Bell MT" panose="02020503060305020303" pitchFamily="18" charset="0"/>
              </a:rPr>
              <a:t>otros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animales</a:t>
            </a:r>
            <a:r>
              <a:rPr lang="en-US" altLang="en-US" sz="2800" kern="1200" dirty="0">
                <a:solidFill>
                  <a:schemeClr val="bg1">
                    <a:lumMod val="95000"/>
                  </a:schemeClr>
                </a:solidFill>
                <a:latin typeface="Bell MT" panose="02020503060305020303" pitchFamily="18" charset="0"/>
              </a:rPr>
              <a:t>, el </a:t>
            </a:r>
            <a:r>
              <a:rPr lang="en-US" altLang="en-US" sz="2800" kern="1200" dirty="0" err="1">
                <a:solidFill>
                  <a:schemeClr val="bg1">
                    <a:lumMod val="95000"/>
                  </a:schemeClr>
                </a:solidFill>
                <a:latin typeface="Bell MT" panose="02020503060305020303" pitchFamily="18" charset="0"/>
              </a:rPr>
              <a:t>gusano</a:t>
            </a:r>
            <a:r>
              <a:rPr lang="en-US" altLang="en-US" sz="2800" kern="1200" dirty="0">
                <a:solidFill>
                  <a:schemeClr val="bg1">
                    <a:lumMod val="95000"/>
                  </a:schemeClr>
                </a:solidFill>
                <a:latin typeface="Bell MT" panose="02020503060305020303" pitchFamily="18" charset="0"/>
              </a:rPr>
              <a:t> de </a:t>
            </a:r>
            <a:r>
              <a:rPr lang="en-US" altLang="en-US" sz="2800" kern="1200" dirty="0" err="1">
                <a:solidFill>
                  <a:schemeClr val="bg1">
                    <a:lumMod val="95000"/>
                  </a:schemeClr>
                </a:solidFill>
                <a:latin typeface="Bell MT" panose="02020503060305020303" pitchFamily="18" charset="0"/>
              </a:rPr>
              <a:t>sangre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arriba</a:t>
            </a:r>
            <a:r>
              <a:rPr lang="en-US" altLang="en-US" sz="2800" kern="1200" dirty="0">
                <a:solidFill>
                  <a:schemeClr val="bg1">
                    <a:lumMod val="95000"/>
                  </a:schemeClr>
                </a:solidFill>
                <a:latin typeface="Bell MT" panose="02020503060305020303" pitchFamily="18" charset="0"/>
              </a:rPr>
              <a:t>) y el </a:t>
            </a:r>
            <a:r>
              <a:rPr lang="en-US" altLang="en-US" sz="2800" kern="1200" dirty="0" err="1">
                <a:solidFill>
                  <a:schemeClr val="bg1">
                    <a:lumMod val="95000"/>
                  </a:schemeClr>
                </a:solidFill>
                <a:latin typeface="Bell MT" panose="02020503060305020303" pitchFamily="18" charset="0"/>
              </a:rPr>
              <a:t>gusano</a:t>
            </a:r>
            <a:r>
              <a:rPr lang="en-US" altLang="en-US" sz="2800" kern="1200" dirty="0">
                <a:solidFill>
                  <a:schemeClr val="bg1">
                    <a:lumMod val="95000"/>
                  </a:schemeClr>
                </a:solidFill>
                <a:latin typeface="Bell MT" panose="02020503060305020303" pitchFamily="18" charset="0"/>
              </a:rPr>
              <a:t> de la </a:t>
            </a:r>
            <a:r>
              <a:rPr lang="en-US" altLang="en-US" sz="2800" kern="1200" dirty="0" err="1">
                <a:solidFill>
                  <a:schemeClr val="bg1">
                    <a:lumMod val="95000"/>
                  </a:schemeClr>
                </a:solidFill>
                <a:latin typeface="Bell MT" panose="02020503060305020303" pitchFamily="18" charset="0"/>
              </a:rPr>
              <a:t>almeja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abajo</a:t>
            </a:r>
            <a:r>
              <a:rPr lang="en-US" altLang="en-US" sz="2800" kern="1200" dirty="0">
                <a:solidFill>
                  <a:schemeClr val="bg1">
                    <a:lumMod val="95000"/>
                  </a:schemeClr>
                </a:solidFill>
                <a:latin typeface="Bell MT" panose="02020503060305020303" pitchFamily="18" charset="0"/>
              </a:rPr>
              <a:t>) son </a:t>
            </a:r>
            <a:r>
              <a:rPr lang="en-US" altLang="en-US" sz="2800" kern="1200" dirty="0" err="1">
                <a:solidFill>
                  <a:schemeClr val="bg1">
                    <a:lumMod val="95000"/>
                  </a:schemeClr>
                </a:solidFill>
                <a:latin typeface="Bell MT" panose="02020503060305020303" pitchFamily="18" charset="0"/>
              </a:rPr>
              <a:t>buen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cebo</a:t>
            </a:r>
            <a:r>
              <a:rPr lang="en-US" altLang="en-US" sz="2800" kern="1200" dirty="0">
                <a:solidFill>
                  <a:schemeClr val="bg1">
                    <a:lumMod val="95000"/>
                  </a:schemeClr>
                </a:solidFill>
                <a:latin typeface="Bell MT" panose="02020503060305020303" pitchFamily="18" charset="0"/>
              </a:rPr>
              <a:t> para la </a:t>
            </a:r>
            <a:r>
              <a:rPr lang="en-US" altLang="en-US" sz="2800" kern="1200" dirty="0" err="1">
                <a:solidFill>
                  <a:schemeClr val="bg1">
                    <a:lumMod val="95000"/>
                  </a:schemeClr>
                </a:solidFill>
                <a:latin typeface="Bell MT" panose="02020503060305020303" pitchFamily="18" charset="0"/>
              </a:rPr>
              <a:t>pesca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especialmente</a:t>
            </a:r>
            <a:r>
              <a:rPr lang="en-US" altLang="en-US" sz="2800" kern="1200" dirty="0">
                <a:solidFill>
                  <a:schemeClr val="bg1">
                    <a:lumMod val="95000"/>
                  </a:schemeClr>
                </a:solidFill>
                <a:latin typeface="Bell MT" panose="02020503060305020303" pitchFamily="18" charset="0"/>
              </a:rPr>
              <a:t> del </a:t>
            </a:r>
            <a:r>
              <a:rPr lang="en-US" altLang="en-US" sz="2800" kern="1200" dirty="0" err="1">
                <a:solidFill>
                  <a:schemeClr val="bg1">
                    <a:lumMod val="95000"/>
                  </a:schemeClr>
                </a:solidFill>
                <a:latin typeface="Bell MT" panose="02020503060305020303" pitchFamily="18" charset="0"/>
              </a:rPr>
              <a:t>lenguado</a:t>
            </a:r>
            <a:r>
              <a:rPr lang="en-US" altLang="en-US" sz="2800" kern="1200" dirty="0">
                <a:solidFill>
                  <a:schemeClr val="bg1">
                    <a:lumMod val="95000"/>
                  </a:schemeClr>
                </a:solidFill>
                <a:latin typeface="Bell MT" panose="02020503060305020303" pitchFamily="18" charset="0"/>
              </a:rPr>
              <a:t> de </a:t>
            </a:r>
            <a:r>
              <a:rPr lang="en-US" altLang="en-US" sz="2800" kern="1200" dirty="0" err="1">
                <a:solidFill>
                  <a:schemeClr val="bg1">
                    <a:lumMod val="95000"/>
                  </a:schemeClr>
                </a:solidFill>
                <a:latin typeface="Bell MT" panose="02020503060305020303" pitchFamily="18" charset="0"/>
              </a:rPr>
              <a:t>invierno</a:t>
            </a:r>
            <a:endParaRPr lang="en-US" altLang="en-US" sz="2800" kern="1200" dirty="0">
              <a:solidFill>
                <a:schemeClr val="bg1">
                  <a:lumMod val="95000"/>
                </a:schemeClr>
              </a:solidFill>
              <a:latin typeface="Bell MT" panose="02020503060305020303" pitchFamily="18" charset="0"/>
            </a:endParaRPr>
          </a:p>
        </p:txBody>
      </p:sp>
      <p:sp>
        <p:nvSpPr>
          <p:cNvPr id="2" name="TextBox 1">
            <a:extLst>
              <a:ext uri="{FF2B5EF4-FFF2-40B4-BE49-F238E27FC236}">
                <a16:creationId xmlns:a16="http://schemas.microsoft.com/office/drawing/2014/main" id="{44B86698-4C94-4745-9F6A-7E7AED4FCA84}"/>
              </a:ext>
            </a:extLst>
          </p:cNvPr>
          <p:cNvSpPr txBox="1"/>
          <p:nvPr/>
        </p:nvSpPr>
        <p:spPr>
          <a:xfrm>
            <a:off x="3796458" y="6210301"/>
            <a:ext cx="5088034" cy="215444"/>
          </a:xfrm>
          <a:prstGeom prst="rect">
            <a:avLst/>
          </a:prstGeom>
          <a:noFill/>
        </p:spPr>
        <p:txBody>
          <a:bodyPr wrap="square" rtlCol="0">
            <a:spAutoFit/>
          </a:bodyPr>
          <a:lstStyle/>
          <a:p>
            <a:r>
              <a:rPr lang="en-US" altLang="en-US" sz="800" dirty="0">
                <a:solidFill>
                  <a:schemeClr val="bg1"/>
                </a:solidFill>
                <a:latin typeface="Bell MT" panose="02020503060305020303" pitchFamily="18" charset="0"/>
              </a:rPr>
              <a:t>(</a:t>
            </a:r>
            <a:r>
              <a:rPr lang="en-US" altLang="en-US" sz="800" dirty="0" err="1">
                <a:solidFill>
                  <a:schemeClr val="bg1"/>
                </a:solidFill>
                <a:latin typeface="Bell MT" panose="02020503060305020303" pitchFamily="18" charset="0"/>
              </a:rPr>
              <a:t>arriba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Gusano</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sangre</a:t>
            </a:r>
            <a:r>
              <a:rPr lang="en-US" altLang="en-US" sz="800"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Glycera</a:t>
            </a:r>
            <a:r>
              <a:rPr lang="en-US" altLang="en-US" sz="800" i="1"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dibranchiata</a:t>
            </a:r>
            <a:r>
              <a:rPr lang="en-US" altLang="en-US" sz="800" dirty="0">
                <a:solidFill>
                  <a:schemeClr val="bg1"/>
                </a:solidFill>
                <a:latin typeface="Bell MT" panose="02020503060305020303" pitchFamily="18" charset="0"/>
              </a:rPr>
              <a:t>; y (</a:t>
            </a:r>
            <a:r>
              <a:rPr lang="en-US" altLang="en-US" sz="800" dirty="0" err="1">
                <a:solidFill>
                  <a:schemeClr val="bg1"/>
                </a:solidFill>
                <a:latin typeface="Bell MT" panose="02020503060305020303" pitchFamily="18" charset="0"/>
              </a:rPr>
              <a:t>abajo</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Gusano</a:t>
            </a:r>
            <a:r>
              <a:rPr lang="en-US" altLang="en-US" sz="800" dirty="0">
                <a:solidFill>
                  <a:schemeClr val="bg1"/>
                </a:solidFill>
                <a:latin typeface="Bell MT" panose="02020503060305020303" pitchFamily="18" charset="0"/>
              </a:rPr>
              <a:t> de la </a:t>
            </a:r>
            <a:r>
              <a:rPr lang="en-US" altLang="en-US" sz="800" dirty="0" err="1">
                <a:solidFill>
                  <a:schemeClr val="bg1"/>
                </a:solidFill>
                <a:latin typeface="Bell MT" panose="02020503060305020303" pitchFamily="18" charset="0"/>
              </a:rPr>
              <a:t>almeja</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Nereis virens,</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Robert </a:t>
            </a:r>
            <a:r>
              <a:rPr lang="en-US" alt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1714"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 name="Picture 3" descr="Fotografía de un molusco invertebrado llamado caracol de la luna del norte arrastrándose en la arena&#10;&#10;">
            <a:extLst>
              <a:ext uri="{FF2B5EF4-FFF2-40B4-BE49-F238E27FC236}">
                <a16:creationId xmlns:a16="http://schemas.microsoft.com/office/drawing/2014/main" id="{ABD3BC19-334A-445B-803E-39490A3680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313" y="1060450"/>
            <a:ext cx="4772025" cy="2466975"/>
          </a:xfrm>
          <a:prstGeom prst="rect">
            <a:avLst/>
          </a:prstGeom>
          <a:ln w="6350">
            <a:solidFill>
              <a:schemeClr val="bg1"/>
            </a:solidFill>
          </a:ln>
        </p:spPr>
      </p:pic>
      <p:pic>
        <p:nvPicPr>
          <p:cNvPr id="6" name="Picture 5" descr="Fotografía de una bolsa de huevos del caracol de la luna del norte en la que los huevos están mezclados con arena para formar un delicado collar ">
            <a:extLst>
              <a:ext uri="{FF2B5EF4-FFF2-40B4-BE49-F238E27FC236}">
                <a16:creationId xmlns:a16="http://schemas.microsoft.com/office/drawing/2014/main" id="{09D80B6B-EDED-412C-B72E-5ECA2466C9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2157" y="1066800"/>
            <a:ext cx="3101975" cy="2466975"/>
          </a:xfrm>
          <a:prstGeom prst="rect">
            <a:avLst/>
          </a:prstGeom>
          <a:ln w="6350">
            <a:solidFill>
              <a:schemeClr val="bg1"/>
            </a:solidFill>
          </a:ln>
        </p:spPr>
      </p:pic>
      <p:sp>
        <p:nvSpPr>
          <p:cNvPr id="47106" name="Rectangle 2">
            <a:extLst>
              <a:ext uri="{FF2B5EF4-FFF2-40B4-BE49-F238E27FC236}">
                <a16:creationId xmlns:a16="http://schemas.microsoft.com/office/drawing/2014/main" id="{65D74760-27CC-4753-9620-A872E55BF90F}"/>
              </a:ext>
            </a:extLst>
          </p:cNvPr>
          <p:cNvSpPr>
            <a:spLocks noGrp="1" noChangeArrowheads="1"/>
          </p:cNvSpPr>
          <p:nvPr>
            <p:ph type="title"/>
          </p:nvPr>
        </p:nvSpPr>
        <p:spPr>
          <a:xfrm>
            <a:off x="595313" y="3733800"/>
            <a:ext cx="7907775" cy="2743200"/>
          </a:xfrm>
        </p:spPr>
        <p:txBody>
          <a:bodyPr vert="horz" lIns="91440" tIns="45720" rIns="91440" bIns="45720" rtlCol="0">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El </a:t>
            </a:r>
            <a:r>
              <a:rPr lang="en-US" altLang="en-US" sz="2800" kern="1200" dirty="0" err="1">
                <a:solidFill>
                  <a:schemeClr val="bg1">
                    <a:lumMod val="95000"/>
                  </a:schemeClr>
                </a:solidFill>
                <a:latin typeface="Bell MT" panose="02020503060305020303" pitchFamily="18" charset="0"/>
              </a:rPr>
              <a:t>caracol</a:t>
            </a:r>
            <a:r>
              <a:rPr lang="en-US" altLang="en-US" sz="2800" kern="1200" dirty="0">
                <a:solidFill>
                  <a:schemeClr val="bg1">
                    <a:lumMod val="95000"/>
                  </a:schemeClr>
                </a:solidFill>
                <a:latin typeface="Bell MT" panose="02020503060305020303" pitchFamily="18" charset="0"/>
              </a:rPr>
              <a:t> de la </a:t>
            </a:r>
            <a:r>
              <a:rPr lang="en-US" altLang="en-US" sz="2800" kern="1200" dirty="0" err="1">
                <a:solidFill>
                  <a:schemeClr val="bg1">
                    <a:lumMod val="95000"/>
                  </a:schemeClr>
                </a:solidFill>
                <a:latin typeface="Bell MT" panose="02020503060305020303" pitchFamily="18" charset="0"/>
              </a:rPr>
              <a:t>luna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es</a:t>
            </a:r>
            <a:r>
              <a:rPr lang="en-US" altLang="en-US" sz="2800" kern="1200" dirty="0">
                <a:solidFill>
                  <a:schemeClr val="bg1">
                    <a:lumMod val="95000"/>
                  </a:schemeClr>
                </a:solidFill>
                <a:latin typeface="Bell MT" panose="02020503060305020303" pitchFamily="18" charset="0"/>
              </a:rPr>
              <a:t> un </a:t>
            </a:r>
            <a:r>
              <a:rPr lang="en-US" altLang="en-US" sz="2800" kern="1200" dirty="0" err="1">
                <a:solidFill>
                  <a:schemeClr val="bg1">
                    <a:lumMod val="95000"/>
                  </a:schemeClr>
                </a:solidFill>
                <a:latin typeface="Bell MT" panose="02020503060305020303" pitchFamily="18" charset="0"/>
              </a:rPr>
              <a:t>molusco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gasterópodo</a:t>
            </a:r>
            <a:r>
              <a:rPr lang="en-US" altLang="en-US" sz="2800" kern="1200" dirty="0">
                <a:solidFill>
                  <a:schemeClr val="bg1">
                    <a:lumMod val="95000"/>
                  </a:schemeClr>
                </a:solidFill>
                <a:latin typeface="Bell MT" panose="02020503060305020303" pitchFamily="18" charset="0"/>
              </a:rPr>
              <a:t> que </a:t>
            </a:r>
            <a:r>
              <a:rPr lang="en-US" altLang="en-US" sz="2800" kern="1200" dirty="0" err="1">
                <a:solidFill>
                  <a:schemeClr val="bg1">
                    <a:lumMod val="95000"/>
                  </a:schemeClr>
                </a:solidFill>
                <a:latin typeface="Bell MT" panose="02020503060305020303" pitchFamily="18" charset="0"/>
              </a:rPr>
              <a:t>usa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su</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boca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semejante</a:t>
            </a:r>
            <a:r>
              <a:rPr lang="en-US" altLang="en-US" sz="2800" kern="1200" dirty="0">
                <a:solidFill>
                  <a:schemeClr val="bg1">
                    <a:lumMod val="95000"/>
                  </a:schemeClr>
                </a:solidFill>
                <a:latin typeface="Bell MT" panose="02020503060305020303" pitchFamily="18" charset="0"/>
              </a:rPr>
              <a:t> a </a:t>
            </a:r>
            <a:r>
              <a:rPr lang="en-US" altLang="en-US" sz="2800" kern="1200" dirty="0" err="1">
                <a:solidFill>
                  <a:schemeClr val="bg1">
                    <a:lumMod val="95000"/>
                  </a:schemeClr>
                </a:solidFill>
                <a:latin typeface="Bell MT" panose="02020503060305020303" pitchFamily="18" charset="0"/>
              </a:rPr>
              <a:t>una</a:t>
            </a:r>
            <a:r>
              <a:rPr lang="en-US" altLang="en-US" sz="2800" kern="1200" dirty="0">
                <a:solidFill>
                  <a:schemeClr val="bg1">
                    <a:lumMod val="95000"/>
                  </a:schemeClr>
                </a:solidFill>
                <a:latin typeface="Bell MT" panose="02020503060305020303" pitchFamily="18" charset="0"/>
              </a:rPr>
              <a:t> lima para </a:t>
            </a:r>
            <a:r>
              <a:rPr lang="en-US" altLang="en-US" sz="2800" kern="1200" dirty="0" err="1">
                <a:solidFill>
                  <a:schemeClr val="bg1">
                    <a:lumMod val="95000"/>
                  </a:schemeClr>
                </a:solidFill>
                <a:latin typeface="Bell MT" panose="02020503060305020303" pitchFamily="18" charset="0"/>
              </a:rPr>
              <a:t>taladrar</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agujeros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los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moluscos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bivalbos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busca</a:t>
            </a:r>
            <a:r>
              <a:rPr lang="en-US" altLang="en-US" sz="2800" kern="1200" dirty="0">
                <a:solidFill>
                  <a:schemeClr val="bg1">
                    <a:lumMod val="95000"/>
                  </a:schemeClr>
                </a:solidFill>
                <a:latin typeface="Bell MT" panose="02020503060305020303" pitchFamily="18" charset="0"/>
              </a:rPr>
              <a:t> de comida. Con </a:t>
            </a:r>
            <a:r>
              <a:rPr lang="en-US" altLang="en-US" sz="2800" kern="1200" dirty="0" err="1">
                <a:solidFill>
                  <a:schemeClr val="bg1">
                    <a:lumMod val="95000"/>
                  </a:schemeClr>
                </a:solidFill>
                <a:latin typeface="Bell MT" panose="02020503060305020303" pitchFamily="18" charset="0"/>
              </a:rPr>
              <a:t>granos</a:t>
            </a:r>
            <a:r>
              <a:rPr lang="en-US" altLang="en-US" sz="2800" kern="1200" dirty="0">
                <a:solidFill>
                  <a:schemeClr val="bg1">
                    <a:lumMod val="95000"/>
                  </a:schemeClr>
                </a:solidFill>
                <a:latin typeface="Bell MT" panose="02020503060305020303" pitchFamily="18" charset="0"/>
              </a:rPr>
              <a:t> de arena </a:t>
            </a:r>
            <a:r>
              <a:rPr lang="en-US" altLang="en-US" sz="2800" kern="1200" dirty="0" err="1">
                <a:solidFill>
                  <a:schemeClr val="bg1">
                    <a:lumMod val="95000"/>
                  </a:schemeClr>
                </a:solidFill>
                <a:latin typeface="Bell MT" panose="02020503060305020303" pitchFamily="18" charset="0"/>
              </a:rPr>
              <a:t>construyen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estuches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gelatinosos</a:t>
            </a:r>
            <a:r>
              <a:rPr lang="en-US" altLang="en-US" sz="2800" kern="1200" dirty="0">
                <a:solidFill>
                  <a:schemeClr val="bg1">
                    <a:lumMod val="95000"/>
                  </a:schemeClr>
                </a:solidFill>
                <a:latin typeface="Bell MT" panose="02020503060305020303" pitchFamily="18" charset="0"/>
              </a:rPr>
              <a:t> para </a:t>
            </a:r>
            <a:r>
              <a:rPr lang="en-US" altLang="en-US" sz="2800" kern="1200" dirty="0" err="1">
                <a:solidFill>
                  <a:schemeClr val="bg1">
                    <a:lumMod val="95000"/>
                  </a:schemeClr>
                </a:solidFill>
                <a:latin typeface="Bell MT" panose="02020503060305020303" pitchFamily="18" charset="0"/>
              </a:rPr>
              <a:t>huevos</a:t>
            </a:r>
            <a:r>
              <a:rPr lang="en-US" altLang="en-US" sz="2800" kern="1200" dirty="0">
                <a:solidFill>
                  <a:schemeClr val="bg1">
                    <a:lumMod val="95000"/>
                  </a:schemeClr>
                </a:solidFill>
                <a:latin typeface="Bell MT" panose="02020503060305020303" pitchFamily="18" charset="0"/>
              </a:rPr>
              <a:t>, que </a:t>
            </a:r>
            <a:r>
              <a:rPr lang="en-US" altLang="en-US" sz="2800" kern="1200" dirty="0" err="1">
                <a:solidFill>
                  <a:schemeClr val="bg1">
                    <a:lumMod val="95000"/>
                  </a:schemeClr>
                </a:solidFill>
                <a:latin typeface="Bell MT" panose="02020503060305020303" pitchFamily="18" charset="0"/>
              </a:rPr>
              <a:t>pueden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ser</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encontrados</a:t>
            </a:r>
            <a:r>
              <a:rPr lang="en-US" altLang="en-US" sz="2800" kern="1200" dirty="0">
                <a:solidFill>
                  <a:schemeClr val="bg1">
                    <a:lumMod val="95000"/>
                  </a:schemeClr>
                </a:solidFill>
                <a:latin typeface="Bell MT" panose="02020503060305020303" pitchFamily="18" charset="0"/>
              </a:rPr>
              <a:t> a menudo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la playa y </a:t>
            </a:r>
            <a:r>
              <a:rPr lang="en-US" altLang="en-US" sz="2800" kern="1200" dirty="0" err="1">
                <a:solidFill>
                  <a:schemeClr val="bg1">
                    <a:lumMod val="95000"/>
                  </a:schemeClr>
                </a:solidFill>
                <a:latin typeface="Bell MT" panose="02020503060305020303" pitchFamily="18" charset="0"/>
              </a:rPr>
              <a:t>parecen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frágiles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collares</a:t>
            </a:r>
            <a:r>
              <a:rPr lang="en-US" altLang="en-US" sz="2800" kern="1200" dirty="0">
                <a:solidFill>
                  <a:schemeClr val="bg1">
                    <a:lumMod val="95000"/>
                  </a:schemeClr>
                </a:solidFill>
                <a:latin typeface="Bell MT" panose="02020503060305020303" pitchFamily="18" charset="0"/>
              </a:rPr>
              <a:t>” de arena</a:t>
            </a:r>
          </a:p>
        </p:txBody>
      </p:sp>
      <p:sp>
        <p:nvSpPr>
          <p:cNvPr id="2" name="TextBox 1">
            <a:extLst>
              <a:ext uri="{FF2B5EF4-FFF2-40B4-BE49-F238E27FC236}">
                <a16:creationId xmlns:a16="http://schemas.microsoft.com/office/drawing/2014/main" id="{D037D45C-5482-41BB-92A7-42567FB8BF5C}"/>
              </a:ext>
            </a:extLst>
          </p:cNvPr>
          <p:cNvSpPr txBox="1"/>
          <p:nvPr/>
        </p:nvSpPr>
        <p:spPr>
          <a:xfrm>
            <a:off x="533400" y="838200"/>
            <a:ext cx="7893488" cy="215444"/>
          </a:xfrm>
          <a:prstGeom prst="rect">
            <a:avLst/>
          </a:prstGeom>
          <a:noFill/>
        </p:spPr>
        <p:txBody>
          <a:bodyPr wrap="square" rtlCol="0">
            <a:spAutoFit/>
          </a:bodyPr>
          <a:lstStyle/>
          <a:p>
            <a:r>
              <a:rPr lang="en-US" altLang="en-US" sz="800" dirty="0" err="1">
                <a:solidFill>
                  <a:schemeClr val="bg1"/>
                </a:solidFill>
                <a:latin typeface="Bell MT" panose="02020503060305020303" pitchFamily="18" charset="0"/>
              </a:rPr>
              <a:t>Caracol</a:t>
            </a:r>
            <a:r>
              <a:rPr lang="en-US" altLang="en-US" sz="800" dirty="0">
                <a:solidFill>
                  <a:schemeClr val="bg1"/>
                </a:solidFill>
                <a:latin typeface="Bell MT" panose="02020503060305020303" pitchFamily="18" charset="0"/>
              </a:rPr>
              <a:t> de la </a:t>
            </a:r>
            <a:r>
              <a:rPr lang="en-US" altLang="en-US" sz="800" dirty="0" err="1">
                <a:solidFill>
                  <a:schemeClr val="bg1"/>
                </a:solidFill>
                <a:latin typeface="Bell MT" panose="02020503060305020303" pitchFamily="18" charset="0"/>
              </a:rPr>
              <a:t>luna</a:t>
            </a:r>
            <a:r>
              <a:rPr lang="en-US" altLang="en-US" sz="800" dirty="0">
                <a:solidFill>
                  <a:schemeClr val="bg1"/>
                </a:solidFill>
                <a:latin typeface="Bell MT" panose="02020503060305020303" pitchFamily="18" charset="0"/>
              </a:rPr>
              <a:t> del </a:t>
            </a:r>
            <a:r>
              <a:rPr lang="en-US" altLang="en-US" sz="800" dirty="0" err="1">
                <a:solidFill>
                  <a:schemeClr val="bg1"/>
                </a:solidFill>
                <a:latin typeface="Bell MT" panose="02020503060305020303" pitchFamily="18" charset="0"/>
              </a:rPr>
              <a:t>norte</a:t>
            </a:r>
            <a:r>
              <a:rPr lang="en-US" altLang="en-US" sz="800"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Euspira</a:t>
            </a:r>
            <a:r>
              <a:rPr lang="en-US" altLang="en-US" sz="800" i="1"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heros</a:t>
            </a:r>
            <a:r>
              <a:rPr lang="en-US" altLang="en-US" sz="800" i="1" dirty="0">
                <a:solidFill>
                  <a:schemeClr val="bg1"/>
                </a:solidFill>
                <a:latin typeface="Bell MT" panose="02020503060305020303" pitchFamily="18" charset="0"/>
              </a:rPr>
              <a:t>, </a:t>
            </a:r>
            <a:r>
              <a:rPr lang="en-US" altLang="en-US" sz="800" dirty="0">
                <a:solidFill>
                  <a:schemeClr val="bg1"/>
                </a:solidFill>
                <a:latin typeface="Bell MT" panose="02020503060305020303" pitchFamily="18" charset="0"/>
              </a:rPr>
              <a:t>y </a:t>
            </a:r>
            <a:r>
              <a:rPr lang="en-US" altLang="en-US" sz="800" dirty="0" err="1">
                <a:solidFill>
                  <a:schemeClr val="bg1"/>
                </a:solidFill>
                <a:latin typeface="Bell MT" panose="02020503060305020303" pitchFamily="18" charset="0"/>
              </a:rPr>
              <a:t>estuche</a:t>
            </a:r>
            <a:r>
              <a:rPr lang="en-US" altLang="en-US" sz="800" dirty="0">
                <a:solidFill>
                  <a:schemeClr val="bg1"/>
                </a:solidFill>
                <a:latin typeface="Bell MT" panose="02020503060305020303" pitchFamily="18" charset="0"/>
              </a:rPr>
              <a:t> para huevos con </a:t>
            </a:r>
            <a:r>
              <a:rPr lang="en-US" altLang="en-US" sz="800" dirty="0" err="1">
                <a:solidFill>
                  <a:schemeClr val="bg1"/>
                </a:solidFill>
                <a:latin typeface="Bell MT" panose="02020503060305020303" pitchFamily="18" charset="0"/>
              </a:rPr>
              <a:t>granos</a:t>
            </a:r>
            <a:r>
              <a:rPr lang="en-US" altLang="en-US" sz="800" dirty="0">
                <a:solidFill>
                  <a:schemeClr val="bg1"/>
                </a:solidFill>
                <a:latin typeface="Bell MT" panose="02020503060305020303" pitchFamily="18" charset="0"/>
              </a:rPr>
              <a:t> de arena,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Robert </a:t>
            </a:r>
            <a:r>
              <a:rPr lang="en-US" alt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0EA3EF3-B9E2-4349-A5F3-A4871BA5D0D6}"/>
              </a:ext>
            </a:extLst>
          </p:cNvPr>
          <p:cNvSpPr>
            <a:spLocks noGrp="1" noChangeArrowheads="1"/>
          </p:cNvSpPr>
          <p:nvPr>
            <p:ph type="title"/>
          </p:nvPr>
        </p:nvSpPr>
        <p:spPr>
          <a:xfrm>
            <a:off x="536067" y="579271"/>
            <a:ext cx="8071866" cy="1207008"/>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El </a:t>
            </a:r>
            <a:r>
              <a:rPr lang="en-US" altLang="en-US" sz="2800" kern="1200" dirty="0" err="1">
                <a:solidFill>
                  <a:schemeClr val="tx1">
                    <a:lumMod val="95000"/>
                  </a:schemeClr>
                </a:solidFill>
                <a:latin typeface="Bell MT" panose="02020503060305020303" pitchFamily="18" charset="0"/>
              </a:rPr>
              <a:t>caracol</a:t>
            </a:r>
            <a:r>
              <a:rPr lang="en-US" altLang="en-US" sz="2800" kern="1200" dirty="0">
                <a:solidFill>
                  <a:schemeClr val="tx1">
                    <a:lumMod val="95000"/>
                  </a:schemeClr>
                </a:solidFill>
                <a:latin typeface="Bell MT" panose="02020503060305020303" pitchFamily="18" charset="0"/>
              </a:rPr>
              <a:t> del </a:t>
            </a:r>
            <a:r>
              <a:rPr lang="en-US" altLang="en-US" sz="2800" kern="1200" dirty="0" err="1">
                <a:solidFill>
                  <a:schemeClr val="tx1">
                    <a:lumMod val="95000"/>
                  </a:schemeClr>
                </a:solidFill>
                <a:latin typeface="Bell MT" panose="02020503060305020303" pitchFamily="18" charset="0"/>
              </a:rPr>
              <a:t>cieno</a:t>
            </a:r>
            <a:r>
              <a:rPr lang="en-US" altLang="en-US" sz="2800" kern="1200" dirty="0">
                <a:solidFill>
                  <a:schemeClr val="tx1">
                    <a:lumMod val="95000"/>
                  </a:schemeClr>
                </a:solidFill>
                <a:latin typeface="Bell MT" panose="02020503060305020303" pitchFamily="18" charset="0"/>
              </a:rPr>
              <a:t> se </a:t>
            </a:r>
            <a:r>
              <a:rPr lang="en-US" altLang="en-US" sz="2800" kern="1200" dirty="0" err="1">
                <a:solidFill>
                  <a:schemeClr val="tx1">
                    <a:lumMod val="95000"/>
                  </a:schemeClr>
                </a:solidFill>
                <a:latin typeface="Bell MT" panose="02020503060305020303" pitchFamily="18" charset="0"/>
              </a:rPr>
              <a:t>alimenta</a:t>
            </a:r>
            <a:r>
              <a:rPr lang="en-US" altLang="en-US" sz="2800" kern="1200" dirty="0">
                <a:solidFill>
                  <a:schemeClr val="tx1">
                    <a:lumMod val="95000"/>
                  </a:schemeClr>
                </a:solidFill>
                <a:latin typeface="Bell MT" panose="02020503060305020303" pitchFamily="18" charset="0"/>
              </a:rPr>
              <a:t> de detritus (</a:t>
            </a:r>
            <a:r>
              <a:rPr lang="en-US" altLang="en-US" sz="2800" kern="1200" dirty="0" err="1">
                <a:solidFill>
                  <a:schemeClr val="tx1">
                    <a:lumMod val="95000"/>
                  </a:schemeClr>
                </a:solidFill>
                <a:latin typeface="Bell MT" panose="02020503060305020303" pitchFamily="18" charset="0"/>
              </a:rPr>
              <a:t>materia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descomposición</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algas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 </a:t>
            </a:r>
            <a:r>
              <a:rPr lang="en-US" altLang="en-US" sz="2800" kern="1200" dirty="0" err="1">
                <a:solidFill>
                  <a:schemeClr val="tx1">
                    <a:lumMod val="95000"/>
                  </a:schemeClr>
                </a:solidFill>
                <a:latin typeface="Bell MT" panose="02020503060305020303" pitchFamily="18" charset="0"/>
              </a:rPr>
              <a:t>superficie</a:t>
            </a:r>
            <a:r>
              <a:rPr lang="en-US" altLang="en-US" sz="2800" kern="1200" dirty="0">
                <a:solidFill>
                  <a:schemeClr val="tx1">
                    <a:lumMod val="95000"/>
                  </a:schemeClr>
                </a:solidFill>
                <a:latin typeface="Bell MT" panose="02020503060305020303" pitchFamily="18" charset="0"/>
              </a:rPr>
              <a:t> de las </a:t>
            </a:r>
            <a:r>
              <a:rPr lang="en-US" altLang="en-US" sz="2800" kern="1200" dirty="0" err="1">
                <a:solidFill>
                  <a:schemeClr val="tx1">
                    <a:lumMod val="95000"/>
                  </a:schemeClr>
                </a:solidFill>
                <a:latin typeface="Bell MT" panose="02020503060305020303" pitchFamily="18" charset="0"/>
              </a:rPr>
              <a:t>planicies</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marea</a:t>
            </a:r>
            <a:r>
              <a:rPr lang="en-US" altLang="en-US" sz="2800" kern="1200" dirty="0">
                <a:solidFill>
                  <a:schemeClr val="tx1">
                    <a:lumMod val="95000"/>
                  </a:schemeClr>
                </a:solidFill>
                <a:latin typeface="Bell MT" panose="02020503060305020303" pitchFamily="18" charset="0"/>
              </a:rPr>
              <a:t>. </a:t>
            </a:r>
          </a:p>
        </p:txBody>
      </p:sp>
      <p:pic>
        <p:nvPicPr>
          <p:cNvPr id="11" name="Picture 10" descr="Fotografía de un caracol del cieno sostenido en la mano">
            <a:extLst>
              <a:ext uri="{FF2B5EF4-FFF2-40B4-BE49-F238E27FC236}">
                <a16:creationId xmlns:a16="http://schemas.microsoft.com/office/drawing/2014/main" id="{4DFA4B98-97F3-4A89-BAA9-487AF0CB8E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457200" y="2423680"/>
            <a:ext cx="3909060" cy="3856948"/>
          </a:xfrm>
          <a:prstGeom prst="rect">
            <a:avLst/>
          </a:prstGeom>
          <a:ln w="6350">
            <a:solidFill>
              <a:schemeClr val="tx1"/>
            </a:solidFill>
          </a:ln>
        </p:spPr>
      </p:pic>
      <p:cxnSp>
        <p:nvCxnSpPr>
          <p:cNvPr id="135" name="Straight Connector 134">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Fotografía de un caracol del cieno arrastrándose en el fondo fangoso del agua ">
            <a:extLst>
              <a:ext uri="{FF2B5EF4-FFF2-40B4-BE49-F238E27FC236}">
                <a16:creationId xmlns:a16="http://schemas.microsoft.com/office/drawing/2014/main" id="{CE80D3FB-B636-4ACE-AAA8-42F77C81FD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4777740" y="2423040"/>
            <a:ext cx="3909060" cy="3857568"/>
          </a:xfrm>
          <a:prstGeom prst="rect">
            <a:avLst/>
          </a:prstGeom>
          <a:ln w="6350">
            <a:solidFill>
              <a:schemeClr val="tx1"/>
            </a:solidFill>
          </a:ln>
        </p:spPr>
      </p:pic>
      <p:sp>
        <p:nvSpPr>
          <p:cNvPr id="2" name="TextBox 1">
            <a:extLst>
              <a:ext uri="{FF2B5EF4-FFF2-40B4-BE49-F238E27FC236}">
                <a16:creationId xmlns:a16="http://schemas.microsoft.com/office/drawing/2014/main" id="{BE0CDE9D-FBC5-43F1-8558-72EF7FCC0BAD}"/>
              </a:ext>
            </a:extLst>
          </p:cNvPr>
          <p:cNvSpPr txBox="1"/>
          <p:nvPr/>
        </p:nvSpPr>
        <p:spPr>
          <a:xfrm>
            <a:off x="5105400" y="6248400"/>
            <a:ext cx="3578733" cy="215444"/>
          </a:xfrm>
          <a:prstGeom prst="rect">
            <a:avLst/>
          </a:prstGeom>
          <a:noFill/>
        </p:spPr>
        <p:txBody>
          <a:bodyPr wrap="square" rtlCol="0">
            <a:spAutoFit/>
          </a:bodyPr>
          <a:lstStyle/>
          <a:p>
            <a:r>
              <a:rPr lang="en-US" altLang="en-US" sz="800" dirty="0">
                <a:latin typeface="Bell MT" panose="02020503060305020303" pitchFamily="18" charset="0"/>
              </a:rPr>
              <a:t>Caracoles del </a:t>
            </a:r>
            <a:r>
              <a:rPr lang="en-US" altLang="en-US" sz="800" dirty="0" err="1">
                <a:latin typeface="Bell MT" panose="02020503060305020303" pitchFamily="18" charset="0"/>
              </a:rPr>
              <a:t>cieno</a:t>
            </a:r>
            <a:r>
              <a:rPr lang="en-US" altLang="en-US" sz="800" dirty="0">
                <a:latin typeface="Bell MT" panose="02020503060305020303" pitchFamily="18" charset="0"/>
              </a:rPr>
              <a:t> (</a:t>
            </a:r>
            <a:r>
              <a:rPr lang="en-US" altLang="en-US" sz="800" dirty="0" err="1">
                <a:latin typeface="Bell MT" panose="02020503060305020303" pitchFamily="18" charset="0"/>
              </a:rPr>
              <a:t>izquierda</a:t>
            </a:r>
            <a:r>
              <a:rPr lang="en-US" altLang="en-US" sz="800" dirty="0">
                <a:latin typeface="Bell MT" panose="02020503060305020303" pitchFamily="18" charset="0"/>
              </a:rPr>
              <a:t> y </a:t>
            </a:r>
            <a:r>
              <a:rPr lang="en-US" altLang="en-US" sz="800" dirty="0" err="1">
                <a:latin typeface="Bell MT" panose="02020503060305020303" pitchFamily="18" charset="0"/>
              </a:rPr>
              <a:t>derecha</a:t>
            </a:r>
            <a:r>
              <a:rPr lang="en-US" altLang="en-US" sz="800" dirty="0">
                <a:latin typeface="Bell MT" panose="02020503060305020303" pitchFamily="18" charset="0"/>
              </a:rPr>
              <a:t>), </a:t>
            </a:r>
            <a:r>
              <a:rPr lang="en-US" altLang="en-US" sz="800" i="1" dirty="0" err="1">
                <a:latin typeface="Bell MT" panose="02020503060305020303" pitchFamily="18" charset="0"/>
              </a:rPr>
              <a:t>Tritia</a:t>
            </a:r>
            <a:r>
              <a:rPr lang="en-US" altLang="en-US" sz="800" i="1" dirty="0">
                <a:latin typeface="Bell MT" panose="02020503060305020303" pitchFamily="18" charset="0"/>
              </a:rPr>
              <a:t> obsolete,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a:extLst>
              <a:ext uri="{FF2B5EF4-FFF2-40B4-BE49-F238E27FC236}">
                <a16:creationId xmlns:a16="http://schemas.microsoft.com/office/drawing/2014/main" id="{626FC29C-EE7C-43D1-B8E2-7ECC8BC41545}"/>
              </a:ext>
            </a:extLst>
          </p:cNvPr>
          <p:cNvSpPr>
            <a:spLocks noGrp="1" noChangeArrowheads="1"/>
          </p:cNvSpPr>
          <p:nvPr>
            <p:ph type="title"/>
          </p:nvPr>
        </p:nvSpPr>
        <p:spPr>
          <a:xfrm>
            <a:off x="480060" y="5181600"/>
            <a:ext cx="8084820" cy="1447799"/>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Una </a:t>
            </a:r>
            <a:r>
              <a:rPr lang="en-US" altLang="en-US" sz="2800" kern="1200" dirty="0" err="1">
                <a:solidFill>
                  <a:schemeClr val="tx1">
                    <a:lumMod val="95000"/>
                  </a:schemeClr>
                </a:solidFill>
                <a:latin typeface="Bell MT" panose="02020503060305020303" pitchFamily="18" charset="0"/>
              </a:rPr>
              <a:t>almeja</a:t>
            </a:r>
            <a:r>
              <a:rPr lang="en-US" altLang="en-US" sz="2800" kern="1200" dirty="0">
                <a:solidFill>
                  <a:schemeClr val="tx1">
                    <a:lumMod val="95000"/>
                  </a:schemeClr>
                </a:solidFill>
                <a:latin typeface="Bell MT" panose="02020503060305020303" pitchFamily="18" charset="0"/>
              </a:rPr>
              <a:t> dura se </a:t>
            </a:r>
            <a:r>
              <a:rPr lang="en-US" altLang="en-US" sz="2800" kern="1200" dirty="0" err="1">
                <a:solidFill>
                  <a:schemeClr val="tx1">
                    <a:lumMod val="95000"/>
                  </a:schemeClr>
                </a:solidFill>
                <a:latin typeface="Bell MT" panose="02020503060305020303" pitchFamily="18" charset="0"/>
              </a:rPr>
              <a:t>alimenta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absorbiendo</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agua</a:t>
            </a:r>
            <a:r>
              <a:rPr lang="en-US" altLang="en-US" sz="2800" kern="1200" dirty="0">
                <a:solidFill>
                  <a:schemeClr val="tx1">
                    <a:lumMod val="95000"/>
                  </a:schemeClr>
                </a:solidFill>
                <a:latin typeface="Bell MT" panose="02020503060305020303" pitchFamily="18" charset="0"/>
              </a:rPr>
              <a:t> a </a:t>
            </a:r>
            <a:r>
              <a:rPr lang="en-US" altLang="en-US" sz="2800" kern="1200" dirty="0" err="1">
                <a:solidFill>
                  <a:schemeClr val="tx1">
                    <a:lumMod val="95000"/>
                  </a:schemeClr>
                </a:solidFill>
                <a:latin typeface="Bell MT" panose="02020503060305020303" pitchFamily="18" charset="0"/>
              </a:rPr>
              <a:t>través</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uno</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sus</a:t>
            </a:r>
            <a:r>
              <a:rPr lang="en-US" altLang="en-US" sz="2800" kern="1200" dirty="0">
                <a:solidFill>
                  <a:schemeClr val="tx1">
                    <a:lumMod val="95000"/>
                  </a:schemeClr>
                </a:solidFill>
                <a:latin typeface="Bell MT" panose="02020503060305020303" pitchFamily="18" charset="0"/>
              </a:rPr>
              <a:t> dos </a:t>
            </a:r>
            <a:r>
              <a:rPr lang="en-US" altLang="en-US" sz="2800" kern="1200" dirty="0" err="1">
                <a:solidFill>
                  <a:schemeClr val="tx1">
                    <a:lumMod val="95000"/>
                  </a:schemeClr>
                </a:solidFill>
                <a:latin typeface="Bell MT" panose="02020503060305020303" pitchFamily="18" charset="0"/>
              </a:rPr>
              <a:t>sifones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extrayendo</a:t>
            </a:r>
            <a:r>
              <a:rPr lang="en-US" altLang="en-US" sz="2800" kern="1200" dirty="0">
                <a:solidFill>
                  <a:schemeClr val="tx1">
                    <a:lumMod val="95000"/>
                  </a:schemeClr>
                </a:solidFill>
                <a:latin typeface="Bell MT" panose="02020503060305020303" pitchFamily="18" charset="0"/>
              </a:rPr>
              <a:t> el </a:t>
            </a:r>
            <a:r>
              <a:rPr lang="en-US" altLang="en-US" sz="2800" kern="1200" dirty="0" err="1">
                <a:solidFill>
                  <a:schemeClr val="tx1">
                    <a:lumMod val="95000"/>
                  </a:schemeClr>
                </a:solidFill>
                <a:latin typeface="Bell MT" panose="02020503060305020303" pitchFamily="18" charset="0"/>
              </a:rPr>
              <a:t>plancton</a:t>
            </a:r>
            <a:r>
              <a:rPr lang="en-US" altLang="en-US" sz="2800" kern="1200" dirty="0">
                <a:solidFill>
                  <a:schemeClr val="tx1">
                    <a:lumMod val="95000"/>
                  </a:schemeClr>
                </a:solidFill>
                <a:latin typeface="Bell MT" panose="02020503060305020303" pitchFamily="18" charset="0"/>
              </a:rPr>
              <a:t> del </a:t>
            </a:r>
            <a:r>
              <a:rPr lang="en-US" altLang="en-US" sz="2800" kern="1200" dirty="0" err="1">
                <a:solidFill>
                  <a:schemeClr val="tx1">
                    <a:lumMod val="95000"/>
                  </a:schemeClr>
                </a:solidFill>
                <a:latin typeface="Bell MT" panose="02020503060305020303" pitchFamily="18" charset="0"/>
              </a:rPr>
              <a:t>agua</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eliminando</a:t>
            </a:r>
            <a:r>
              <a:rPr lang="en-US" altLang="en-US" sz="2800" kern="1200" dirty="0">
                <a:solidFill>
                  <a:schemeClr val="tx1">
                    <a:lumMod val="95000"/>
                  </a:schemeClr>
                </a:solidFill>
                <a:latin typeface="Bell MT" panose="02020503060305020303" pitchFamily="18" charset="0"/>
              </a:rPr>
              <a:t> el </a:t>
            </a:r>
            <a:r>
              <a:rPr lang="en-US" altLang="en-US" sz="2800" kern="1200" dirty="0" err="1">
                <a:solidFill>
                  <a:schemeClr val="tx1">
                    <a:lumMod val="95000"/>
                  </a:schemeClr>
                </a:solidFill>
                <a:latin typeface="Bell MT" panose="02020503060305020303" pitchFamily="18" charset="0"/>
              </a:rPr>
              <a:t>agua</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los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desechos</a:t>
            </a:r>
            <a:r>
              <a:rPr lang="en-US" altLang="en-US" sz="2800" kern="1200" dirty="0">
                <a:solidFill>
                  <a:schemeClr val="tx1">
                    <a:lumMod val="95000"/>
                  </a:schemeClr>
                </a:solidFill>
                <a:latin typeface="Bell MT" panose="02020503060305020303" pitchFamily="18" charset="0"/>
              </a:rPr>
              <a:t> a </a:t>
            </a:r>
            <a:r>
              <a:rPr lang="en-US" altLang="en-US" sz="2800" kern="1200" dirty="0" err="1">
                <a:solidFill>
                  <a:schemeClr val="tx1">
                    <a:lumMod val="95000"/>
                  </a:schemeClr>
                </a:solidFill>
                <a:latin typeface="Bell MT" panose="02020503060305020303" pitchFamily="18" charset="0"/>
              </a:rPr>
              <a:t>través</a:t>
            </a:r>
            <a:r>
              <a:rPr lang="en-US" altLang="en-US" sz="2800" kern="1200" dirty="0">
                <a:solidFill>
                  <a:schemeClr val="tx1">
                    <a:lumMod val="95000"/>
                  </a:schemeClr>
                </a:solidFill>
                <a:latin typeface="Bell MT" panose="02020503060305020303" pitchFamily="18" charset="0"/>
              </a:rPr>
              <a:t> del </a:t>
            </a:r>
            <a:r>
              <a:rPr lang="en-US" altLang="en-US" sz="2800" kern="1200" dirty="0" err="1">
                <a:solidFill>
                  <a:schemeClr val="tx1">
                    <a:lumMod val="95000"/>
                  </a:schemeClr>
                </a:solidFill>
                <a:latin typeface="Bell MT" panose="02020503060305020303" pitchFamily="18" charset="0"/>
              </a:rPr>
              <a:t>otro</a:t>
            </a:r>
            <a:endParaRPr lang="en-US" altLang="en-US" sz="2800" kern="1200" dirty="0">
              <a:solidFill>
                <a:schemeClr val="tx1">
                  <a:lumMod val="95000"/>
                </a:schemeClr>
              </a:solidFill>
              <a:latin typeface="Bell MT" panose="02020503060305020303" pitchFamily="18" charset="0"/>
            </a:endParaRPr>
          </a:p>
        </p:txBody>
      </p:sp>
      <p:pic>
        <p:nvPicPr>
          <p:cNvPr id="49155" name="Picture 4" descr="Fotografía de una almeja de concha dura mostrando dos sifones extendidos que usa para alimentarse y eliminar los desechos en el agua ">
            <a:extLst>
              <a:ext uri="{FF2B5EF4-FFF2-40B4-BE49-F238E27FC236}">
                <a16:creationId xmlns:a16="http://schemas.microsoft.com/office/drawing/2014/main" id="{081C6132-475E-4C36-A418-DEFD918103F6}"/>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30530" y="228601"/>
            <a:ext cx="8183880" cy="4836795"/>
          </a:xfrm>
          <a:prstGeom prst="rect">
            <a:avLst/>
          </a:prstGeom>
          <a:noFill/>
          <a:ln w="6350">
            <a:solidFill>
              <a:schemeClr val="tx1"/>
            </a:solidFill>
            <a:miter lim="800000"/>
          </a:ln>
        </p:spPr>
      </p:pic>
      <p:sp>
        <p:nvSpPr>
          <p:cNvPr id="49156" name="Line 7">
            <a:extLst>
              <a:ext uri="{FF2B5EF4-FFF2-40B4-BE49-F238E27FC236}">
                <a16:creationId xmlns:a16="http://schemas.microsoft.com/office/drawing/2014/main" id="{AF01078F-B206-4981-8907-28A53B037C48}"/>
              </a:ext>
            </a:extLst>
          </p:cNvPr>
          <p:cNvSpPr>
            <a:spLocks noChangeShapeType="1"/>
          </p:cNvSpPr>
          <p:nvPr/>
        </p:nvSpPr>
        <p:spPr bwMode="auto">
          <a:xfrm flipH="1" flipV="1">
            <a:off x="7696200" y="4562475"/>
            <a:ext cx="1066800" cy="914400"/>
          </a:xfrm>
          <a:prstGeom prst="line">
            <a:avLst/>
          </a:prstGeom>
          <a:noFill/>
          <a:ln w="127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n>
                <a:solidFill>
                  <a:schemeClr val="tx1"/>
                </a:solidFill>
              </a:ln>
            </a:endParaRPr>
          </a:p>
        </p:txBody>
      </p:sp>
      <p:sp>
        <p:nvSpPr>
          <p:cNvPr id="49157" name="Line 8">
            <a:extLst>
              <a:ext uri="{FF2B5EF4-FFF2-40B4-BE49-F238E27FC236}">
                <a16:creationId xmlns:a16="http://schemas.microsoft.com/office/drawing/2014/main" id="{051E38E0-D391-4CC9-84F6-22A9732310EB}"/>
              </a:ext>
            </a:extLst>
          </p:cNvPr>
          <p:cNvSpPr>
            <a:spLocks noChangeShapeType="1"/>
          </p:cNvSpPr>
          <p:nvPr/>
        </p:nvSpPr>
        <p:spPr bwMode="auto">
          <a:xfrm flipH="1" flipV="1">
            <a:off x="8153400" y="4257675"/>
            <a:ext cx="609600" cy="1219200"/>
          </a:xfrm>
          <a:prstGeom prst="line">
            <a:avLst/>
          </a:prstGeom>
          <a:noFill/>
          <a:ln w="127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n>
                <a:solidFill>
                  <a:schemeClr val="tx1"/>
                </a:solidFill>
              </a:ln>
            </a:endParaRPr>
          </a:p>
        </p:txBody>
      </p:sp>
      <p:sp>
        <p:nvSpPr>
          <p:cNvPr id="2" name="TextBox 1">
            <a:extLst>
              <a:ext uri="{FF2B5EF4-FFF2-40B4-BE49-F238E27FC236}">
                <a16:creationId xmlns:a16="http://schemas.microsoft.com/office/drawing/2014/main" id="{67A339E0-B343-4462-AD37-5E10647142A9}"/>
              </a:ext>
            </a:extLst>
          </p:cNvPr>
          <p:cNvSpPr txBox="1"/>
          <p:nvPr/>
        </p:nvSpPr>
        <p:spPr>
          <a:xfrm>
            <a:off x="6934200" y="304800"/>
            <a:ext cx="1600200" cy="461665"/>
          </a:xfrm>
          <a:prstGeom prst="rect">
            <a:avLst/>
          </a:prstGeom>
          <a:noFill/>
        </p:spPr>
        <p:txBody>
          <a:bodyPr wrap="square" rtlCol="0">
            <a:spAutoFit/>
          </a:bodyPr>
          <a:lstStyle/>
          <a:p>
            <a:pPr algn="r"/>
            <a:r>
              <a:rPr lang="en-US" altLang="en-US" sz="800" dirty="0" err="1">
                <a:latin typeface="Bell MT" panose="02020503060305020303" pitchFamily="18" charset="0"/>
              </a:rPr>
              <a:t>Almeja</a:t>
            </a:r>
            <a:r>
              <a:rPr lang="en-US" altLang="en-US" sz="800" dirty="0">
                <a:latin typeface="Bell MT" panose="02020503060305020303" pitchFamily="18" charset="0"/>
              </a:rPr>
              <a:t> dura, </a:t>
            </a:r>
            <a:r>
              <a:rPr lang="en-US" altLang="en-US" sz="800" i="1" dirty="0">
                <a:latin typeface="Bell MT" panose="02020503060305020303" pitchFamily="18" charset="0"/>
              </a:rPr>
              <a:t>Mercenaria </a:t>
            </a:r>
            <a:r>
              <a:rPr lang="en-US" altLang="en-US" sz="800" i="1" dirty="0" err="1">
                <a:latin typeface="Bell MT" panose="02020503060305020303" pitchFamily="18" charset="0"/>
              </a:rPr>
              <a:t>mercenaria</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Peter Auster/Robert </a:t>
            </a:r>
            <a:r>
              <a:rPr lang="en-US" altLang="en-US" sz="800" dirty="0" err="1">
                <a:latin typeface="Bell MT" panose="02020503060305020303" pitchFamily="18" charset="0"/>
              </a:rPr>
              <a:t>DeGoursey</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D909762-A65F-4161-8845-A4DD8E5E1665}"/>
              </a:ext>
            </a:extLst>
          </p:cNvPr>
          <p:cNvSpPr>
            <a:spLocks noGrp="1" noChangeArrowheads="1"/>
          </p:cNvSpPr>
          <p:nvPr>
            <p:ph type="title"/>
          </p:nvPr>
        </p:nvSpPr>
        <p:spPr>
          <a:xfrm>
            <a:off x="381000" y="5181600"/>
            <a:ext cx="8534400" cy="1523999"/>
          </a:xfrm>
        </p:spPr>
        <p:txBody>
          <a:bodyPr vert="horz" lIns="91440" tIns="45720" rIns="91440" bIns="45720" rtlCol="0" anchor="ctr">
            <a:noAutofit/>
          </a:bodyPr>
          <a:lstStyle/>
          <a:p>
            <a:pPr algn="l" eaLnBrk="1" hangingPunct="1">
              <a:lnSpc>
                <a:spcPct val="90000"/>
              </a:lnSpc>
            </a:pPr>
            <a:r>
              <a:rPr lang="en-US" altLang="en-US" sz="2700" kern="1200" dirty="0">
                <a:solidFill>
                  <a:schemeClr val="tx1">
                    <a:lumMod val="95000"/>
                  </a:schemeClr>
                </a:solidFill>
                <a:latin typeface="Bell MT" panose="02020503060305020303" pitchFamily="18" charset="0"/>
              </a:rPr>
              <a:t>A menudo, las </a:t>
            </a:r>
            <a:r>
              <a:rPr lang="en-US" altLang="en-US" sz="2700" kern="1200" dirty="0" err="1">
                <a:solidFill>
                  <a:schemeClr val="tx1">
                    <a:lumMod val="95000"/>
                  </a:schemeClr>
                </a:solidFill>
                <a:latin typeface="Bell MT" panose="02020503060305020303" pitchFamily="18" charset="0"/>
              </a:rPr>
              <a:t>únicas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señales</a:t>
            </a:r>
            <a:r>
              <a:rPr lang="en-US" altLang="en-US" sz="2700" kern="1200" dirty="0">
                <a:solidFill>
                  <a:schemeClr val="tx1">
                    <a:lumMod val="95000"/>
                  </a:schemeClr>
                </a:solidFill>
                <a:latin typeface="Bell MT" panose="02020503060305020303" pitchFamily="18" charset="0"/>
              </a:rPr>
              <a:t> de que hay </a:t>
            </a:r>
            <a:r>
              <a:rPr lang="en-US" altLang="en-US" sz="2700" kern="1200" dirty="0" err="1">
                <a:solidFill>
                  <a:schemeClr val="tx1">
                    <a:lumMod val="95000"/>
                  </a:schemeClr>
                </a:solidFill>
                <a:latin typeface="Bell MT" panose="02020503060305020303" pitchFamily="18" charset="0"/>
              </a:rPr>
              <a:t>moluscos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bivalvos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presentes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las </a:t>
            </a:r>
            <a:r>
              <a:rPr lang="en-US" altLang="en-US" sz="2700" kern="1200" dirty="0" err="1">
                <a:solidFill>
                  <a:schemeClr val="tx1">
                    <a:lumMod val="95000"/>
                  </a:schemeClr>
                </a:solidFill>
                <a:latin typeface="Bell MT" panose="02020503060305020303" pitchFamily="18" charset="0"/>
              </a:rPr>
              <a:t>planicies</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marea</a:t>
            </a:r>
            <a:r>
              <a:rPr lang="en-US" altLang="en-US" sz="2700" kern="1200" dirty="0">
                <a:solidFill>
                  <a:schemeClr val="tx1">
                    <a:lumMod val="95000"/>
                  </a:schemeClr>
                </a:solidFill>
                <a:latin typeface="Bell MT" panose="02020503060305020303" pitchFamily="18" charset="0"/>
              </a:rPr>
              <a:t> son </a:t>
            </a:r>
            <a:r>
              <a:rPr lang="en-US" altLang="en-US" sz="2700" kern="1200" dirty="0" err="1">
                <a:solidFill>
                  <a:schemeClr val="tx1">
                    <a:lumMod val="95000"/>
                  </a:schemeClr>
                </a:solidFill>
                <a:latin typeface="Bell MT" panose="02020503060305020303" pitchFamily="18" charset="0"/>
              </a:rPr>
              <a:t>sus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sifones</a:t>
            </a:r>
            <a:r>
              <a:rPr lang="en-US" altLang="en-US" sz="2700" kern="1200" dirty="0">
                <a:solidFill>
                  <a:schemeClr val="tx1">
                    <a:lumMod val="95000"/>
                  </a:schemeClr>
                </a:solidFill>
                <a:latin typeface="Bell MT" panose="02020503060305020303" pitchFamily="18" charset="0"/>
              </a:rPr>
              <a:t> que se </a:t>
            </a:r>
            <a:r>
              <a:rPr lang="en-US" altLang="en-US" sz="2700" kern="1200" dirty="0" err="1">
                <a:solidFill>
                  <a:schemeClr val="tx1">
                    <a:lumMod val="95000"/>
                  </a:schemeClr>
                </a:solidFill>
                <a:latin typeface="Bell MT" panose="02020503060305020303" pitchFamily="18" charset="0"/>
              </a:rPr>
              <a:t>extienden</a:t>
            </a:r>
            <a:r>
              <a:rPr lang="en-US" altLang="en-US" sz="2700" kern="1200" dirty="0">
                <a:solidFill>
                  <a:schemeClr val="tx1">
                    <a:lumMod val="95000"/>
                  </a:schemeClr>
                </a:solidFill>
                <a:latin typeface="Bell MT" panose="02020503060305020303" pitchFamily="18" charset="0"/>
              </a:rPr>
              <a:t> a </a:t>
            </a:r>
            <a:r>
              <a:rPr lang="en-US" altLang="en-US" sz="2700" kern="1200" dirty="0" err="1">
                <a:solidFill>
                  <a:schemeClr val="tx1">
                    <a:lumMod val="95000"/>
                  </a:schemeClr>
                </a:solidFill>
                <a:latin typeface="Bell MT" panose="02020503060305020303" pitchFamily="18" charset="0"/>
              </a:rPr>
              <a:t>través</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agujeros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la arena o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el barro </a:t>
            </a:r>
            <a:r>
              <a:rPr lang="en-US" altLang="en-US" sz="2700" kern="1200" dirty="0" err="1">
                <a:solidFill>
                  <a:schemeClr val="tx1">
                    <a:lumMod val="95000"/>
                  </a:schemeClr>
                </a:solidFill>
                <a:latin typeface="Bell MT" panose="02020503060305020303" pitchFamily="18" charset="0"/>
              </a:rPr>
              <a:t>mientras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filtran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plancton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microscópico</a:t>
            </a:r>
            <a:r>
              <a:rPr lang="en-US" altLang="en-US" sz="2700" kern="1200" dirty="0">
                <a:solidFill>
                  <a:schemeClr val="tx1">
                    <a:lumMod val="95000"/>
                  </a:schemeClr>
                </a:solidFill>
                <a:latin typeface="Bell MT" panose="02020503060305020303" pitchFamily="18" charset="0"/>
              </a:rPr>
              <a:t> del </a:t>
            </a:r>
            <a:r>
              <a:rPr lang="en-US" altLang="en-US" sz="2700" kern="1200" dirty="0" err="1">
                <a:solidFill>
                  <a:schemeClr val="tx1">
                    <a:lumMod val="95000"/>
                  </a:schemeClr>
                </a:solidFill>
                <a:latin typeface="Bell MT" panose="02020503060305020303" pitchFamily="18" charset="0"/>
              </a:rPr>
              <a:t>agua</a:t>
            </a:r>
            <a:r>
              <a:rPr lang="en-US" altLang="en-US" sz="2700" kern="1200" dirty="0">
                <a:solidFill>
                  <a:schemeClr val="tx1">
                    <a:lumMod val="95000"/>
                  </a:schemeClr>
                </a:solidFill>
                <a:latin typeface="Bell MT" panose="02020503060305020303" pitchFamily="18" charset="0"/>
              </a:rPr>
              <a:t> </a:t>
            </a:r>
          </a:p>
        </p:txBody>
      </p:sp>
      <p:pic>
        <p:nvPicPr>
          <p:cNvPr id="50179" name="Picture 7" descr="Fotografía de aguas llanas y pequeños sifones de almejas insertándose en el agua ">
            <a:extLst>
              <a:ext uri="{FF2B5EF4-FFF2-40B4-BE49-F238E27FC236}">
                <a16:creationId xmlns:a16="http://schemas.microsoft.com/office/drawing/2014/main" id="{914E5F81-9DC3-47DC-AC9E-4E7C40D2A8A4}"/>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0060" y="228600"/>
            <a:ext cx="8183880" cy="4836795"/>
          </a:xfrm>
          <a:prstGeom prst="rect">
            <a:avLst/>
          </a:prstGeom>
          <a:noFill/>
          <a:ln w="6350">
            <a:solidFill>
              <a:schemeClr val="tx1"/>
            </a:solidFill>
            <a:miter lim="800000"/>
          </a:ln>
        </p:spPr>
      </p:pic>
      <p:sp>
        <p:nvSpPr>
          <p:cNvPr id="2" name="TextBox 1">
            <a:extLst>
              <a:ext uri="{FF2B5EF4-FFF2-40B4-BE49-F238E27FC236}">
                <a16:creationId xmlns:a16="http://schemas.microsoft.com/office/drawing/2014/main" id="{D39EC543-0644-4CB0-A8CB-EE93CEF4D59D}"/>
              </a:ext>
            </a:extLst>
          </p:cNvPr>
          <p:cNvSpPr txBox="1"/>
          <p:nvPr/>
        </p:nvSpPr>
        <p:spPr>
          <a:xfrm>
            <a:off x="6473190" y="4843601"/>
            <a:ext cx="2209800" cy="215444"/>
          </a:xfrm>
          <a:prstGeom prst="rect">
            <a:avLst/>
          </a:prstGeom>
          <a:noFill/>
        </p:spPr>
        <p:txBody>
          <a:bodyPr wrap="square" rtlCol="0">
            <a:spAutoFit/>
          </a:bodyPr>
          <a:lstStyle/>
          <a:p>
            <a:pPr algn="r"/>
            <a:r>
              <a:rPr lang="en-US" altLang="en-US" sz="800" dirty="0" err="1">
                <a:latin typeface="Bell MT" panose="02020503060305020303" pitchFamily="18" charset="0"/>
              </a:rPr>
              <a:t>Sifones</a:t>
            </a:r>
            <a:r>
              <a:rPr lang="en-US" altLang="en-US" sz="800" dirty="0">
                <a:latin typeface="Bell MT" panose="02020503060305020303" pitchFamily="18" charset="0"/>
              </a:rPr>
              <a:t> de </a:t>
            </a:r>
            <a:r>
              <a:rPr lang="en-US" altLang="en-US" sz="800" dirty="0" err="1">
                <a:latin typeface="Bell MT" panose="02020503060305020303" pitchFamily="18" charset="0"/>
              </a:rPr>
              <a:t>almeja</a:t>
            </a:r>
            <a:r>
              <a:rPr lang="en-US" altLang="en-US" sz="800"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Tessa Getchis</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8">
            <a:extLst>
              <a:ext uri="{FF2B5EF4-FFF2-40B4-BE49-F238E27FC236}">
                <a16:creationId xmlns:a16="http://schemas.microsoft.com/office/drawing/2014/main" id="{B7B857F5-738D-4322-AB8A-A9172A71875F}"/>
              </a:ext>
            </a:extLst>
          </p:cNvPr>
          <p:cNvSpPr>
            <a:spLocks noGrp="1" noChangeArrowheads="1"/>
          </p:cNvSpPr>
          <p:nvPr>
            <p:ph type="title"/>
          </p:nvPr>
        </p:nvSpPr>
        <p:spPr>
          <a:xfrm>
            <a:off x="707457" y="712269"/>
            <a:ext cx="3483539" cy="5502264"/>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Las </a:t>
            </a:r>
            <a:r>
              <a:rPr lang="en-US" altLang="en-US" sz="2800" kern="1200" dirty="0" err="1">
                <a:solidFill>
                  <a:schemeClr val="tx1">
                    <a:lumMod val="95000"/>
                  </a:schemeClr>
                </a:solidFill>
                <a:latin typeface="Bell MT" panose="02020503060305020303" pitchFamily="18" charset="0"/>
              </a:rPr>
              <a:t>almejas</a:t>
            </a:r>
            <a:r>
              <a:rPr lang="en-US" altLang="en-US" sz="2800" kern="1200" dirty="0">
                <a:solidFill>
                  <a:schemeClr val="tx1">
                    <a:lumMod val="95000"/>
                  </a:schemeClr>
                </a:solidFill>
                <a:latin typeface="Bell MT" panose="02020503060305020303" pitchFamily="18" charset="0"/>
              </a:rPr>
              <a:t> de concha </a:t>
            </a:r>
            <a:r>
              <a:rPr lang="en-US" altLang="en-US" sz="2800" kern="1200" dirty="0" err="1">
                <a:solidFill>
                  <a:schemeClr val="tx1">
                    <a:lumMod val="95000"/>
                  </a:schemeClr>
                </a:solidFill>
                <a:latin typeface="Bell MT" panose="02020503060305020303" pitchFamily="18" charset="0"/>
              </a:rPr>
              <a:t>blanda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también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conocidas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como</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almejas</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cuello</a:t>
            </a:r>
            <a:r>
              <a:rPr lang="en-US" altLang="en-US" sz="2800" kern="1200" dirty="0">
                <a:solidFill>
                  <a:schemeClr val="tx1">
                    <a:lumMod val="95000"/>
                  </a:schemeClr>
                </a:solidFill>
                <a:latin typeface="Bell MT" panose="02020503060305020303" pitchFamily="18" charset="0"/>
              </a:rPr>
              <a:t> largo, </a:t>
            </a:r>
            <a:r>
              <a:rPr lang="en-US" altLang="en-US" sz="2800" kern="1200" dirty="0" err="1">
                <a:solidFill>
                  <a:schemeClr val="tx1">
                    <a:lumMod val="95000"/>
                  </a:schemeClr>
                </a:solidFill>
                <a:latin typeface="Bell MT" panose="02020503060305020303" pitchFamily="18" charset="0"/>
              </a:rPr>
              <a:t>viven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madrigueras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profundas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las </a:t>
            </a:r>
            <a:r>
              <a:rPr lang="en-US" altLang="en-US" sz="2800" kern="1200" dirty="0" err="1">
                <a:solidFill>
                  <a:schemeClr val="tx1">
                    <a:lumMod val="95000"/>
                  </a:schemeClr>
                </a:solidFill>
                <a:latin typeface="Bell MT" panose="02020503060305020303" pitchFamily="18" charset="0"/>
              </a:rPr>
              <a:t>planicies</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las </a:t>
            </a:r>
            <a:r>
              <a:rPr lang="en-US" altLang="en-US" sz="2800" kern="1200" dirty="0" err="1">
                <a:solidFill>
                  <a:schemeClr val="tx1">
                    <a:lumMod val="95000"/>
                  </a:schemeClr>
                </a:solidFill>
                <a:latin typeface="Bell MT" panose="02020503060305020303" pitchFamily="18" charset="0"/>
              </a:rPr>
              <a:t>aguas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poco</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profundas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Cuando</a:t>
            </a:r>
            <a:r>
              <a:rPr lang="en-US" altLang="en-US" sz="2800" kern="1200" dirty="0">
                <a:solidFill>
                  <a:schemeClr val="tx1">
                    <a:lumMod val="95000"/>
                  </a:schemeClr>
                </a:solidFill>
                <a:latin typeface="Bell MT" panose="02020503060305020303" pitchFamily="18" charset="0"/>
              </a:rPr>
              <a:t> se las </a:t>
            </a:r>
            <a:r>
              <a:rPr lang="en-US" altLang="en-US" sz="2800" kern="1200" dirty="0" err="1">
                <a:solidFill>
                  <a:schemeClr val="tx1">
                    <a:lumMod val="95000"/>
                  </a:schemeClr>
                </a:solidFill>
                <a:latin typeface="Bell MT" panose="02020503060305020303" pitchFamily="18" charset="0"/>
              </a:rPr>
              <a:t>molesta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expulsan</a:t>
            </a:r>
            <a:r>
              <a:rPr lang="en-US" altLang="en-US" sz="2800" kern="1200" dirty="0">
                <a:solidFill>
                  <a:schemeClr val="tx1">
                    <a:lumMod val="95000"/>
                  </a:schemeClr>
                </a:solidFill>
                <a:latin typeface="Bell MT" panose="02020503060305020303" pitchFamily="18" charset="0"/>
              </a:rPr>
              <a:t> un </a:t>
            </a:r>
            <a:r>
              <a:rPr lang="en-US" altLang="en-US" sz="2800" kern="1200" dirty="0" err="1">
                <a:solidFill>
                  <a:schemeClr val="tx1">
                    <a:lumMod val="95000"/>
                  </a:schemeClr>
                </a:solidFill>
                <a:latin typeface="Bell MT" panose="02020503060305020303" pitchFamily="18" charset="0"/>
              </a:rPr>
              <a:t>chorro</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agua</a:t>
            </a:r>
            <a:endParaRPr lang="en-US" altLang="en-US" sz="2800" kern="1200" dirty="0">
              <a:solidFill>
                <a:schemeClr val="tx1">
                  <a:lumMod val="95000"/>
                </a:schemeClr>
              </a:solidFill>
              <a:latin typeface="Bell MT" panose="02020503060305020303" pitchFamily="18" charset="0"/>
            </a:endParaRPr>
          </a:p>
        </p:txBody>
      </p:sp>
      <p:cxnSp>
        <p:nvCxnSpPr>
          <p:cNvPr id="76" name="Straight Connector 75">
            <a:extLst>
              <a:ext uri="{FF2B5EF4-FFF2-40B4-BE49-F238E27FC236}">
                <a16:creationId xmlns:a16="http://schemas.microsoft.com/office/drawing/2014/main" id="{EC15C128-8E68-44BD-BF94-FBA9CA4B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78" y="2395983"/>
            <a:ext cx="0" cy="222885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51204" name="Picture 4" descr="Vista lateral de una almeja de concha blanda sostenida en la mano ">
            <a:extLst>
              <a:ext uri="{FF2B5EF4-FFF2-40B4-BE49-F238E27FC236}">
                <a16:creationId xmlns:a16="http://schemas.microsoft.com/office/drawing/2014/main" id="{65A46565-A6AA-47FA-95F7-14BE5345F8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3512415"/>
            <a:ext cx="3603530" cy="2702647"/>
          </a:xfrm>
          <a:prstGeom prst="rect">
            <a:avLst/>
          </a:prstGeom>
          <a:ln w="63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05" name="Picture 7" descr="Vista superior de una almeja de concha blanda sostenida en la mano ">
            <a:extLst>
              <a:ext uri="{FF2B5EF4-FFF2-40B4-BE49-F238E27FC236}">
                <a16:creationId xmlns:a16="http://schemas.microsoft.com/office/drawing/2014/main" id="{D83DED5C-3F53-4DDF-90AB-3B82B6F5DC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642938"/>
            <a:ext cx="3603530" cy="2702647"/>
          </a:xfrm>
          <a:prstGeom prst="rect">
            <a:avLst/>
          </a:prstGeom>
          <a:ln w="63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C7F2B2-F9F5-4879-BE29-8930A46586E4}"/>
              </a:ext>
            </a:extLst>
          </p:cNvPr>
          <p:cNvSpPr txBox="1"/>
          <p:nvPr/>
        </p:nvSpPr>
        <p:spPr>
          <a:xfrm>
            <a:off x="5127530" y="6011789"/>
            <a:ext cx="2971800" cy="215444"/>
          </a:xfrm>
          <a:prstGeom prst="rect">
            <a:avLst/>
          </a:prstGeom>
          <a:noFill/>
        </p:spPr>
        <p:txBody>
          <a:bodyPr wrap="square" rtlCol="0">
            <a:spAutoFit/>
          </a:bodyPr>
          <a:lstStyle/>
          <a:p>
            <a:pPr algn="r"/>
            <a:r>
              <a:rPr lang="en-US" altLang="en-US" sz="800" dirty="0" err="1">
                <a:latin typeface="Bell MT" panose="02020503060305020303" pitchFamily="18" charset="0"/>
              </a:rPr>
              <a:t>Almeja</a:t>
            </a:r>
            <a:r>
              <a:rPr lang="en-US" altLang="en-US" sz="800" dirty="0">
                <a:latin typeface="Bell MT" panose="02020503060305020303" pitchFamily="18" charset="0"/>
              </a:rPr>
              <a:t> de concha </a:t>
            </a:r>
            <a:r>
              <a:rPr lang="en-US" altLang="en-US" sz="800" dirty="0" err="1">
                <a:latin typeface="Bell MT" panose="02020503060305020303" pitchFamily="18" charset="0"/>
              </a:rPr>
              <a:t>blanda</a:t>
            </a:r>
            <a:r>
              <a:rPr lang="en-US" altLang="en-US" sz="800" dirty="0">
                <a:latin typeface="Bell MT" panose="02020503060305020303" pitchFamily="18" charset="0"/>
              </a:rPr>
              <a:t>, </a:t>
            </a:r>
            <a:r>
              <a:rPr lang="en-US" altLang="en-US" sz="800" i="1" dirty="0">
                <a:latin typeface="Bell MT" panose="02020503060305020303" pitchFamily="18" charset="0"/>
              </a:rPr>
              <a:t>Mya arenaria, </a:t>
            </a:r>
            <a:r>
              <a:rPr lang="en-US" altLang="en-US" sz="800" dirty="0" err="1">
                <a:latin typeface="Bell MT" panose="02020503060305020303" pitchFamily="18" charset="0"/>
              </a:rPr>
              <a:t>cortesía</a:t>
            </a:r>
            <a:r>
              <a:rPr lang="en-US" altLang="en-US" sz="800" dirty="0">
                <a:latin typeface="Bell MT" panose="02020503060305020303" pitchFamily="18" charset="0"/>
              </a:rPr>
              <a:t> de Tessa Getchis</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CC73215-425D-4539-9A3B-446A18F6B038}"/>
              </a:ext>
            </a:extLst>
          </p:cNvPr>
          <p:cNvSpPr>
            <a:spLocks noGrp="1" noChangeArrowheads="1"/>
          </p:cNvSpPr>
          <p:nvPr>
            <p:ph type="title"/>
          </p:nvPr>
        </p:nvSpPr>
        <p:spPr>
          <a:xfrm>
            <a:off x="480060" y="5684519"/>
            <a:ext cx="8183880" cy="640081"/>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Las </a:t>
            </a:r>
            <a:r>
              <a:rPr lang="en-US" altLang="en-US" sz="2800" kern="1200" dirty="0" err="1">
                <a:solidFill>
                  <a:schemeClr val="tx1">
                    <a:lumMod val="95000"/>
                  </a:schemeClr>
                </a:solidFill>
                <a:latin typeface="Bell MT" panose="02020503060305020303" pitchFamily="18" charset="0"/>
              </a:rPr>
              <a:t>navajas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excavan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el barro </a:t>
            </a:r>
            <a:r>
              <a:rPr lang="en-US" altLang="en-US" sz="2800" kern="1200" dirty="0" err="1">
                <a:solidFill>
                  <a:schemeClr val="tx1">
                    <a:lumMod val="95000"/>
                  </a:schemeClr>
                </a:solidFill>
                <a:latin typeface="Bell MT" panose="02020503060305020303" pitchFamily="18" charset="0"/>
              </a:rPr>
              <a:t>hacia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abajo</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hacia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arriba</a:t>
            </a:r>
            <a:r>
              <a:rPr lang="en-US" altLang="en-US" sz="2800" kern="1200" dirty="0">
                <a:solidFill>
                  <a:schemeClr val="tx1">
                    <a:lumMod val="95000"/>
                  </a:schemeClr>
                </a:solidFill>
                <a:latin typeface="Bell MT" panose="02020503060305020303" pitchFamily="18" charset="0"/>
              </a:rPr>
              <a:t>. Son “</a:t>
            </a:r>
            <a:r>
              <a:rPr lang="en-US" altLang="en-US" sz="2800" kern="1200" dirty="0" err="1">
                <a:solidFill>
                  <a:schemeClr val="tx1">
                    <a:lumMod val="95000"/>
                  </a:schemeClr>
                </a:solidFill>
                <a:latin typeface="Bell MT" panose="02020503060305020303" pitchFamily="18" charset="0"/>
              </a:rPr>
              <a:t>excavadoras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rápidas</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profundas</a:t>
            </a:r>
            <a:endParaRPr lang="en-US" altLang="en-US" sz="2800" kern="1200" dirty="0">
              <a:solidFill>
                <a:schemeClr val="tx1">
                  <a:lumMod val="95000"/>
                </a:schemeClr>
              </a:solidFill>
              <a:latin typeface="Bell MT" panose="02020503060305020303" pitchFamily="18" charset="0"/>
            </a:endParaRPr>
          </a:p>
        </p:txBody>
      </p:sp>
      <p:pic>
        <p:nvPicPr>
          <p:cNvPr id="52227" name="Picture 4" descr="Fotografía de varias navajas pequeñas sostenidas en la mano; estas almejas son largas y delgadas ">
            <a:extLst>
              <a:ext uri="{FF2B5EF4-FFF2-40B4-BE49-F238E27FC236}">
                <a16:creationId xmlns:a16="http://schemas.microsoft.com/office/drawing/2014/main" id="{A67DD4C3-56AA-48D9-A25A-654A605CD7F5}"/>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0060" y="640080"/>
            <a:ext cx="8183880" cy="4836795"/>
          </a:xfrm>
          <a:prstGeom prst="rect">
            <a:avLst/>
          </a:prstGeom>
          <a:noFill/>
          <a:ln w="6350">
            <a:solidFill>
              <a:schemeClr val="tx1"/>
            </a:solidFill>
            <a:miter lim="800000"/>
          </a:ln>
        </p:spPr>
      </p:pic>
      <p:sp>
        <p:nvSpPr>
          <p:cNvPr id="2" name="TextBox 1">
            <a:extLst>
              <a:ext uri="{FF2B5EF4-FFF2-40B4-BE49-F238E27FC236}">
                <a16:creationId xmlns:a16="http://schemas.microsoft.com/office/drawing/2014/main" id="{B30CE7E5-80D0-4200-8419-4849A8D6CF9F}"/>
              </a:ext>
            </a:extLst>
          </p:cNvPr>
          <p:cNvSpPr txBox="1"/>
          <p:nvPr/>
        </p:nvSpPr>
        <p:spPr>
          <a:xfrm>
            <a:off x="457200" y="640080"/>
            <a:ext cx="1524000" cy="338554"/>
          </a:xfrm>
          <a:prstGeom prst="rect">
            <a:avLst/>
          </a:prstGeom>
          <a:noFill/>
        </p:spPr>
        <p:txBody>
          <a:bodyPr wrap="square" rtlCol="0">
            <a:spAutoFit/>
          </a:bodyPr>
          <a:lstStyle/>
          <a:p>
            <a:r>
              <a:rPr lang="en-US" altLang="en-US" sz="800" dirty="0" err="1">
                <a:latin typeface="Bell MT" panose="02020503060305020303" pitchFamily="18" charset="0"/>
              </a:rPr>
              <a:t>Navajas</a:t>
            </a:r>
            <a:r>
              <a:rPr lang="en-US" altLang="en-US" sz="800" dirty="0">
                <a:latin typeface="Bell MT" panose="02020503060305020303" pitchFamily="18" charset="0"/>
              </a:rPr>
              <a:t> (</a:t>
            </a:r>
            <a:r>
              <a:rPr lang="en-US" altLang="en-US" sz="800" dirty="0" err="1">
                <a:latin typeface="Bell MT" panose="02020503060305020303" pitchFamily="18" charset="0"/>
              </a:rPr>
              <a:t>jóvenes</a:t>
            </a:r>
            <a:r>
              <a:rPr lang="en-US" altLang="en-US" sz="800" dirty="0">
                <a:latin typeface="Bell MT" panose="02020503060305020303" pitchFamily="18" charset="0"/>
              </a:rPr>
              <a:t>), </a:t>
            </a:r>
            <a:r>
              <a:rPr lang="en-US" altLang="en-US" sz="800" i="1" dirty="0" err="1">
                <a:latin typeface="Bell MT" panose="02020503060305020303" pitchFamily="18" charset="0"/>
              </a:rPr>
              <a:t>Ensis</a:t>
            </a:r>
            <a:r>
              <a:rPr lang="en-US" altLang="en-US" sz="800" i="1" dirty="0">
                <a:latin typeface="Bell MT" panose="02020503060305020303" pitchFamily="18" charset="0"/>
              </a:rPr>
              <a:t> </a:t>
            </a:r>
            <a:r>
              <a:rPr lang="en-US" altLang="en-US" sz="800" i="1" dirty="0" err="1">
                <a:latin typeface="Bell MT" panose="02020503060305020303" pitchFamily="18" charset="0"/>
              </a:rPr>
              <a:t>directus</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Tessa Getchis</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18449D72-9DC7-4242-B9A1-974665FF93D9}"/>
              </a:ext>
            </a:extLst>
          </p:cNvPr>
          <p:cNvSpPr>
            <a:spLocks noGrp="1" noChangeArrowheads="1"/>
          </p:cNvSpPr>
          <p:nvPr>
            <p:ph type="body" sz="half" idx="1"/>
          </p:nvPr>
        </p:nvSpPr>
        <p:spPr>
          <a:xfrm>
            <a:off x="457200" y="762000"/>
            <a:ext cx="8229600" cy="5715000"/>
          </a:xfrm>
        </p:spPr>
        <p:txBody>
          <a:bodyPr/>
          <a:lstStyle/>
          <a:p>
            <a:pPr eaLnBrk="1" hangingPunct="1">
              <a:lnSpc>
                <a:spcPct val="90000"/>
              </a:lnSpc>
              <a:spcAft>
                <a:spcPts val="1200"/>
              </a:spcAft>
            </a:pP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Los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estuarios</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se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encuentran</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entre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los</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ecosistemas</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más</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productivos</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del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mundo</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y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proveen</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un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lugar</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para la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alimentación</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reproducción</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anidaje</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y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crianza</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de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muchos</a:t>
            </a:r>
            <a:r>
              <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rPr>
              <a:t>animales</a:t>
            </a:r>
            <a:endParaRPr lang="en-US" altLang="en-US" sz="2800" dirty="0">
              <a:solidFill>
                <a:schemeClr val="bg1">
                  <a:lumMod val="95000"/>
                </a:schemeClr>
              </a:solidFill>
              <a:latin typeface="Bell MT" panose="02020503060305020303" pitchFamily="18" charset="0"/>
              <a:ea typeface="Verdana" panose="020B0604030504040204" pitchFamily="34" charset="0"/>
              <a:cs typeface="Tahoma" panose="020B0604030504040204" pitchFamily="34" charset="0"/>
            </a:endParaRPr>
          </a:p>
          <a:p>
            <a:pPr eaLnBrk="1" hangingPunct="1">
              <a:lnSpc>
                <a:spcPct val="90000"/>
              </a:lnSpc>
              <a:spcAft>
                <a:spcPts val="1200"/>
              </a:spcAft>
            </a:pP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Son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cuerpos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agua</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cuyas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condiciones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tales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como</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temperatura</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y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salinidad</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cambian</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permanentemente</a:t>
            </a:r>
            <a:endPar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endParaRPr>
          </a:p>
          <a:p>
            <a:pPr eaLnBrk="1" hangingPunct="1">
              <a:lnSpc>
                <a:spcPct val="90000"/>
              </a:lnSpc>
              <a:spcAft>
                <a:spcPts val="1200"/>
              </a:spcAft>
            </a:pP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Las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plantas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y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animales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que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viven</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en</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los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estuarios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deben</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ser</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capaces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tolerar</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estos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cambios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Muchos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tienen</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adaptaciones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especiales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que les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ayudan</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sobrellevarlos</a:t>
            </a:r>
            <a:endPar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endParaRPr>
          </a:p>
          <a:p>
            <a:pPr eaLnBrk="1" hangingPunct="1">
              <a:lnSpc>
                <a:spcPct val="90000"/>
              </a:lnSpc>
              <a:spcAft>
                <a:spcPts val="1200"/>
              </a:spcAft>
            </a:pP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Más de 170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especies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peces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y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más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1200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especies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invertebrados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viven</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todo</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el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año</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o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estacionalmente</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en</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Long Island Sound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a:extLst>
              <a:ext uri="{FF2B5EF4-FFF2-40B4-BE49-F238E27FC236}">
                <a16:creationId xmlns:a16="http://schemas.microsoft.com/office/drawing/2014/main" id="{E5C37E7B-BE3C-43E6-B173-4EA1BE97F348}"/>
              </a:ext>
            </a:extLst>
          </p:cNvPr>
          <p:cNvSpPr>
            <a:spLocks noGrp="1" noChangeArrowheads="1"/>
          </p:cNvSpPr>
          <p:nvPr>
            <p:ph type="title"/>
          </p:nvPr>
        </p:nvSpPr>
        <p:spPr>
          <a:xfrm>
            <a:off x="480060" y="5576887"/>
            <a:ext cx="8183880" cy="640081"/>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Los </a:t>
            </a:r>
            <a:r>
              <a:rPr lang="en-US" altLang="en-US" sz="2800" kern="1200" dirty="0" err="1">
                <a:solidFill>
                  <a:schemeClr val="tx1">
                    <a:lumMod val="95000"/>
                  </a:schemeClr>
                </a:solidFill>
                <a:latin typeface="Bell MT" panose="02020503060305020303" pitchFamily="18" charset="0"/>
              </a:rPr>
              <a:t>camarones</a:t>
            </a:r>
            <a:r>
              <a:rPr lang="en-US" altLang="en-US" sz="2800" kern="1200" dirty="0">
                <a:solidFill>
                  <a:schemeClr val="tx1">
                    <a:lumMod val="95000"/>
                  </a:schemeClr>
                </a:solidFill>
                <a:latin typeface="Bell MT" panose="02020503060305020303" pitchFamily="18" charset="0"/>
              </a:rPr>
              <a:t> de arena, </a:t>
            </a:r>
            <a:r>
              <a:rPr lang="en-US" altLang="en-US" sz="2800" kern="1200" dirty="0" err="1">
                <a:solidFill>
                  <a:schemeClr val="tx1">
                    <a:lumMod val="95000"/>
                  </a:schemeClr>
                </a:solidFill>
                <a:latin typeface="Bell MT" panose="02020503060305020303" pitchFamily="18" charset="0"/>
              </a:rPr>
              <a:t>pequeños</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translúcidos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excavan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los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sedimentos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blandos</a:t>
            </a:r>
            <a:r>
              <a:rPr lang="en-US" altLang="en-US" sz="2800" kern="1200" dirty="0">
                <a:solidFill>
                  <a:schemeClr val="tx1">
                    <a:lumMod val="95000"/>
                  </a:schemeClr>
                </a:solidFill>
                <a:latin typeface="Bell MT" panose="02020503060305020303" pitchFamily="18" charset="0"/>
              </a:rPr>
              <a:t> del </a:t>
            </a:r>
            <a:r>
              <a:rPr lang="en-US" altLang="en-US" sz="2800" kern="1200" dirty="0" err="1">
                <a:solidFill>
                  <a:schemeClr val="tx1">
                    <a:lumMod val="95000"/>
                  </a:schemeClr>
                </a:solidFill>
                <a:latin typeface="Bell MT" panose="02020503060305020303" pitchFamily="18" charset="0"/>
              </a:rPr>
              <a:t>fondo</a:t>
            </a:r>
            <a:r>
              <a:rPr lang="en-US" altLang="en-US" sz="2800" kern="1200" dirty="0">
                <a:solidFill>
                  <a:schemeClr val="tx1">
                    <a:lumMod val="95000"/>
                  </a:schemeClr>
                </a:solidFill>
                <a:latin typeface="Bell MT" panose="02020503060305020303" pitchFamily="18" charset="0"/>
              </a:rPr>
              <a:t> y son un </a:t>
            </a:r>
            <a:r>
              <a:rPr lang="en-US" altLang="en-US" sz="2800" kern="1200" dirty="0" err="1">
                <a:solidFill>
                  <a:schemeClr val="tx1">
                    <a:lumMod val="95000"/>
                  </a:schemeClr>
                </a:solidFill>
                <a:latin typeface="Bell MT" panose="02020503060305020303" pitchFamily="18" charset="0"/>
              </a:rPr>
              <a:t>alimento</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importante</a:t>
            </a:r>
            <a:r>
              <a:rPr lang="en-US" altLang="en-US" sz="2800" kern="1200" dirty="0">
                <a:solidFill>
                  <a:schemeClr val="tx1">
                    <a:lumMod val="95000"/>
                  </a:schemeClr>
                </a:solidFill>
                <a:latin typeface="Bell MT" panose="02020503060305020303" pitchFamily="18" charset="0"/>
              </a:rPr>
              <a:t> para </a:t>
            </a:r>
            <a:r>
              <a:rPr lang="en-US" altLang="en-US" sz="2800" kern="1200" dirty="0" err="1">
                <a:solidFill>
                  <a:schemeClr val="tx1">
                    <a:lumMod val="95000"/>
                  </a:schemeClr>
                </a:solidFill>
                <a:latin typeface="Bell MT" panose="02020503060305020303" pitchFamily="18" charset="0"/>
              </a:rPr>
              <a:t>otros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animales</a:t>
            </a:r>
            <a:endParaRPr lang="en-US" altLang="en-US" sz="2800" kern="1200" dirty="0">
              <a:solidFill>
                <a:schemeClr val="tx1">
                  <a:lumMod val="95000"/>
                </a:schemeClr>
              </a:solidFill>
              <a:latin typeface="Bell MT" panose="02020503060305020303" pitchFamily="18" charset="0"/>
            </a:endParaRPr>
          </a:p>
        </p:txBody>
      </p:sp>
      <p:pic>
        <p:nvPicPr>
          <p:cNvPr id="53251" name="Picture 8" descr="Fotografía de un camarón de arena en un fondo lodoso ">
            <a:extLst>
              <a:ext uri="{FF2B5EF4-FFF2-40B4-BE49-F238E27FC236}">
                <a16:creationId xmlns:a16="http://schemas.microsoft.com/office/drawing/2014/main" id="{D422CA8D-7626-4D67-9611-9676B52B3A75}"/>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0060" y="381000"/>
            <a:ext cx="8183880" cy="4836795"/>
          </a:xfrm>
          <a:prstGeom prst="rect">
            <a:avLst/>
          </a:prstGeom>
          <a:noFill/>
          <a:ln w="6350">
            <a:solidFill>
              <a:schemeClr val="tx1"/>
            </a:solidFill>
            <a:miter lim="800000"/>
          </a:ln>
        </p:spPr>
      </p:pic>
      <p:sp>
        <p:nvSpPr>
          <p:cNvPr id="2" name="TextBox 1">
            <a:extLst>
              <a:ext uri="{FF2B5EF4-FFF2-40B4-BE49-F238E27FC236}">
                <a16:creationId xmlns:a16="http://schemas.microsoft.com/office/drawing/2014/main" id="{B5C47C1F-8EAE-458D-A8E8-AF6C974C360A}"/>
              </a:ext>
            </a:extLst>
          </p:cNvPr>
          <p:cNvSpPr txBox="1"/>
          <p:nvPr/>
        </p:nvSpPr>
        <p:spPr>
          <a:xfrm>
            <a:off x="6454140" y="4879241"/>
            <a:ext cx="2209800" cy="338554"/>
          </a:xfrm>
          <a:prstGeom prst="rect">
            <a:avLst/>
          </a:prstGeom>
          <a:noFill/>
        </p:spPr>
        <p:txBody>
          <a:bodyPr wrap="square" rtlCol="0">
            <a:spAutoFit/>
          </a:bodyPr>
          <a:lstStyle/>
          <a:p>
            <a:pPr algn="r"/>
            <a:r>
              <a:rPr lang="en-US" altLang="en-US" sz="800" dirty="0" err="1">
                <a:latin typeface="Bell MT" panose="02020503060305020303" pitchFamily="18" charset="0"/>
              </a:rPr>
              <a:t>Camarón</a:t>
            </a:r>
            <a:r>
              <a:rPr lang="en-US" altLang="en-US" sz="800" dirty="0">
                <a:latin typeface="Bell MT" panose="02020503060305020303" pitchFamily="18" charset="0"/>
              </a:rPr>
              <a:t> de arena, </a:t>
            </a:r>
            <a:r>
              <a:rPr lang="en-US" altLang="en-US" sz="800" i="1" dirty="0" err="1">
                <a:latin typeface="Bell MT" panose="02020503060305020303" pitchFamily="18" charset="0"/>
              </a:rPr>
              <a:t>Crangon</a:t>
            </a:r>
            <a:r>
              <a:rPr lang="en-US" altLang="en-US" sz="800" i="1" dirty="0">
                <a:latin typeface="Bell MT" panose="02020503060305020303" pitchFamily="18" charset="0"/>
              </a:rPr>
              <a:t> </a:t>
            </a:r>
            <a:r>
              <a:rPr lang="en-US" altLang="en-US" sz="800" i="1" dirty="0" err="1">
                <a:latin typeface="Bell MT" panose="02020503060305020303" pitchFamily="18" charset="0"/>
              </a:rPr>
              <a:t>septemspinosa</a:t>
            </a:r>
            <a:r>
              <a:rPr lang="en-US" altLang="en-US" sz="800" i="1" dirty="0">
                <a:latin typeface="Bell MT" panose="02020503060305020303" pitchFamily="18" charset="0"/>
              </a:rPr>
              <a:t>,</a:t>
            </a:r>
            <a:r>
              <a:rPr lang="en-US" altLang="en-US" sz="800"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Peter Auster/Robert </a:t>
            </a:r>
            <a:r>
              <a:rPr lang="en-US" altLang="en-US" sz="800" dirty="0" err="1">
                <a:latin typeface="Bell MT" panose="02020503060305020303" pitchFamily="18" charset="0"/>
              </a:rPr>
              <a:t>DeGoursey</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grafía de la superficie de una bahía con algunas vistas de lechos de pasto marino ">
            <a:extLst>
              <a:ext uri="{FF2B5EF4-FFF2-40B4-BE49-F238E27FC236}">
                <a16:creationId xmlns:a16="http://schemas.microsoft.com/office/drawing/2014/main" id="{A33F50F9-44F4-415B-9796-C8FCA21962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36" name="Rectangle 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5" name="Rectangle 2">
            <a:extLst>
              <a:ext uri="{FF2B5EF4-FFF2-40B4-BE49-F238E27FC236}">
                <a16:creationId xmlns:a16="http://schemas.microsoft.com/office/drawing/2014/main" id="{636B3263-532F-471F-BE39-B1BBB29AA328}"/>
              </a:ext>
            </a:extLst>
          </p:cNvPr>
          <p:cNvSpPr>
            <a:spLocks noGrp="1" noChangeArrowheads="1"/>
          </p:cNvSpPr>
          <p:nvPr>
            <p:ph type="title"/>
          </p:nvPr>
        </p:nvSpPr>
        <p:spPr>
          <a:xfrm>
            <a:off x="0" y="5317240"/>
            <a:ext cx="9144000" cy="744836"/>
          </a:xfrm>
        </p:spPr>
        <p:txBody>
          <a:bodyPr>
            <a:noAutofit/>
          </a:bodyPr>
          <a:lstStyle/>
          <a:p>
            <a:pPr eaLnBrk="1" hangingPunct="1"/>
            <a:r>
              <a:rPr lang="en-US" altLang="en-US" sz="2800" dirty="0" err="1">
                <a:solidFill>
                  <a:schemeClr val="tx1">
                    <a:lumMod val="85000"/>
                    <a:lumOff val="15000"/>
                  </a:schemeClr>
                </a:solidFill>
                <a:latin typeface="Bodoni MT" panose="02070603080606020203" pitchFamily="18" charset="0"/>
              </a:rPr>
              <a:t>Lechos</a:t>
            </a:r>
            <a:r>
              <a:rPr lang="en-US" altLang="en-US" sz="2800" dirty="0">
                <a:solidFill>
                  <a:schemeClr val="tx1">
                    <a:lumMod val="85000"/>
                    <a:lumOff val="15000"/>
                  </a:schemeClr>
                </a:solidFill>
                <a:latin typeface="Bodoni MT" panose="02070603080606020203" pitchFamily="18" charset="0"/>
              </a:rPr>
              <a:t> de </a:t>
            </a:r>
            <a:r>
              <a:rPr lang="en-US" altLang="en-US" sz="2800" dirty="0" err="1">
                <a:solidFill>
                  <a:schemeClr val="tx1">
                    <a:lumMod val="85000"/>
                    <a:lumOff val="15000"/>
                  </a:schemeClr>
                </a:solidFill>
                <a:latin typeface="Bodoni MT" panose="02070603080606020203" pitchFamily="18" charset="0"/>
              </a:rPr>
              <a:t>pasto</a:t>
            </a:r>
            <a:r>
              <a:rPr lang="en-US" altLang="en-US" sz="2800" dirty="0">
                <a:solidFill>
                  <a:schemeClr val="tx1">
                    <a:lumMod val="85000"/>
                    <a:lumOff val="15000"/>
                  </a:schemeClr>
                </a:solidFill>
                <a:latin typeface="Bodoni MT" panose="02070603080606020203" pitchFamily="18" charset="0"/>
              </a:rPr>
              <a:t> </a:t>
            </a:r>
            <a:r>
              <a:rPr lang="en-US" altLang="en-US" sz="2800" dirty="0" err="1">
                <a:solidFill>
                  <a:schemeClr val="tx1">
                    <a:lumMod val="85000"/>
                    <a:lumOff val="15000"/>
                  </a:schemeClr>
                </a:solidFill>
                <a:latin typeface="Bodoni MT" panose="02070603080606020203" pitchFamily="18" charset="0"/>
              </a:rPr>
              <a:t>marino</a:t>
            </a:r>
            <a:r>
              <a:rPr lang="en-US" altLang="en-US" sz="2800" dirty="0">
                <a:solidFill>
                  <a:schemeClr val="tx1">
                    <a:lumMod val="85000"/>
                    <a:lumOff val="15000"/>
                  </a:schemeClr>
                </a:solidFill>
                <a:latin typeface="Bodoni MT" panose="02070603080606020203" pitchFamily="18" charset="0"/>
              </a:rPr>
              <a:t>:  </a:t>
            </a:r>
            <a:br>
              <a:rPr lang="en-US" altLang="en-US" sz="2800" dirty="0">
                <a:solidFill>
                  <a:schemeClr val="tx1">
                    <a:lumMod val="85000"/>
                    <a:lumOff val="15000"/>
                  </a:schemeClr>
                </a:solidFill>
                <a:latin typeface="Bodoni MT" panose="02070603080606020203" pitchFamily="18" charset="0"/>
              </a:rPr>
            </a:br>
            <a:r>
              <a:rPr lang="en-US" altLang="en-US" sz="2800" dirty="0" err="1">
                <a:solidFill>
                  <a:schemeClr val="tx1">
                    <a:lumMod val="85000"/>
                    <a:lumOff val="15000"/>
                  </a:schemeClr>
                </a:solidFill>
                <a:latin typeface="Bodoni MT" panose="02070603080606020203" pitchFamily="18" charset="0"/>
              </a:rPr>
              <a:t>estabilizadores</a:t>
            </a:r>
            <a:r>
              <a:rPr lang="en-US" altLang="en-US" sz="2800" dirty="0">
                <a:solidFill>
                  <a:schemeClr val="tx1">
                    <a:lumMod val="85000"/>
                    <a:lumOff val="15000"/>
                  </a:schemeClr>
                </a:solidFill>
                <a:latin typeface="Bodoni MT" panose="02070603080606020203" pitchFamily="18" charset="0"/>
              </a:rPr>
              <a:t> que dan </a:t>
            </a:r>
            <a:r>
              <a:rPr lang="en-US" altLang="en-US" sz="2800" dirty="0" err="1">
                <a:solidFill>
                  <a:schemeClr val="tx1">
                    <a:lumMod val="85000"/>
                    <a:lumOff val="15000"/>
                  </a:schemeClr>
                </a:solidFill>
                <a:latin typeface="Bodoni MT" panose="02070603080606020203" pitchFamily="18" charset="0"/>
              </a:rPr>
              <a:t>protección</a:t>
            </a:r>
            <a:endParaRPr lang="en-US" altLang="en-US" sz="2800" dirty="0">
              <a:solidFill>
                <a:schemeClr val="tx1">
                  <a:lumMod val="85000"/>
                  <a:lumOff val="15000"/>
                </a:schemeClr>
              </a:solidFill>
              <a:latin typeface="Bodoni MT" panose="02070603080606020203" pitchFamily="18" charset="0"/>
            </a:endParaRPr>
          </a:p>
        </p:txBody>
      </p:sp>
      <p:cxnSp>
        <p:nvCxnSpPr>
          <p:cNvPr id="138" name="Straight Connector 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24FB4D2-CA3A-4C05-BE3E-F7661E82ED18}"/>
              </a:ext>
            </a:extLst>
          </p:cNvPr>
          <p:cNvSpPr txBox="1"/>
          <p:nvPr/>
        </p:nvSpPr>
        <p:spPr>
          <a:xfrm>
            <a:off x="6553200" y="6629400"/>
            <a:ext cx="2514600" cy="215444"/>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Tessa Getchis</a:t>
            </a:r>
            <a:endParaRPr lang="en-US" sz="800" dirty="0">
              <a:solidFill>
                <a:schemeClr val="bg1"/>
              </a:solidFill>
              <a:latin typeface="Bell MT" panose="02020503060305020303"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a:extLst>
              <a:ext uri="{FF2B5EF4-FFF2-40B4-BE49-F238E27FC236}">
                <a16:creationId xmlns:a16="http://schemas.microsoft.com/office/drawing/2014/main" id="{D0420A69-444C-4D5B-82DB-B1196F0C194F}"/>
              </a:ext>
            </a:extLst>
          </p:cNvPr>
          <p:cNvSpPr>
            <a:spLocks noGrp="1" noChangeArrowheads="1"/>
          </p:cNvSpPr>
          <p:nvPr>
            <p:ph type="body" sz="half" idx="1"/>
          </p:nvPr>
        </p:nvSpPr>
        <p:spPr>
          <a:xfrm>
            <a:off x="381000" y="228600"/>
            <a:ext cx="3886200" cy="6400800"/>
          </a:xfrm>
        </p:spPr>
        <p:txBody>
          <a:bodyPr/>
          <a:lstStyle/>
          <a:p>
            <a:pPr marL="0" indent="0">
              <a:buNone/>
            </a:pPr>
            <a:r>
              <a:rPr lang="es-ES" sz="2400" dirty="0">
                <a:solidFill>
                  <a:schemeClr val="bg1"/>
                </a:solidFill>
                <a:latin typeface="Bell MT" panose="02020503060305020303" pitchFamily="18" charset="0"/>
              </a:rPr>
              <a:t>El pasto marino crece en aguas poco profundas donde la luz del sol puede alcanzar profundidades que favorecen el crecimiento de la planta. Las raíces ayudan a estabilizar los sedimentos blandos del fondo y evitar que sean erosionados por las corrientes de marea</a:t>
            </a:r>
          </a:p>
          <a:p>
            <a:pPr>
              <a:buFont typeface="Arial" panose="020B0604020202020204" pitchFamily="34" charset="0"/>
              <a:buChar char="•"/>
            </a:pPr>
            <a:endParaRPr lang="en-US" sz="2400" dirty="0">
              <a:solidFill>
                <a:schemeClr val="bg1"/>
              </a:solidFill>
              <a:latin typeface="Bell MT" panose="02020503060305020303" pitchFamily="18" charset="0"/>
            </a:endParaRPr>
          </a:p>
          <a:p>
            <a:pPr marL="0" indent="0">
              <a:buNone/>
            </a:pPr>
            <a:r>
              <a:rPr lang="es-ES" sz="2400" dirty="0">
                <a:solidFill>
                  <a:schemeClr val="bg1"/>
                </a:solidFill>
                <a:latin typeface="Bell MT" panose="02020503060305020303" pitchFamily="18" charset="0"/>
              </a:rPr>
              <a:t>Muchos lechos de pasto marino del </a:t>
            </a:r>
            <a:r>
              <a:rPr lang="es-ES" sz="2400" dirty="0" err="1">
                <a:solidFill>
                  <a:schemeClr val="bg1"/>
                </a:solidFill>
                <a:latin typeface="Bell MT" panose="02020503060305020303" pitchFamily="18" charset="0"/>
              </a:rPr>
              <a:t>Sound</a:t>
            </a:r>
            <a:r>
              <a:rPr lang="es-ES" sz="2400" dirty="0">
                <a:solidFill>
                  <a:schemeClr val="bg1"/>
                </a:solidFill>
                <a:latin typeface="Bell MT" panose="02020503060305020303" pitchFamily="18" charset="0"/>
              </a:rPr>
              <a:t> han desaparecido debido a la enfermedad, la depredación o la poca calidad del agua</a:t>
            </a:r>
            <a:endParaRPr lang="en-US" sz="2400" dirty="0">
              <a:solidFill>
                <a:schemeClr val="bg1"/>
              </a:solidFill>
              <a:latin typeface="Bell MT" panose="02020503060305020303" pitchFamily="18" charset="0"/>
            </a:endParaRPr>
          </a:p>
          <a:p>
            <a:pPr eaLnBrk="1" hangingPunct="1">
              <a:buFontTx/>
              <a:buNone/>
            </a:pPr>
            <a:endParaRPr lang="en-US" altLang="en-US" sz="3200" dirty="0"/>
          </a:p>
        </p:txBody>
      </p:sp>
      <p:pic>
        <p:nvPicPr>
          <p:cNvPr id="55300" name="Picture 4" descr="Fotografía de las raíces del pasto marino que crece bajo el agua ">
            <a:extLst>
              <a:ext uri="{FF2B5EF4-FFF2-40B4-BE49-F238E27FC236}">
                <a16:creationId xmlns:a16="http://schemas.microsoft.com/office/drawing/2014/main" id="{C9AD2738-72ED-4370-A7F1-D3556327F1DB}"/>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267200" y="1447800"/>
            <a:ext cx="4495800" cy="3371851"/>
          </a:xfrm>
          <a:prstGeom prst="rect">
            <a:avLst/>
          </a:prstGeom>
          <a:ln w="6350">
            <a:solidFill>
              <a:schemeClr val="bg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0ADCA68-F221-4A2D-BCAA-61154418345F}"/>
              </a:ext>
            </a:extLst>
          </p:cNvPr>
          <p:cNvSpPr txBox="1"/>
          <p:nvPr/>
        </p:nvSpPr>
        <p:spPr>
          <a:xfrm>
            <a:off x="5638800" y="4604207"/>
            <a:ext cx="3124200" cy="215444"/>
          </a:xfrm>
          <a:prstGeom prst="rect">
            <a:avLst/>
          </a:prstGeom>
          <a:noFill/>
        </p:spPr>
        <p:txBody>
          <a:bodyPr wrap="square" rtlCol="0">
            <a:spAutoFit/>
          </a:bodyPr>
          <a:lstStyle/>
          <a:p>
            <a:pPr algn="r"/>
            <a:r>
              <a:rPr lang="en-US" altLang="en-US" sz="800" dirty="0" err="1">
                <a:latin typeface="Bell MT" panose="02020503060305020303" pitchFamily="18" charset="0"/>
              </a:rPr>
              <a:t>Raices</a:t>
            </a:r>
            <a:r>
              <a:rPr lang="en-US" altLang="en-US" sz="800" dirty="0">
                <a:latin typeface="Bell MT" panose="02020503060305020303" pitchFamily="18" charset="0"/>
              </a:rPr>
              <a:t> de </a:t>
            </a:r>
            <a:r>
              <a:rPr lang="en-US" altLang="en-US" sz="800" dirty="0" err="1">
                <a:latin typeface="Bell MT" panose="02020503060305020303" pitchFamily="18" charset="0"/>
              </a:rPr>
              <a:t>pasto</a:t>
            </a:r>
            <a:r>
              <a:rPr lang="en-US" altLang="en-US" sz="800" dirty="0">
                <a:latin typeface="Bell MT" panose="02020503060305020303" pitchFamily="18" charset="0"/>
              </a:rPr>
              <a:t> </a:t>
            </a:r>
            <a:r>
              <a:rPr lang="en-US" altLang="en-US" sz="800" dirty="0" err="1">
                <a:latin typeface="Bell MT" panose="02020503060305020303" pitchFamily="18" charset="0"/>
              </a:rPr>
              <a:t>marino</a:t>
            </a:r>
            <a:r>
              <a:rPr lang="en-US" altLang="en-US" sz="800" dirty="0">
                <a:latin typeface="Bell MT" panose="02020503060305020303" pitchFamily="18" charset="0"/>
              </a:rPr>
              <a:t>, </a:t>
            </a:r>
            <a:r>
              <a:rPr lang="en-US" altLang="en-US" sz="800" i="1" dirty="0">
                <a:latin typeface="Bell MT" panose="02020503060305020303" pitchFamily="18" charset="0"/>
              </a:rPr>
              <a:t>Zostera marina, </a:t>
            </a:r>
            <a:r>
              <a:rPr lang="en-US" altLang="en-US" sz="800" dirty="0" err="1">
                <a:latin typeface="Bell MT" panose="02020503060305020303" pitchFamily="18" charset="0"/>
              </a:rPr>
              <a:t>cortesía</a:t>
            </a:r>
            <a:r>
              <a:rPr lang="en-US" altLang="en-US" sz="800" dirty="0">
                <a:latin typeface="Bell MT" panose="02020503060305020303" pitchFamily="18" charset="0"/>
              </a:rPr>
              <a:t> de Tessa Getchis</a:t>
            </a:r>
            <a:endParaRPr lang="en-US" sz="800" dirty="0">
              <a:latin typeface="Bell MT" panose="02020503060305020303"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Rectangle 5">
            <a:extLst>
              <a:ext uri="{FF2B5EF4-FFF2-40B4-BE49-F238E27FC236}">
                <a16:creationId xmlns:a16="http://schemas.microsoft.com/office/drawing/2014/main" id="{557F4003-CA54-49FB-AF55-C67BB6F0515B}"/>
              </a:ext>
            </a:extLst>
          </p:cNvPr>
          <p:cNvSpPr>
            <a:spLocks noGrp="1" noChangeArrowheads="1"/>
          </p:cNvSpPr>
          <p:nvPr>
            <p:ph type="title"/>
          </p:nvPr>
        </p:nvSpPr>
        <p:spPr>
          <a:xfrm>
            <a:off x="3787123" y="152400"/>
            <a:ext cx="5130890" cy="3170166"/>
          </a:xfrm>
        </p:spPr>
        <p:txBody>
          <a:bodyPr vert="horz" lIns="91440" tIns="45720" rIns="91440" bIns="45720" rtlCol="0" anchor="b">
            <a:noAutofit/>
          </a:bodyPr>
          <a:lstStyle/>
          <a:p>
            <a:pPr algn="l" eaLnBrk="1" hangingPunct="1">
              <a:lnSpc>
                <a:spcPct val="90000"/>
              </a:lnSpc>
              <a:spcAft>
                <a:spcPts val="1200"/>
              </a:spcAft>
            </a:pPr>
            <a:br>
              <a:rPr lang="en-US" altLang="en-US" sz="1600" kern="1200" dirty="0">
                <a:solidFill>
                  <a:schemeClr val="bg1">
                    <a:lumMod val="95000"/>
                  </a:schemeClr>
                </a:solidFill>
                <a:latin typeface="Bell MT" panose="02020503060305020303" pitchFamily="18" charset="0"/>
              </a:rPr>
            </a:br>
            <a:br>
              <a:rPr lang="en-US" altLang="en-US" sz="1600" kern="1200" dirty="0">
                <a:solidFill>
                  <a:schemeClr val="bg1">
                    <a:lumMod val="95000"/>
                  </a:schemeClr>
                </a:solidFill>
                <a:latin typeface="Bell MT" panose="02020503060305020303" pitchFamily="18" charset="0"/>
              </a:rPr>
            </a:br>
            <a:br>
              <a:rPr lang="en-US" altLang="en-US" sz="1600" kern="1200" dirty="0">
                <a:solidFill>
                  <a:schemeClr val="bg1">
                    <a:lumMod val="95000"/>
                  </a:schemeClr>
                </a:solidFill>
                <a:latin typeface="Bell MT" panose="02020503060305020303" pitchFamily="18" charset="0"/>
              </a:rPr>
            </a:br>
            <a:br>
              <a:rPr lang="en-US" altLang="en-US" sz="1600" kern="1200" dirty="0">
                <a:solidFill>
                  <a:schemeClr val="bg1">
                    <a:lumMod val="95000"/>
                  </a:schemeClr>
                </a:solidFill>
                <a:latin typeface="Bell MT" panose="02020503060305020303" pitchFamily="18" charset="0"/>
              </a:rPr>
            </a:br>
            <a:br>
              <a:rPr lang="en-US" altLang="en-US" sz="1600" kern="1200" dirty="0">
                <a:solidFill>
                  <a:schemeClr val="bg1">
                    <a:lumMod val="95000"/>
                  </a:schemeClr>
                </a:solidFill>
                <a:latin typeface="Bell MT" panose="02020503060305020303" pitchFamily="18" charset="0"/>
              </a:rPr>
            </a:br>
            <a:br>
              <a:rPr lang="en-US" altLang="en-US" sz="1600" kern="1200" dirty="0">
                <a:solidFill>
                  <a:schemeClr val="bg1">
                    <a:lumMod val="95000"/>
                  </a:schemeClr>
                </a:solidFill>
                <a:latin typeface="Bell MT" panose="02020503060305020303" pitchFamily="18" charset="0"/>
              </a:rPr>
            </a:br>
            <a:br>
              <a:rPr lang="en-US" altLang="en-US" sz="1600" kern="1200" dirty="0">
                <a:solidFill>
                  <a:schemeClr val="bg1">
                    <a:lumMod val="95000"/>
                  </a:schemeClr>
                </a:solidFill>
                <a:latin typeface="Bell MT" panose="02020503060305020303" pitchFamily="18" charset="0"/>
              </a:rPr>
            </a:br>
            <a:br>
              <a:rPr lang="en-US" altLang="en-US" sz="2800" kern="1200" dirty="0">
                <a:solidFill>
                  <a:schemeClr val="bg1">
                    <a:lumMod val="95000"/>
                  </a:schemeClr>
                </a:solidFill>
                <a:latin typeface="Bell MT" panose="02020503060305020303" pitchFamily="18" charset="0"/>
              </a:rPr>
            </a:br>
            <a:br>
              <a:rPr lang="en-US" altLang="en-US" sz="2800" kern="1200" dirty="0">
                <a:solidFill>
                  <a:schemeClr val="bg1">
                    <a:lumMod val="95000"/>
                  </a:schemeClr>
                </a:solidFill>
                <a:latin typeface="Bell MT" panose="02020503060305020303" pitchFamily="18" charset="0"/>
              </a:rPr>
            </a:br>
            <a:r>
              <a:rPr lang="en-US" altLang="en-US" sz="2400" kern="1200" dirty="0">
                <a:solidFill>
                  <a:schemeClr val="bg1">
                    <a:lumMod val="95000"/>
                  </a:schemeClr>
                </a:solidFill>
                <a:latin typeface="Bell MT" panose="02020503060305020303" pitchFamily="18" charset="0"/>
              </a:rPr>
              <a:t>Los </a:t>
            </a:r>
            <a:r>
              <a:rPr lang="en-US" altLang="en-US" sz="2400" kern="1200" dirty="0" err="1">
                <a:solidFill>
                  <a:schemeClr val="bg1">
                    <a:lumMod val="95000"/>
                  </a:schemeClr>
                </a:solidFill>
                <a:latin typeface="Bell MT" panose="02020503060305020303" pitchFamily="18" charset="0"/>
              </a:rPr>
              <a:t>lechos</a:t>
            </a:r>
            <a:r>
              <a:rPr lang="en-US" altLang="en-US" sz="2400" kern="1200" dirty="0">
                <a:solidFill>
                  <a:schemeClr val="bg1">
                    <a:lumMod val="95000"/>
                  </a:schemeClr>
                </a:solidFill>
                <a:latin typeface="Bell MT" panose="02020503060305020303" pitchFamily="18" charset="0"/>
              </a:rPr>
              <a:t> de </a:t>
            </a:r>
            <a:r>
              <a:rPr lang="en-US" altLang="en-US" sz="2400" kern="1200" dirty="0" err="1">
                <a:solidFill>
                  <a:schemeClr val="bg1">
                    <a:lumMod val="95000"/>
                  </a:schemeClr>
                </a:solidFill>
                <a:latin typeface="Bell MT" panose="02020503060305020303" pitchFamily="18" charset="0"/>
              </a:rPr>
              <a:t>pasto</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marino</a:t>
            </a:r>
            <a:r>
              <a:rPr lang="en-US" altLang="en-US" sz="2400" kern="1200" dirty="0">
                <a:solidFill>
                  <a:schemeClr val="bg1">
                    <a:lumMod val="95000"/>
                  </a:schemeClr>
                </a:solidFill>
                <a:latin typeface="Bell MT" panose="02020503060305020303" pitchFamily="18" charset="0"/>
              </a:rPr>
              <a:t> </a:t>
            </a:r>
            <a:br>
              <a:rPr lang="en-US" altLang="en-US" sz="2400" kern="1200" dirty="0">
                <a:solidFill>
                  <a:schemeClr val="bg1">
                    <a:lumMod val="95000"/>
                  </a:schemeClr>
                </a:solidFill>
                <a:latin typeface="Bell MT" panose="02020503060305020303" pitchFamily="18" charset="0"/>
              </a:rPr>
            </a:br>
            <a:r>
              <a:rPr lang="en-US" altLang="en-US" sz="2400" kern="1200" dirty="0" err="1">
                <a:solidFill>
                  <a:schemeClr val="bg1">
                    <a:lumMod val="95000"/>
                  </a:schemeClr>
                </a:solidFill>
                <a:latin typeface="Bell MT" panose="02020503060305020303" pitchFamily="18" charset="0"/>
              </a:rPr>
              <a:t>ofrecen</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protección</a:t>
            </a:r>
            <a:r>
              <a:rPr lang="en-US" altLang="en-US" sz="2400" kern="1200" dirty="0">
                <a:solidFill>
                  <a:schemeClr val="bg1">
                    <a:lumMod val="95000"/>
                  </a:schemeClr>
                </a:solidFill>
                <a:latin typeface="Bell MT" panose="02020503060305020303" pitchFamily="18" charset="0"/>
              </a:rPr>
              <a:t> de </a:t>
            </a:r>
            <a:r>
              <a:rPr lang="en-US" altLang="en-US" sz="2400" kern="1200" dirty="0" err="1">
                <a:solidFill>
                  <a:schemeClr val="bg1">
                    <a:lumMod val="95000"/>
                  </a:schemeClr>
                </a:solidFill>
                <a:latin typeface="Bell MT" panose="02020503060305020303" pitchFamily="18" charset="0"/>
              </a:rPr>
              <a:t>los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depredadores</a:t>
            </a:r>
            <a:r>
              <a:rPr lang="en-US" altLang="en-US" sz="2400" kern="1200" dirty="0">
                <a:solidFill>
                  <a:schemeClr val="bg1">
                    <a:lumMod val="95000"/>
                  </a:schemeClr>
                </a:solidFill>
                <a:latin typeface="Bell MT" panose="02020503060305020303" pitchFamily="18" charset="0"/>
              </a:rPr>
              <a:t> a </a:t>
            </a:r>
            <a:r>
              <a:rPr lang="en-US" altLang="en-US" sz="2400" kern="1200" dirty="0" err="1">
                <a:solidFill>
                  <a:schemeClr val="bg1">
                    <a:lumMod val="95000"/>
                  </a:schemeClr>
                </a:solidFill>
                <a:latin typeface="Bell MT" panose="02020503060305020303" pitchFamily="18" charset="0"/>
              </a:rPr>
              <a:t>peces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jóvenes</a:t>
            </a:r>
            <a:r>
              <a:rPr lang="en-US" altLang="en-US" sz="2400" kern="1200" dirty="0">
                <a:solidFill>
                  <a:schemeClr val="bg1">
                    <a:lumMod val="95000"/>
                  </a:schemeClr>
                </a:solidFill>
                <a:latin typeface="Bell MT" panose="02020503060305020303" pitchFamily="18" charset="0"/>
              </a:rPr>
              <a:t> y </a:t>
            </a:r>
            <a:r>
              <a:rPr lang="en-US" altLang="en-US" sz="2400" kern="1200" dirty="0" err="1">
                <a:solidFill>
                  <a:schemeClr val="bg1">
                    <a:lumMod val="95000"/>
                  </a:schemeClr>
                </a:solidFill>
                <a:latin typeface="Bell MT" panose="02020503060305020303" pitchFamily="18" charset="0"/>
              </a:rPr>
              <a:t>vieiras</a:t>
            </a:r>
            <a:br>
              <a:rPr lang="en-US" altLang="en-US" sz="2400" kern="1200" dirty="0">
                <a:solidFill>
                  <a:schemeClr val="bg1">
                    <a:lumMod val="95000"/>
                  </a:schemeClr>
                </a:solidFill>
                <a:latin typeface="Bell MT" panose="02020503060305020303" pitchFamily="18" charset="0"/>
              </a:rPr>
            </a:br>
            <a:br>
              <a:rPr lang="en-US" altLang="en-US" sz="2400" kern="1200" dirty="0">
                <a:solidFill>
                  <a:schemeClr val="bg1">
                    <a:lumMod val="95000"/>
                  </a:schemeClr>
                </a:solidFill>
                <a:latin typeface="Bell MT" panose="02020503060305020303" pitchFamily="18" charset="0"/>
              </a:rPr>
            </a:br>
            <a:r>
              <a:rPr lang="en-US" altLang="en-US" sz="2400" kern="1200" dirty="0">
                <a:solidFill>
                  <a:schemeClr val="bg1">
                    <a:lumMod val="95000"/>
                  </a:schemeClr>
                </a:solidFill>
                <a:latin typeface="Bell MT" panose="02020503060305020303" pitchFamily="18" charset="0"/>
              </a:rPr>
              <a:t>Las </a:t>
            </a:r>
            <a:r>
              <a:rPr lang="en-US" altLang="en-US" sz="2400" kern="1200" dirty="0" err="1">
                <a:solidFill>
                  <a:schemeClr val="bg1">
                    <a:lumMod val="95000"/>
                  </a:schemeClr>
                </a:solidFill>
                <a:latin typeface="Bell MT" panose="02020503060305020303" pitchFamily="18" charset="0"/>
              </a:rPr>
              <a:t>vieiras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jóvenes</a:t>
            </a:r>
            <a:r>
              <a:rPr lang="en-US" altLang="en-US" sz="2400" kern="1200" dirty="0">
                <a:solidFill>
                  <a:schemeClr val="bg1">
                    <a:lumMod val="95000"/>
                  </a:schemeClr>
                </a:solidFill>
                <a:latin typeface="Bell MT" panose="02020503060305020303" pitchFamily="18" charset="0"/>
              </a:rPr>
              <a:t> se </a:t>
            </a:r>
            <a:r>
              <a:rPr lang="en-US" altLang="en-US" sz="2400" kern="1200" dirty="0" err="1">
                <a:solidFill>
                  <a:schemeClr val="bg1">
                    <a:lumMod val="95000"/>
                  </a:schemeClr>
                </a:solidFill>
                <a:latin typeface="Bell MT" panose="02020503060305020303" pitchFamily="18" charset="0"/>
              </a:rPr>
              <a:t>adhieren</a:t>
            </a:r>
            <a:r>
              <a:rPr lang="en-US" altLang="en-US" sz="2400" kern="1200" dirty="0">
                <a:solidFill>
                  <a:schemeClr val="bg1">
                    <a:lumMod val="95000"/>
                  </a:schemeClr>
                </a:solidFill>
                <a:latin typeface="Bell MT" panose="02020503060305020303" pitchFamily="18" charset="0"/>
              </a:rPr>
              <a:t> a las </a:t>
            </a:r>
            <a:r>
              <a:rPr lang="en-US" altLang="en-US" sz="2400" kern="1200" dirty="0" err="1">
                <a:solidFill>
                  <a:schemeClr val="bg1">
                    <a:lumMod val="95000"/>
                  </a:schemeClr>
                </a:solidFill>
                <a:latin typeface="Bell MT" panose="02020503060305020303" pitchFamily="18" charset="0"/>
              </a:rPr>
              <a:t>hojas</a:t>
            </a:r>
            <a:r>
              <a:rPr lang="en-US" altLang="en-US" sz="2400" kern="1200" dirty="0">
                <a:solidFill>
                  <a:schemeClr val="bg1">
                    <a:lumMod val="95000"/>
                  </a:schemeClr>
                </a:solidFill>
                <a:latin typeface="Bell MT" panose="02020503060305020303" pitchFamily="18" charset="0"/>
              </a:rPr>
              <a:t> de </a:t>
            </a:r>
            <a:r>
              <a:rPr lang="en-US" altLang="en-US" sz="2400" kern="1200" dirty="0" err="1">
                <a:solidFill>
                  <a:schemeClr val="bg1">
                    <a:lumMod val="95000"/>
                  </a:schemeClr>
                </a:solidFill>
                <a:latin typeface="Bell MT" panose="02020503060305020303" pitchFamily="18" charset="0"/>
              </a:rPr>
              <a:t>los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pastos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marinos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durante</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sus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primeras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semanas</a:t>
            </a:r>
            <a:r>
              <a:rPr lang="en-US" altLang="en-US" sz="2400" kern="1200" dirty="0">
                <a:solidFill>
                  <a:schemeClr val="bg1">
                    <a:lumMod val="95000"/>
                  </a:schemeClr>
                </a:solidFill>
                <a:latin typeface="Bell MT" panose="02020503060305020303" pitchFamily="18" charset="0"/>
              </a:rPr>
              <a:t>, lo que </a:t>
            </a:r>
            <a:r>
              <a:rPr lang="en-US" altLang="en-US" sz="2400" kern="1200" dirty="0" err="1">
                <a:solidFill>
                  <a:schemeClr val="bg1">
                    <a:lumMod val="95000"/>
                  </a:schemeClr>
                </a:solidFill>
                <a:latin typeface="Bell MT" panose="02020503060305020303" pitchFamily="18" charset="0"/>
              </a:rPr>
              <a:t>puede</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ayudarles</a:t>
            </a:r>
            <a:r>
              <a:rPr lang="en-US" altLang="en-US" sz="2400" kern="1200" dirty="0">
                <a:solidFill>
                  <a:schemeClr val="bg1">
                    <a:lumMod val="95000"/>
                  </a:schemeClr>
                </a:solidFill>
                <a:latin typeface="Bell MT" panose="02020503060305020303" pitchFamily="18" charset="0"/>
              </a:rPr>
              <a:t> a </a:t>
            </a:r>
            <a:r>
              <a:rPr lang="en-US" altLang="en-US" sz="2400" kern="1200" dirty="0" err="1">
                <a:solidFill>
                  <a:schemeClr val="bg1">
                    <a:lumMod val="95000"/>
                  </a:schemeClr>
                </a:solidFill>
                <a:latin typeface="Bell MT" panose="02020503060305020303" pitchFamily="18" charset="0"/>
              </a:rPr>
              <a:t>evitar</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ser</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depredadas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por</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los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cangrejos</a:t>
            </a:r>
            <a:endParaRPr lang="en-US" altLang="en-US" sz="2400" kern="1200" dirty="0">
              <a:solidFill>
                <a:schemeClr val="bg1">
                  <a:lumMod val="95000"/>
                </a:schemeClr>
              </a:solidFill>
              <a:latin typeface="Bell MT" panose="02020503060305020303" pitchFamily="18" charset="0"/>
            </a:endParaRPr>
          </a:p>
        </p:txBody>
      </p:sp>
      <p:cxnSp>
        <p:nvCxnSpPr>
          <p:cNvPr id="138" name="Straight Connector 137">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6323" name="Picture 4" descr="Fotografía de pequeñas vieiras de la bahía adheridas a una hoja de pasto marino ">
            <a:extLst>
              <a:ext uri="{FF2B5EF4-FFF2-40B4-BE49-F238E27FC236}">
                <a16:creationId xmlns:a16="http://schemas.microsoft.com/office/drawing/2014/main" id="{2E9CE10C-A67B-4192-A3AA-7F940A4D3F7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a:xfrm>
            <a:off x="238226" y="321733"/>
            <a:ext cx="3120339" cy="6214534"/>
          </a:xfrm>
          <a:prstGeom prst="rect">
            <a:avLst/>
          </a:prstGeom>
          <a:noFill/>
          <a:ln w="6350">
            <a:solidFill>
              <a:schemeClr val="bg1"/>
            </a:solidFill>
          </a:ln>
        </p:spPr>
      </p:pic>
      <p:pic>
        <p:nvPicPr>
          <p:cNvPr id="3" name="Picture 2" descr="Fotografía de los ocelos azules de una vieira de la bahía  ">
            <a:extLst>
              <a:ext uri="{FF2B5EF4-FFF2-40B4-BE49-F238E27FC236}">
                <a16:creationId xmlns:a16="http://schemas.microsoft.com/office/drawing/2014/main" id="{576B50F6-D4BD-43DD-AB42-57AAE7E613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05200" y="3524068"/>
            <a:ext cx="5412813" cy="3008188"/>
          </a:xfrm>
          <a:prstGeom prst="rect">
            <a:avLst/>
          </a:prstGeom>
          <a:ln w="6350">
            <a:solidFill>
              <a:schemeClr val="bg1"/>
            </a:solidFill>
          </a:ln>
        </p:spPr>
      </p:pic>
      <p:sp>
        <p:nvSpPr>
          <p:cNvPr id="2" name="TextBox 1">
            <a:extLst>
              <a:ext uri="{FF2B5EF4-FFF2-40B4-BE49-F238E27FC236}">
                <a16:creationId xmlns:a16="http://schemas.microsoft.com/office/drawing/2014/main" id="{367FBFE3-11F7-4A4F-A702-6E6E47C2D67E}"/>
              </a:ext>
            </a:extLst>
          </p:cNvPr>
          <p:cNvSpPr txBox="1"/>
          <p:nvPr/>
        </p:nvSpPr>
        <p:spPr>
          <a:xfrm>
            <a:off x="225987" y="5947481"/>
            <a:ext cx="2895600" cy="584775"/>
          </a:xfrm>
          <a:prstGeom prst="rect">
            <a:avLst/>
          </a:prstGeom>
          <a:noFill/>
        </p:spPr>
        <p:txBody>
          <a:bodyPr wrap="square" rtlCol="0">
            <a:spAutoFit/>
          </a:bodyPr>
          <a:lstStyle/>
          <a:p>
            <a:r>
              <a:rPr lang="en-US" altLang="en-US" sz="800" dirty="0">
                <a:solidFill>
                  <a:schemeClr val="bg1"/>
                </a:solidFill>
                <a:latin typeface="Bell MT" panose="02020503060305020303" pitchFamily="18" charset="0"/>
              </a:rPr>
              <a:t>(</a:t>
            </a:r>
            <a:r>
              <a:rPr lang="en-US" altLang="en-US" sz="800" dirty="0" err="1">
                <a:solidFill>
                  <a:schemeClr val="bg1"/>
                </a:solidFill>
                <a:latin typeface="Bell MT" panose="02020503060305020303" pitchFamily="18" charset="0"/>
              </a:rPr>
              <a:t>lizquierda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Vieiras</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bahía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jóvenes</a:t>
            </a:r>
            <a:r>
              <a:rPr lang="en-US" altLang="en-US" sz="800"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Aequipecten</a:t>
            </a:r>
            <a:r>
              <a:rPr lang="en-US" altLang="en-US" sz="800" i="1"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irradians</a:t>
            </a:r>
            <a:r>
              <a:rPr lang="en-US" altLang="en-US" sz="800" i="1" dirty="0">
                <a:solidFill>
                  <a:schemeClr val="bg1"/>
                </a:solidFill>
                <a:latin typeface="Bell MT" panose="02020503060305020303" pitchFamily="18" charset="0"/>
              </a:rPr>
              <a:t>,</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sobre</a:t>
            </a:r>
            <a:r>
              <a:rPr lang="en-US" altLang="en-US" sz="800" dirty="0">
                <a:solidFill>
                  <a:schemeClr val="bg1"/>
                </a:solidFill>
                <a:latin typeface="Bell MT" panose="02020503060305020303" pitchFamily="18" charset="0"/>
              </a:rPr>
              <a:t> las hojas del </a:t>
            </a:r>
            <a:r>
              <a:rPr lang="en-US" altLang="en-US" sz="800" dirty="0" err="1">
                <a:solidFill>
                  <a:schemeClr val="bg1"/>
                </a:solidFill>
                <a:latin typeface="Bell MT" panose="02020503060305020303" pitchFamily="18" charset="0"/>
              </a:rPr>
              <a:t>pasto</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marino</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Zostera marina,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Peter Auster/Robert </a:t>
            </a:r>
            <a:r>
              <a:rPr lang="en-US" altLang="en-US" sz="800" dirty="0" err="1">
                <a:solidFill>
                  <a:schemeClr val="bg1"/>
                </a:solidFill>
                <a:latin typeface="Bell MT" panose="02020503060305020303" pitchFamily="18" charset="0"/>
              </a:rPr>
              <a:t>DeGoursey</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derecha</a:t>
            </a:r>
            <a:r>
              <a:rPr lang="en-US" altLang="en-US" sz="800" dirty="0">
                <a:solidFill>
                  <a:schemeClr val="bg1"/>
                </a:solidFill>
                <a:latin typeface="Bell MT" panose="02020503060305020303" pitchFamily="18" charset="0"/>
              </a:rPr>
              <a:t>) Vieira de </a:t>
            </a:r>
            <a:r>
              <a:rPr lang="en-US" altLang="en-US" sz="800" dirty="0" err="1">
                <a:solidFill>
                  <a:schemeClr val="bg1"/>
                </a:solidFill>
                <a:latin typeface="Bell MT" panose="02020503060305020303" pitchFamily="18" charset="0"/>
              </a:rPr>
              <a:t>bahía</a:t>
            </a:r>
            <a:r>
              <a:rPr lang="en-US" altLang="en-US" sz="800"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Aequipecten</a:t>
            </a:r>
            <a:r>
              <a:rPr lang="en-US" altLang="en-US" sz="800" i="1"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irradians</a:t>
            </a:r>
            <a:r>
              <a:rPr lang="en-US" altLang="en-US" sz="800" i="1"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a:t>
            </a:r>
            <a:r>
              <a:rPr lang="en-US" altLang="en-US" sz="800" i="0" dirty="0">
                <a:solidFill>
                  <a:schemeClr val="bg1"/>
                </a:solidFill>
                <a:latin typeface="Bell MT" panose="02020503060305020303" pitchFamily="18" charset="0"/>
              </a:rPr>
              <a:t>de Robert </a:t>
            </a:r>
            <a:r>
              <a:rPr lang="en-US" altLang="en-US" sz="800" i="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1714"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Fotografía de un camarón de la hierba pequeño ">
            <a:extLst>
              <a:ext uri="{FF2B5EF4-FFF2-40B4-BE49-F238E27FC236}">
                <a16:creationId xmlns:a16="http://schemas.microsoft.com/office/drawing/2014/main" id="{B8E22E40-2B9C-44A0-899D-8DEB1B42DB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313" y="1062038"/>
            <a:ext cx="4697413" cy="2462213"/>
          </a:xfrm>
          <a:prstGeom prst="rect">
            <a:avLst/>
          </a:prstGeom>
          <a:ln w="6350">
            <a:solidFill>
              <a:schemeClr val="bg1"/>
            </a:solidFill>
          </a:ln>
        </p:spPr>
      </p:pic>
      <p:pic>
        <p:nvPicPr>
          <p:cNvPr id="4" name="Picture 3" descr="Fotografía de un camarón de la hierba pequeño ">
            <a:extLst>
              <a:ext uri="{FF2B5EF4-FFF2-40B4-BE49-F238E27FC236}">
                <a16:creationId xmlns:a16="http://schemas.microsoft.com/office/drawing/2014/main" id="{42A0F737-7E2C-4325-BE9F-5F8A87D583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5750" y="1062038"/>
            <a:ext cx="3175000" cy="2462213"/>
          </a:xfrm>
          <a:prstGeom prst="rect">
            <a:avLst/>
          </a:prstGeom>
          <a:ln w="6350">
            <a:solidFill>
              <a:schemeClr val="bg1"/>
            </a:solidFill>
          </a:ln>
        </p:spPr>
      </p:pic>
      <p:sp>
        <p:nvSpPr>
          <p:cNvPr id="57346" name="Rectangle 5">
            <a:extLst>
              <a:ext uri="{FF2B5EF4-FFF2-40B4-BE49-F238E27FC236}">
                <a16:creationId xmlns:a16="http://schemas.microsoft.com/office/drawing/2014/main" id="{1ACD04A1-58A0-45FE-812B-0349EF9D3AA6}"/>
              </a:ext>
            </a:extLst>
          </p:cNvPr>
          <p:cNvSpPr>
            <a:spLocks noGrp="1" noChangeArrowheads="1"/>
          </p:cNvSpPr>
          <p:nvPr>
            <p:ph type="title"/>
          </p:nvPr>
        </p:nvSpPr>
        <p:spPr>
          <a:xfrm>
            <a:off x="609600" y="3845241"/>
            <a:ext cx="7907775" cy="1950721"/>
          </a:xfrm>
        </p:spPr>
        <p:txBody>
          <a:bodyPr>
            <a:normAutofit/>
          </a:bodyPr>
          <a:lstStyle/>
          <a:p>
            <a:pPr algn="l" eaLnBrk="1" hangingPunct="1">
              <a:lnSpc>
                <a:spcPct val="90000"/>
              </a:lnSpc>
            </a:pPr>
            <a:r>
              <a:rPr lang="en-US" altLang="en-US" sz="2800" dirty="0">
                <a:solidFill>
                  <a:schemeClr val="bg1">
                    <a:lumMod val="95000"/>
                  </a:schemeClr>
                </a:solidFill>
                <a:latin typeface="Bell MT" panose="02020503060305020303" pitchFamily="18" charset="0"/>
              </a:rPr>
              <a:t>Los </a:t>
            </a:r>
            <a:r>
              <a:rPr lang="en-US" altLang="en-US" sz="2800" dirty="0" err="1">
                <a:solidFill>
                  <a:schemeClr val="bg1">
                    <a:lumMod val="95000"/>
                  </a:schemeClr>
                </a:solidFill>
                <a:latin typeface="Bell MT" panose="02020503060305020303" pitchFamily="18" charset="0"/>
              </a:rPr>
              <a:t>camarones</a:t>
            </a:r>
            <a:r>
              <a:rPr lang="en-US" altLang="en-US" sz="2800" dirty="0">
                <a:solidFill>
                  <a:schemeClr val="bg1">
                    <a:lumMod val="95000"/>
                  </a:schemeClr>
                </a:solidFill>
                <a:latin typeface="Bell MT" panose="02020503060305020303" pitchFamily="18" charset="0"/>
              </a:rPr>
              <a:t> de la </a:t>
            </a:r>
            <a:r>
              <a:rPr lang="en-US" altLang="en-US" sz="2800" dirty="0" err="1">
                <a:solidFill>
                  <a:schemeClr val="bg1">
                    <a:lumMod val="95000"/>
                  </a:schemeClr>
                </a:solidFill>
                <a:latin typeface="Bell MT" panose="02020503060305020303" pitchFamily="18" charset="0"/>
              </a:rPr>
              <a:t>hierba</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translúcidos</a:t>
            </a:r>
            <a:r>
              <a:rPr lang="en-US" altLang="en-US" sz="2800" dirty="0">
                <a:solidFill>
                  <a:schemeClr val="bg1">
                    <a:lumMod val="95000"/>
                  </a:schemeClr>
                </a:solidFill>
                <a:latin typeface="Bell MT" panose="02020503060305020303" pitchFamily="18" charset="0"/>
              </a:rPr>
              <a:t> son </a:t>
            </a:r>
            <a:r>
              <a:rPr lang="en-US" altLang="en-US" sz="2800" dirty="0" err="1">
                <a:solidFill>
                  <a:schemeClr val="bg1">
                    <a:lumMod val="95000"/>
                  </a:schemeClr>
                </a:solidFill>
                <a:latin typeface="Bell MT" panose="02020503060305020303" pitchFamily="18" charset="0"/>
              </a:rPr>
              <a:t>habitantes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habituales</a:t>
            </a:r>
            <a:r>
              <a:rPr lang="en-US" altLang="en-US" sz="2800" dirty="0">
                <a:solidFill>
                  <a:schemeClr val="bg1">
                    <a:lumMod val="95000"/>
                  </a:schemeClr>
                </a:solidFill>
                <a:latin typeface="Bell MT" panose="02020503060305020303" pitchFamily="18" charset="0"/>
              </a:rPr>
              <a:t> de </a:t>
            </a:r>
            <a:r>
              <a:rPr lang="en-US" altLang="en-US" sz="2800" dirty="0" err="1">
                <a:solidFill>
                  <a:schemeClr val="bg1">
                    <a:lumMod val="95000"/>
                  </a:schemeClr>
                </a:solidFill>
                <a:latin typeface="Bell MT" panose="02020503060305020303" pitchFamily="18" charset="0"/>
              </a:rPr>
              <a:t>aguas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poco</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profundas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donde</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encuentran</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refugio</a:t>
            </a:r>
            <a:r>
              <a:rPr lang="en-US" altLang="en-US" sz="2800" dirty="0">
                <a:solidFill>
                  <a:schemeClr val="bg1">
                    <a:lumMod val="95000"/>
                  </a:schemeClr>
                </a:solidFill>
                <a:latin typeface="Bell MT" panose="02020503060305020303" pitchFamily="18" charset="0"/>
              </a:rPr>
              <a:t> entre la </a:t>
            </a:r>
            <a:r>
              <a:rPr lang="en-US" altLang="en-US" sz="2800" dirty="0" err="1">
                <a:solidFill>
                  <a:schemeClr val="bg1">
                    <a:lumMod val="95000"/>
                  </a:schemeClr>
                </a:solidFill>
                <a:latin typeface="Bell MT" panose="02020503060305020303" pitchFamily="18" charset="0"/>
              </a:rPr>
              <a:t>vegetación</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acuática</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como</a:t>
            </a:r>
            <a:r>
              <a:rPr lang="en-US" altLang="en-US" sz="2800" dirty="0">
                <a:solidFill>
                  <a:schemeClr val="bg1">
                    <a:lumMod val="95000"/>
                  </a:schemeClr>
                </a:solidFill>
                <a:latin typeface="Bell MT" panose="02020503060305020303" pitchFamily="18" charset="0"/>
              </a:rPr>
              <a:t> el </a:t>
            </a:r>
            <a:r>
              <a:rPr lang="en-US" altLang="en-US" sz="2800" dirty="0" err="1">
                <a:solidFill>
                  <a:schemeClr val="bg1">
                    <a:lumMod val="95000"/>
                  </a:schemeClr>
                </a:solidFill>
                <a:latin typeface="Bell MT" panose="02020503060305020303" pitchFamily="18" charset="0"/>
              </a:rPr>
              <a:t>pasto</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marino</a:t>
            </a:r>
            <a:r>
              <a:rPr lang="en-US" altLang="en-US" sz="2800" dirty="0">
                <a:solidFill>
                  <a:schemeClr val="bg1">
                    <a:lumMod val="95000"/>
                  </a:schemeClr>
                </a:solidFill>
                <a:latin typeface="Bell MT" panose="02020503060305020303" pitchFamily="18" charset="0"/>
              </a:rPr>
              <a:t>. Son presa de </a:t>
            </a:r>
            <a:r>
              <a:rPr lang="en-US" altLang="en-US" sz="2800" dirty="0" err="1">
                <a:solidFill>
                  <a:schemeClr val="bg1">
                    <a:lumMod val="95000"/>
                  </a:schemeClr>
                </a:solidFill>
                <a:latin typeface="Bell MT" panose="02020503060305020303" pitchFamily="18" charset="0"/>
              </a:rPr>
              <a:t>muchos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organismos</a:t>
            </a:r>
            <a:endParaRPr lang="en-US" altLang="en-US" sz="2800" dirty="0">
              <a:solidFill>
                <a:schemeClr val="bg1">
                  <a:lumMod val="95000"/>
                </a:schemeClr>
              </a:solidFill>
              <a:latin typeface="Bell MT" panose="02020503060305020303" pitchFamily="18" charset="0"/>
            </a:endParaRPr>
          </a:p>
        </p:txBody>
      </p:sp>
      <p:sp>
        <p:nvSpPr>
          <p:cNvPr id="2" name="TextBox 1">
            <a:extLst>
              <a:ext uri="{FF2B5EF4-FFF2-40B4-BE49-F238E27FC236}">
                <a16:creationId xmlns:a16="http://schemas.microsoft.com/office/drawing/2014/main" id="{52743EDF-1DDA-4293-9C6F-4D4FB6EE6E5A}"/>
              </a:ext>
            </a:extLst>
          </p:cNvPr>
          <p:cNvSpPr txBox="1"/>
          <p:nvPr/>
        </p:nvSpPr>
        <p:spPr>
          <a:xfrm>
            <a:off x="2438400" y="846594"/>
            <a:ext cx="6425049" cy="215444"/>
          </a:xfrm>
          <a:prstGeom prst="rect">
            <a:avLst/>
          </a:prstGeom>
          <a:noFill/>
        </p:spPr>
        <p:txBody>
          <a:bodyPr wrap="square" rtlCol="0">
            <a:spAutoFit/>
          </a:bodyPr>
          <a:lstStyle/>
          <a:p>
            <a:r>
              <a:rPr lang="en-US" altLang="en-US" sz="800" dirty="0">
                <a:solidFill>
                  <a:schemeClr val="bg1"/>
                </a:solidFill>
                <a:latin typeface="Bell MT" panose="02020503060305020303" pitchFamily="18" charset="0"/>
              </a:rPr>
              <a:t>(</a:t>
            </a:r>
            <a:r>
              <a:rPr lang="en-US" altLang="en-US" sz="800" dirty="0" err="1">
                <a:solidFill>
                  <a:schemeClr val="bg1"/>
                </a:solidFill>
                <a:latin typeface="Bell MT" panose="02020503060305020303" pitchFamily="18" charset="0"/>
              </a:rPr>
              <a:t>izquierda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Camarón</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daga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llevando</a:t>
            </a:r>
            <a:r>
              <a:rPr lang="en-US" altLang="en-US" sz="800" dirty="0">
                <a:solidFill>
                  <a:schemeClr val="bg1"/>
                </a:solidFill>
                <a:latin typeface="Bell MT" panose="02020503060305020303" pitchFamily="18" charset="0"/>
              </a:rPr>
              <a:t> huevos, </a:t>
            </a:r>
            <a:r>
              <a:rPr lang="en-US" altLang="en-US" sz="800" i="1" dirty="0" err="1">
                <a:solidFill>
                  <a:schemeClr val="bg1"/>
                </a:solidFill>
                <a:latin typeface="Bell MT" panose="02020503060305020303" pitchFamily="18" charset="0"/>
              </a:rPr>
              <a:t>Palaemonetes</a:t>
            </a:r>
            <a:r>
              <a:rPr lang="en-US" altLang="en-US" sz="800" i="1" dirty="0">
                <a:solidFill>
                  <a:schemeClr val="bg1"/>
                </a:solidFill>
                <a:latin typeface="Bell MT" panose="02020503060305020303" pitchFamily="18" charset="0"/>
              </a:rPr>
              <a:t> pugio; </a:t>
            </a:r>
            <a:r>
              <a:rPr lang="en-US" altLang="en-US" sz="800" i="0" dirty="0">
                <a:solidFill>
                  <a:schemeClr val="bg1"/>
                </a:solidFill>
                <a:latin typeface="Bell MT" panose="02020503060305020303" pitchFamily="18" charset="0"/>
              </a:rPr>
              <a:t>(</a:t>
            </a:r>
            <a:r>
              <a:rPr lang="en-US" altLang="en-US" sz="800" i="0" dirty="0" err="1">
                <a:solidFill>
                  <a:schemeClr val="bg1"/>
                </a:solidFill>
                <a:latin typeface="Bell MT" panose="02020503060305020303" pitchFamily="18" charset="0"/>
              </a:rPr>
              <a:t>derecha</a:t>
            </a:r>
            <a:r>
              <a:rPr lang="en-US" altLang="en-US" sz="800" i="0" dirty="0">
                <a:solidFill>
                  <a:schemeClr val="bg1"/>
                </a:solidFill>
                <a:latin typeface="Bell MT" panose="02020503060305020303" pitchFamily="18" charset="0"/>
              </a:rPr>
              <a:t> ) </a:t>
            </a:r>
            <a:r>
              <a:rPr lang="en-US" altLang="en-US" sz="800" i="0" dirty="0" err="1">
                <a:solidFill>
                  <a:schemeClr val="bg1"/>
                </a:solidFill>
                <a:latin typeface="Bell MT" panose="02020503060305020303" pitchFamily="18" charset="0"/>
              </a:rPr>
              <a:t>Camarón</a:t>
            </a:r>
            <a:r>
              <a:rPr lang="en-US" altLang="en-US" sz="800" i="0" dirty="0">
                <a:solidFill>
                  <a:schemeClr val="bg1"/>
                </a:solidFill>
                <a:latin typeface="Bell MT" panose="02020503060305020303" pitchFamily="18" charset="0"/>
              </a:rPr>
              <a:t> de la </a:t>
            </a:r>
            <a:r>
              <a:rPr lang="en-US" altLang="en-US" sz="800" i="0" dirty="0" err="1">
                <a:solidFill>
                  <a:schemeClr val="bg1"/>
                </a:solidFill>
                <a:latin typeface="Bell MT" panose="02020503060305020303" pitchFamily="18" charset="0"/>
              </a:rPr>
              <a:t>hierba</a:t>
            </a:r>
            <a:r>
              <a:rPr lang="en-US" altLang="en-US" sz="800" i="0"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Palaemonetes</a:t>
            </a:r>
            <a:r>
              <a:rPr lang="en-US" altLang="en-US" sz="800" i="1" dirty="0">
                <a:solidFill>
                  <a:schemeClr val="bg1"/>
                </a:solidFill>
                <a:latin typeface="Bell MT" panose="02020503060305020303" pitchFamily="18" charset="0"/>
              </a:rPr>
              <a:t> vulgaris</a:t>
            </a:r>
            <a:r>
              <a:rPr lang="en-US" altLang="en-US" sz="800" i="0" dirty="0">
                <a:solidFill>
                  <a:schemeClr val="bg1"/>
                </a:solidFill>
                <a:latin typeface="Bell MT" panose="02020503060305020303" pitchFamily="18" charset="0"/>
              </a:rPr>
              <a:t>, </a:t>
            </a:r>
            <a:r>
              <a:rPr lang="en-US" altLang="en-US" sz="800" i="0" dirty="0" err="1">
                <a:solidFill>
                  <a:schemeClr val="bg1"/>
                </a:solidFill>
                <a:latin typeface="Bell MT" panose="02020503060305020303" pitchFamily="18" charset="0"/>
              </a:rPr>
              <a:t>cortesía</a:t>
            </a:r>
            <a:r>
              <a:rPr lang="en-US" altLang="en-US" sz="800" i="0" dirty="0">
                <a:solidFill>
                  <a:schemeClr val="bg1"/>
                </a:solidFill>
                <a:latin typeface="Bell MT" panose="02020503060305020303" pitchFamily="18" charset="0"/>
              </a:rPr>
              <a:t> de Robert </a:t>
            </a:r>
            <a:r>
              <a:rPr lang="en-US" altLang="en-US" sz="800" i="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a:extLst>
              <a:ext uri="{FF2B5EF4-FFF2-40B4-BE49-F238E27FC236}">
                <a16:creationId xmlns:a16="http://schemas.microsoft.com/office/drawing/2014/main" id="{0715E800-5A75-4AEF-8C2D-8CF284C8F470}"/>
              </a:ext>
            </a:extLst>
          </p:cNvPr>
          <p:cNvSpPr>
            <a:spLocks noGrp="1" noChangeArrowheads="1"/>
          </p:cNvSpPr>
          <p:nvPr>
            <p:ph type="title"/>
          </p:nvPr>
        </p:nvSpPr>
        <p:spPr>
          <a:xfrm>
            <a:off x="517732" y="5334000"/>
            <a:ext cx="8183880" cy="1340168"/>
          </a:xfrm>
        </p:spPr>
        <p:txBody>
          <a:bodyPr vert="horz" lIns="91440" tIns="45720" rIns="91440" bIns="45720" rtlCol="0" anchor="ctr">
            <a:noAutofit/>
          </a:bodyPr>
          <a:lstStyle/>
          <a:p>
            <a:pPr algn="l" eaLnBrk="1" hangingPunct="1">
              <a:lnSpc>
                <a:spcPct val="90000"/>
              </a:lnSpc>
            </a:pPr>
            <a:r>
              <a:rPr lang="en-US" altLang="en-US" sz="2700" kern="1200" dirty="0">
                <a:solidFill>
                  <a:schemeClr val="tx1">
                    <a:lumMod val="95000"/>
                  </a:schemeClr>
                </a:solidFill>
                <a:latin typeface="Bell MT" panose="02020503060305020303" pitchFamily="18" charset="0"/>
              </a:rPr>
              <a:t>Los </a:t>
            </a:r>
            <a:r>
              <a:rPr lang="en-US" altLang="en-US" sz="2700" kern="1200" dirty="0" err="1">
                <a:solidFill>
                  <a:schemeClr val="tx1">
                    <a:lumMod val="95000"/>
                  </a:schemeClr>
                </a:solidFill>
                <a:latin typeface="Bell MT" panose="02020503060305020303" pitchFamily="18" charset="0"/>
              </a:rPr>
              <a:t>cisnes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mudos</a:t>
            </a:r>
            <a:r>
              <a:rPr lang="en-US" altLang="en-US" sz="2700" kern="1200" dirty="0">
                <a:solidFill>
                  <a:schemeClr val="tx1">
                    <a:lumMod val="95000"/>
                  </a:schemeClr>
                </a:solidFill>
                <a:latin typeface="Bell MT" panose="02020503060305020303" pitchFamily="18" charset="0"/>
              </a:rPr>
              <a:t> se </a:t>
            </a:r>
            <a:r>
              <a:rPr lang="en-US" altLang="en-US" sz="2700" kern="1200" dirty="0" err="1">
                <a:solidFill>
                  <a:schemeClr val="tx1">
                    <a:lumMod val="95000"/>
                  </a:schemeClr>
                </a:solidFill>
                <a:latin typeface="Bell MT" panose="02020503060305020303" pitchFamily="18" charset="0"/>
              </a:rPr>
              <a:t>alimentan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abundantemente</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pastos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marinos</a:t>
            </a:r>
            <a:r>
              <a:rPr lang="en-US" altLang="en-US" sz="2700" kern="1200" dirty="0">
                <a:solidFill>
                  <a:schemeClr val="tx1">
                    <a:lumMod val="95000"/>
                  </a:schemeClr>
                </a:solidFill>
                <a:latin typeface="Bell MT" panose="02020503060305020303" pitchFamily="18" charset="0"/>
              </a:rPr>
              <a:t> y </a:t>
            </a:r>
            <a:r>
              <a:rPr lang="en-US" altLang="en-US" sz="2700" kern="1200" dirty="0" err="1">
                <a:solidFill>
                  <a:schemeClr val="tx1">
                    <a:lumMod val="95000"/>
                  </a:schemeClr>
                </a:solidFill>
                <a:latin typeface="Bell MT" panose="02020503060305020303" pitchFamily="18" charset="0"/>
              </a:rPr>
              <a:t>lechuga</a:t>
            </a:r>
            <a:r>
              <a:rPr lang="en-US" altLang="en-US" sz="2700" kern="1200" dirty="0">
                <a:solidFill>
                  <a:schemeClr val="tx1">
                    <a:lumMod val="95000"/>
                  </a:schemeClr>
                </a:solidFill>
                <a:latin typeface="Bell MT" panose="02020503060305020303" pitchFamily="18" charset="0"/>
              </a:rPr>
              <a:t> de mar, un alga </a:t>
            </a:r>
            <a:r>
              <a:rPr lang="en-US" altLang="en-US" sz="2700" kern="1200" dirty="0" err="1">
                <a:solidFill>
                  <a:schemeClr val="tx1">
                    <a:lumMod val="95000"/>
                  </a:schemeClr>
                </a:solidFill>
                <a:latin typeface="Bell MT" panose="02020503060305020303" pitchFamily="18" charset="0"/>
              </a:rPr>
              <a:t>verde</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Sus</a:t>
            </a:r>
            <a:r>
              <a:rPr lang="en-US" altLang="en-US" sz="2700" kern="1200" dirty="0">
                <a:solidFill>
                  <a:schemeClr val="tx1">
                    <a:lumMod val="95000"/>
                  </a:schemeClr>
                </a:solidFill>
                <a:latin typeface="Bell MT" panose="02020503060305020303" pitchFamily="18" charset="0"/>
              </a:rPr>
              <a:t> largos </a:t>
            </a:r>
            <a:r>
              <a:rPr lang="en-US" altLang="en-US" sz="2700" kern="1200" dirty="0" err="1">
                <a:solidFill>
                  <a:schemeClr val="tx1">
                    <a:lumMod val="95000"/>
                  </a:schemeClr>
                </a:solidFill>
                <a:latin typeface="Bell MT" panose="02020503060305020303" pitchFamily="18" charset="0"/>
              </a:rPr>
              <a:t>cuellos</a:t>
            </a:r>
            <a:r>
              <a:rPr lang="en-US" altLang="en-US" sz="2700" kern="1200" dirty="0">
                <a:solidFill>
                  <a:schemeClr val="tx1">
                    <a:lumMod val="95000"/>
                  </a:schemeClr>
                </a:solidFill>
                <a:latin typeface="Bell MT" panose="02020503060305020303" pitchFamily="18" charset="0"/>
              </a:rPr>
              <a:t> les </a:t>
            </a:r>
            <a:r>
              <a:rPr lang="en-US" altLang="en-US" sz="2700" kern="1200" dirty="0" err="1">
                <a:solidFill>
                  <a:schemeClr val="tx1">
                    <a:lumMod val="95000"/>
                  </a:schemeClr>
                </a:solidFill>
                <a:latin typeface="Bell MT" panose="02020503060305020303" pitchFamily="18" charset="0"/>
              </a:rPr>
              <a:t>permiten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arrancar</a:t>
            </a:r>
            <a:r>
              <a:rPr lang="en-US" altLang="en-US" sz="2700" kern="1200" dirty="0">
                <a:solidFill>
                  <a:schemeClr val="tx1">
                    <a:lumMod val="95000"/>
                  </a:schemeClr>
                </a:solidFill>
                <a:latin typeface="Bell MT" panose="02020503060305020303" pitchFamily="18" charset="0"/>
              </a:rPr>
              <a:t> el </a:t>
            </a:r>
            <a:r>
              <a:rPr lang="en-US" altLang="en-US" sz="2700" kern="1200" dirty="0" err="1">
                <a:solidFill>
                  <a:schemeClr val="tx1">
                    <a:lumMod val="95000"/>
                  </a:schemeClr>
                </a:solidFill>
                <a:latin typeface="Bell MT" panose="02020503060305020303" pitchFamily="18" charset="0"/>
              </a:rPr>
              <a:t>pasto</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marino</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raíz</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destruyendo</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los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lechos</a:t>
            </a:r>
            <a:endParaRPr lang="en-US" altLang="en-US" sz="2700" kern="1200" dirty="0">
              <a:solidFill>
                <a:schemeClr val="tx1">
                  <a:lumMod val="95000"/>
                </a:schemeClr>
              </a:solidFill>
              <a:latin typeface="Bell MT" panose="02020503060305020303" pitchFamily="18" charset="0"/>
            </a:endParaRPr>
          </a:p>
        </p:txBody>
      </p:sp>
      <p:pic>
        <p:nvPicPr>
          <p:cNvPr id="58371" name="Picture 8" descr="Fotografía de un cisne mudo nadando cerca de un muelle">
            <a:extLst>
              <a:ext uri="{FF2B5EF4-FFF2-40B4-BE49-F238E27FC236}">
                <a16:creationId xmlns:a16="http://schemas.microsoft.com/office/drawing/2014/main" id="{3896743A-0547-4F56-B5FD-2ABF046E5CCA}"/>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0060" y="304800"/>
            <a:ext cx="8183880" cy="4836795"/>
          </a:xfrm>
          <a:prstGeom prst="rect">
            <a:avLst/>
          </a:prstGeom>
          <a:noFill/>
          <a:ln w="6350">
            <a:solidFill>
              <a:schemeClr val="tx1"/>
            </a:solidFill>
            <a:miter lim="800000"/>
          </a:ln>
        </p:spPr>
      </p:pic>
      <p:sp>
        <p:nvSpPr>
          <p:cNvPr id="2" name="TextBox 1">
            <a:extLst>
              <a:ext uri="{FF2B5EF4-FFF2-40B4-BE49-F238E27FC236}">
                <a16:creationId xmlns:a16="http://schemas.microsoft.com/office/drawing/2014/main" id="{E278BD98-55B8-43D6-AFD8-21B05B639D2D}"/>
              </a:ext>
            </a:extLst>
          </p:cNvPr>
          <p:cNvSpPr txBox="1"/>
          <p:nvPr/>
        </p:nvSpPr>
        <p:spPr>
          <a:xfrm>
            <a:off x="6219190" y="304800"/>
            <a:ext cx="2438400" cy="215444"/>
          </a:xfrm>
          <a:prstGeom prst="rect">
            <a:avLst/>
          </a:prstGeom>
          <a:noFill/>
        </p:spPr>
        <p:txBody>
          <a:bodyPr wrap="square" rtlCol="0">
            <a:spAutoFit/>
          </a:bodyPr>
          <a:lstStyle/>
          <a:p>
            <a:pPr algn="r"/>
            <a:r>
              <a:rPr lang="en-US" altLang="en-US" sz="800" dirty="0" err="1">
                <a:latin typeface="Bell MT" panose="02020503060305020303" pitchFamily="18" charset="0"/>
              </a:rPr>
              <a:t>Cisne</a:t>
            </a:r>
            <a:r>
              <a:rPr lang="en-US" altLang="en-US" sz="800" dirty="0">
                <a:latin typeface="Bell MT" panose="02020503060305020303" pitchFamily="18" charset="0"/>
              </a:rPr>
              <a:t> </a:t>
            </a:r>
            <a:r>
              <a:rPr lang="en-US" altLang="en-US" sz="800" dirty="0" err="1">
                <a:latin typeface="Bell MT" panose="02020503060305020303" pitchFamily="18" charset="0"/>
              </a:rPr>
              <a:t>mudo</a:t>
            </a:r>
            <a:r>
              <a:rPr lang="en-US" altLang="en-US" sz="800" dirty="0">
                <a:latin typeface="Bell MT" panose="02020503060305020303" pitchFamily="18" charset="0"/>
              </a:rPr>
              <a:t>, </a:t>
            </a:r>
            <a:r>
              <a:rPr lang="en-US" altLang="en-US" sz="800" i="1" dirty="0">
                <a:latin typeface="Bell MT" panose="02020503060305020303" pitchFamily="18" charset="0"/>
              </a:rPr>
              <a:t>Cygnus </a:t>
            </a:r>
            <a:r>
              <a:rPr lang="en-US" altLang="en-US" sz="800" i="1" dirty="0" err="1">
                <a:latin typeface="Bell MT" panose="02020503060305020303" pitchFamily="18" charset="0"/>
              </a:rPr>
              <a:t>olor</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Tessa Getchis</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3339EA9-9A3A-4FE2-8359-71AE47C13F5F}"/>
              </a:ext>
            </a:extLst>
          </p:cNvPr>
          <p:cNvSpPr>
            <a:spLocks noGrp="1" noChangeArrowheads="1"/>
          </p:cNvSpPr>
          <p:nvPr>
            <p:ph type="title"/>
          </p:nvPr>
        </p:nvSpPr>
        <p:spPr>
          <a:xfrm>
            <a:off x="609600" y="228600"/>
            <a:ext cx="8229600" cy="1600199"/>
          </a:xfrm>
        </p:spPr>
        <p:txBody>
          <a:bodyPr/>
          <a:lstStyle/>
          <a:p>
            <a:pPr algn="l" eaLnBrk="1" hangingPunct="1"/>
            <a:r>
              <a:rPr lang="en-US" altLang="en-US" sz="2800" dirty="0">
                <a:solidFill>
                  <a:schemeClr val="bg1">
                    <a:lumMod val="95000"/>
                  </a:schemeClr>
                </a:solidFill>
                <a:latin typeface="Bell MT" panose="02020503060305020303" pitchFamily="18" charset="0"/>
              </a:rPr>
              <a:t>Los </a:t>
            </a:r>
            <a:r>
              <a:rPr lang="en-US" altLang="en-US" sz="2800" dirty="0" err="1">
                <a:solidFill>
                  <a:schemeClr val="bg1">
                    <a:lumMod val="95000"/>
                  </a:schemeClr>
                </a:solidFill>
                <a:latin typeface="Bell MT" panose="02020503060305020303" pitchFamily="18" charset="0"/>
              </a:rPr>
              <a:t>gansos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canadienses</a:t>
            </a:r>
            <a:r>
              <a:rPr lang="en-US" altLang="en-US" sz="2800" dirty="0">
                <a:solidFill>
                  <a:schemeClr val="bg1">
                    <a:lumMod val="95000"/>
                  </a:schemeClr>
                </a:solidFill>
                <a:latin typeface="Bell MT" panose="02020503060305020303" pitchFamily="18" charset="0"/>
              </a:rPr>
              <a:t> se </a:t>
            </a:r>
            <a:r>
              <a:rPr lang="en-US" altLang="en-US" sz="2800" dirty="0" err="1">
                <a:solidFill>
                  <a:schemeClr val="bg1">
                    <a:lumMod val="95000"/>
                  </a:schemeClr>
                </a:solidFill>
                <a:latin typeface="Bell MT" panose="02020503060305020303" pitchFamily="18" charset="0"/>
              </a:rPr>
              <a:t>alimentan</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también</a:t>
            </a:r>
            <a:r>
              <a:rPr lang="en-US" altLang="en-US" sz="2800" dirty="0">
                <a:solidFill>
                  <a:schemeClr val="bg1">
                    <a:lumMod val="95000"/>
                  </a:schemeClr>
                </a:solidFill>
                <a:latin typeface="Bell MT" panose="02020503060305020303" pitchFamily="18" charset="0"/>
              </a:rPr>
              <a:t> de </a:t>
            </a:r>
            <a:r>
              <a:rPr lang="en-US" altLang="en-US" sz="2800" dirty="0" err="1">
                <a:solidFill>
                  <a:schemeClr val="bg1">
                    <a:lumMod val="95000"/>
                  </a:schemeClr>
                </a:solidFill>
                <a:latin typeface="Bell MT" panose="02020503060305020303" pitchFamily="18" charset="0"/>
              </a:rPr>
              <a:t>vegetación</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acuática</a:t>
            </a:r>
            <a:r>
              <a:rPr lang="en-US" altLang="en-US" sz="2800" dirty="0">
                <a:solidFill>
                  <a:schemeClr val="bg1">
                    <a:lumMod val="95000"/>
                  </a:schemeClr>
                </a:solidFill>
                <a:latin typeface="Bell MT" panose="02020503060305020303" pitchFamily="18" charset="0"/>
              </a:rPr>
              <a:t> y </a:t>
            </a:r>
            <a:r>
              <a:rPr lang="en-US" altLang="en-US" sz="2800" dirty="0" err="1">
                <a:solidFill>
                  <a:schemeClr val="bg1">
                    <a:lumMod val="95000"/>
                  </a:schemeClr>
                </a:solidFill>
                <a:latin typeface="Bell MT" panose="02020503060305020303" pitchFamily="18" charset="0"/>
              </a:rPr>
              <a:t>algas</a:t>
            </a:r>
            <a:r>
              <a:rPr lang="en-US" altLang="en-US" sz="2800" dirty="0">
                <a:solidFill>
                  <a:schemeClr val="bg1">
                    <a:lumMod val="95000"/>
                  </a:schemeClr>
                </a:solidFill>
                <a:latin typeface="Bell MT" panose="02020503060305020303" pitchFamily="18" charset="0"/>
              </a:rPr>
              <a:t>. A menudo se </a:t>
            </a:r>
            <a:r>
              <a:rPr lang="en-US" altLang="en-US" sz="2800" dirty="0" err="1">
                <a:solidFill>
                  <a:schemeClr val="bg1">
                    <a:lumMod val="95000"/>
                  </a:schemeClr>
                </a:solidFill>
                <a:latin typeface="Bell MT" panose="02020503060305020303" pitchFamily="18" charset="0"/>
              </a:rPr>
              <a:t>concentran</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en</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grandes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bandadas</a:t>
            </a:r>
            <a:r>
              <a:rPr lang="en-US" altLang="en-US" sz="2800" dirty="0">
                <a:solidFill>
                  <a:schemeClr val="bg1">
                    <a:lumMod val="95000"/>
                  </a:schemeClr>
                </a:solidFill>
                <a:latin typeface="Bell MT" panose="02020503060305020303" pitchFamily="18" charset="0"/>
              </a:rPr>
              <a:t>, y </a:t>
            </a:r>
            <a:r>
              <a:rPr lang="en-US" altLang="en-US" sz="2800" dirty="0" err="1">
                <a:solidFill>
                  <a:schemeClr val="bg1">
                    <a:lumMod val="95000"/>
                  </a:schemeClr>
                </a:solidFill>
                <a:latin typeface="Bell MT" panose="02020503060305020303" pitchFamily="18" charset="0"/>
              </a:rPr>
              <a:t>sus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desechos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pueden</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causar</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problemas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en</a:t>
            </a:r>
            <a:r>
              <a:rPr lang="en-US" altLang="en-US" sz="2800" dirty="0">
                <a:solidFill>
                  <a:schemeClr val="bg1">
                    <a:lumMod val="95000"/>
                  </a:schemeClr>
                </a:solidFill>
                <a:latin typeface="Bell MT" panose="02020503060305020303" pitchFamily="18" charset="0"/>
              </a:rPr>
              <a:t> la </a:t>
            </a:r>
            <a:r>
              <a:rPr lang="en-US" altLang="en-US" sz="2800" dirty="0" err="1">
                <a:solidFill>
                  <a:schemeClr val="bg1">
                    <a:lumMod val="95000"/>
                  </a:schemeClr>
                </a:solidFill>
                <a:latin typeface="Bell MT" panose="02020503060305020303" pitchFamily="18" charset="0"/>
              </a:rPr>
              <a:t>calidad</a:t>
            </a:r>
            <a:r>
              <a:rPr lang="en-US" altLang="en-US" sz="2800" dirty="0">
                <a:solidFill>
                  <a:schemeClr val="bg1">
                    <a:lumMod val="95000"/>
                  </a:schemeClr>
                </a:solidFill>
                <a:latin typeface="Bell MT" panose="02020503060305020303" pitchFamily="18" charset="0"/>
              </a:rPr>
              <a:t> del </a:t>
            </a:r>
            <a:r>
              <a:rPr lang="en-US" altLang="en-US" sz="2800" dirty="0" err="1">
                <a:solidFill>
                  <a:schemeClr val="bg1">
                    <a:lumMod val="95000"/>
                  </a:schemeClr>
                </a:solidFill>
                <a:latin typeface="Bell MT" panose="02020503060305020303" pitchFamily="18" charset="0"/>
              </a:rPr>
              <a:t>agua</a:t>
            </a:r>
            <a:r>
              <a:rPr lang="en-US" altLang="en-US" sz="2800" dirty="0">
                <a:solidFill>
                  <a:schemeClr val="bg1">
                    <a:lumMod val="95000"/>
                  </a:schemeClr>
                </a:solidFill>
                <a:latin typeface="Bell MT" panose="02020503060305020303" pitchFamily="18" charset="0"/>
              </a:rPr>
              <a:t> local</a:t>
            </a:r>
          </a:p>
        </p:txBody>
      </p:sp>
      <p:pic>
        <p:nvPicPr>
          <p:cNvPr id="9" name="Picture 8" descr="Fotografía de un ganso canadiense acicalándose las plumas">
            <a:extLst>
              <a:ext uri="{FF2B5EF4-FFF2-40B4-BE49-F238E27FC236}">
                <a16:creationId xmlns:a16="http://schemas.microsoft.com/office/drawing/2014/main" id="{013C8591-4A13-49A4-84B2-A4404206F2B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00" y="2057400"/>
            <a:ext cx="5943600" cy="4483608"/>
          </a:xfrm>
          <a:prstGeom prst="rect">
            <a:avLst/>
          </a:prstGeom>
          <a:solidFill>
            <a:schemeClr val="bg1"/>
          </a:solidFill>
          <a:ln w="6350">
            <a:solidFill>
              <a:schemeClr val="bg1"/>
            </a:solidFill>
          </a:ln>
        </p:spPr>
      </p:pic>
      <p:sp>
        <p:nvSpPr>
          <p:cNvPr id="2" name="TextBox 1">
            <a:extLst>
              <a:ext uri="{FF2B5EF4-FFF2-40B4-BE49-F238E27FC236}">
                <a16:creationId xmlns:a16="http://schemas.microsoft.com/office/drawing/2014/main" id="{14233912-69D0-4D6A-A44F-F354DB8F7405}"/>
              </a:ext>
            </a:extLst>
          </p:cNvPr>
          <p:cNvSpPr txBox="1"/>
          <p:nvPr/>
        </p:nvSpPr>
        <p:spPr>
          <a:xfrm>
            <a:off x="5670550" y="2070100"/>
            <a:ext cx="1752600" cy="338554"/>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Ganso</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canadiense</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Branta canadensis,</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Thomas Morris</a:t>
            </a:r>
            <a:endParaRPr lang="en-US" sz="800" dirty="0">
              <a:solidFill>
                <a:schemeClr val="bg1"/>
              </a:solidFill>
              <a:latin typeface="Bell MT" panose="02020503060305020303"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tografía de una playa de arena, olas y gaviotas&#10;&#10;&#10;">
            <a:extLst>
              <a:ext uri="{FF2B5EF4-FFF2-40B4-BE49-F238E27FC236}">
                <a16:creationId xmlns:a16="http://schemas.microsoft.com/office/drawing/2014/main" id="{C4A21FC9-71EF-49F7-9BC3-51EDD08D9C0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136" name="Rectangle 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9" name="Rectangle 2">
            <a:extLst>
              <a:ext uri="{FF2B5EF4-FFF2-40B4-BE49-F238E27FC236}">
                <a16:creationId xmlns:a16="http://schemas.microsoft.com/office/drawing/2014/main" id="{281FD6AC-AB83-40C7-A4E5-7ACD466EF4B4}"/>
              </a:ext>
            </a:extLst>
          </p:cNvPr>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altLang="en-US" kern="1200" dirty="0">
                <a:solidFill>
                  <a:schemeClr val="tx1">
                    <a:lumMod val="85000"/>
                    <a:lumOff val="15000"/>
                  </a:schemeClr>
                </a:solidFill>
              </a:rPr>
              <a:t>Playas de arena: </a:t>
            </a:r>
            <a:r>
              <a:rPr lang="en-US" altLang="en-US" kern="1200" dirty="0" err="1">
                <a:solidFill>
                  <a:schemeClr val="tx1">
                    <a:lumMod val="85000"/>
                    <a:lumOff val="15000"/>
                  </a:schemeClr>
                </a:solidFill>
              </a:rPr>
              <a:t>en</a:t>
            </a:r>
            <a:r>
              <a:rPr lang="en-US" altLang="en-US" kern="1200" dirty="0">
                <a:solidFill>
                  <a:schemeClr val="tx1">
                    <a:lumMod val="85000"/>
                    <a:lumOff val="15000"/>
                  </a:schemeClr>
                </a:solidFill>
              </a:rPr>
              <a:t> perpetuo </a:t>
            </a:r>
            <a:r>
              <a:rPr lang="en-US" altLang="en-US" kern="1200" dirty="0" err="1">
                <a:solidFill>
                  <a:schemeClr val="tx1">
                    <a:lumMod val="85000"/>
                    <a:lumOff val="15000"/>
                  </a:schemeClr>
                </a:solidFill>
              </a:rPr>
              <a:t>cambio</a:t>
            </a:r>
            <a:endParaRPr lang="en-US" altLang="en-US" kern="1200" dirty="0">
              <a:solidFill>
                <a:schemeClr val="tx1">
                  <a:lumMod val="85000"/>
                  <a:lumOff val="15000"/>
                </a:schemeClr>
              </a:solidFill>
            </a:endParaRPr>
          </a:p>
        </p:txBody>
      </p:sp>
      <p:cxnSp>
        <p:nvCxnSpPr>
          <p:cNvPr id="138" name="Straight Connector 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8C4DF9B-0025-47D2-90E4-ED07B2E69F7F}"/>
              </a:ext>
            </a:extLst>
          </p:cNvPr>
          <p:cNvSpPr txBox="1"/>
          <p:nvPr/>
        </p:nvSpPr>
        <p:spPr>
          <a:xfrm>
            <a:off x="76200" y="6623496"/>
            <a:ext cx="4191000" cy="215444"/>
          </a:xfrm>
          <a:prstGeom prst="rect">
            <a:avLst/>
          </a:prstGeom>
          <a:noFill/>
        </p:spPr>
        <p:txBody>
          <a:bodyPr wrap="square" rtlCol="0">
            <a:spAutoFit/>
          </a:bodyPr>
          <a:lstStyle/>
          <a:p>
            <a:r>
              <a:rPr lang="en-US" altLang="en-US" sz="800" dirty="0">
                <a:solidFill>
                  <a:schemeClr val="bg1"/>
                </a:solidFill>
                <a:latin typeface="Bell MT" panose="02020503060305020303" pitchFamily="18" charset="0"/>
              </a:rPr>
              <a:t>Playa de arena </a:t>
            </a:r>
            <a:r>
              <a:rPr lang="en-US" altLang="en-US" sz="800" dirty="0" err="1">
                <a:solidFill>
                  <a:schemeClr val="bg1"/>
                </a:solidFill>
                <a:latin typeface="Bell MT" panose="02020503060305020303" pitchFamily="18" charset="0"/>
              </a:rPr>
              <a:t>en</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el</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parque</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estatal</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Hammonassett</a:t>
            </a:r>
            <a:r>
              <a:rPr lang="en-US" altLang="en-US" sz="800" dirty="0">
                <a:solidFill>
                  <a:schemeClr val="bg1"/>
                </a:solidFill>
                <a:latin typeface="Bell MT" panose="02020503060305020303" pitchFamily="18" charset="0"/>
              </a:rPr>
              <a:t>, Madison, CT,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Judy Benson</a:t>
            </a:r>
            <a:endParaRPr lang="en-US" sz="800" dirty="0">
              <a:solidFill>
                <a:schemeClr val="bg1"/>
              </a:solidFill>
              <a:latin typeface="Bell MT" panose="02020503060305020303"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394596E-8B91-4EFB-A903-5B4BDDD20F78}"/>
              </a:ext>
            </a:extLst>
          </p:cNvPr>
          <p:cNvSpPr>
            <a:spLocks noGrp="1" noChangeArrowheads="1"/>
          </p:cNvSpPr>
          <p:nvPr>
            <p:ph type="title"/>
          </p:nvPr>
        </p:nvSpPr>
        <p:spPr>
          <a:xfrm>
            <a:off x="480060" y="5576887"/>
            <a:ext cx="8183880" cy="640081"/>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Las playas de arena son </a:t>
            </a:r>
            <a:r>
              <a:rPr lang="en-US" altLang="en-US" sz="2800" kern="1200" dirty="0" err="1">
                <a:solidFill>
                  <a:schemeClr val="tx1">
                    <a:lumMod val="95000"/>
                  </a:schemeClr>
                </a:solidFill>
                <a:latin typeface="Bell MT" panose="02020503060305020303" pitchFamily="18" charset="0"/>
              </a:rPr>
              <a:t>hábitats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muy</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expuestos</a:t>
            </a:r>
            <a:r>
              <a:rPr lang="en-US" altLang="en-US" sz="2800" kern="1200" dirty="0">
                <a:solidFill>
                  <a:schemeClr val="tx1">
                    <a:lumMod val="95000"/>
                  </a:schemeClr>
                </a:solidFill>
                <a:latin typeface="Bell MT" panose="02020503060305020303" pitchFamily="18" charset="0"/>
              </a:rPr>
              <a:t> que </a:t>
            </a:r>
            <a:r>
              <a:rPr lang="en-US" altLang="en-US" sz="2800" kern="1200" dirty="0" err="1">
                <a:solidFill>
                  <a:schemeClr val="tx1">
                    <a:lumMod val="95000"/>
                  </a:schemeClr>
                </a:solidFill>
                <a:latin typeface="Bell MT" panose="02020503060305020303" pitchFamily="18" charset="0"/>
              </a:rPr>
              <a:t>cambian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constantemente</a:t>
            </a:r>
            <a:r>
              <a:rPr lang="en-US" altLang="en-US" sz="2800" kern="1200" dirty="0">
                <a:solidFill>
                  <a:schemeClr val="tx1">
                    <a:lumMod val="95000"/>
                  </a:schemeClr>
                </a:solidFill>
                <a:latin typeface="Bell MT" panose="02020503060305020303" pitchFamily="18" charset="0"/>
              </a:rPr>
              <a:t> a lo largo del </a:t>
            </a:r>
            <a:r>
              <a:rPr lang="en-US" altLang="en-US" sz="2800" kern="1200" dirty="0" err="1">
                <a:solidFill>
                  <a:schemeClr val="tx1">
                    <a:lumMod val="95000"/>
                  </a:schemeClr>
                </a:solidFill>
                <a:latin typeface="Bell MT" panose="02020503060305020303" pitchFamily="18" charset="0"/>
              </a:rPr>
              <a:t>año</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reflejando</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los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efectos</a:t>
            </a:r>
            <a:r>
              <a:rPr lang="en-US" altLang="en-US" sz="2800" kern="1200" dirty="0">
                <a:solidFill>
                  <a:schemeClr val="tx1">
                    <a:lumMod val="95000"/>
                  </a:schemeClr>
                </a:solidFill>
                <a:latin typeface="Bell MT" panose="02020503060305020303" pitchFamily="18" charset="0"/>
              </a:rPr>
              <a:t> de las </a:t>
            </a:r>
            <a:r>
              <a:rPr lang="en-US" altLang="en-US" sz="2800" kern="1200" dirty="0" err="1">
                <a:solidFill>
                  <a:schemeClr val="tx1">
                    <a:lumMod val="95000"/>
                  </a:schemeClr>
                </a:solidFill>
                <a:latin typeface="Bell MT" panose="02020503060305020303" pitchFamily="18" charset="0"/>
              </a:rPr>
              <a:t>mareas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los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vientos</a:t>
            </a:r>
            <a:r>
              <a:rPr lang="en-US" altLang="en-US" sz="2800" kern="1200" dirty="0">
                <a:solidFill>
                  <a:schemeClr val="tx1">
                    <a:lumMod val="95000"/>
                  </a:schemeClr>
                </a:solidFill>
                <a:latin typeface="Bell MT" panose="02020503060305020303" pitchFamily="18" charset="0"/>
              </a:rPr>
              <a:t>, las </a:t>
            </a:r>
            <a:r>
              <a:rPr lang="en-US" altLang="en-US" sz="2800" kern="1200" dirty="0" err="1">
                <a:solidFill>
                  <a:schemeClr val="tx1">
                    <a:lumMod val="95000"/>
                  </a:schemeClr>
                </a:solidFill>
                <a:latin typeface="Bell MT" panose="02020503060305020303" pitchFamily="18" charset="0"/>
              </a:rPr>
              <a:t>tormentas</a:t>
            </a:r>
            <a:r>
              <a:rPr lang="en-US" altLang="en-US" sz="2800" kern="1200" dirty="0">
                <a:solidFill>
                  <a:schemeClr val="tx1">
                    <a:lumMod val="95000"/>
                  </a:schemeClr>
                </a:solidFill>
                <a:latin typeface="Bell MT" panose="02020503060305020303" pitchFamily="18" charset="0"/>
              </a:rPr>
              <a:t> y las </a:t>
            </a:r>
            <a:r>
              <a:rPr lang="en-US" altLang="en-US" sz="2800" kern="1200" dirty="0" err="1">
                <a:solidFill>
                  <a:schemeClr val="tx1">
                    <a:lumMod val="95000"/>
                  </a:schemeClr>
                </a:solidFill>
                <a:latin typeface="Bell MT" panose="02020503060305020303" pitchFamily="18" charset="0"/>
              </a:rPr>
              <a:t>corrientes</a:t>
            </a:r>
            <a:endParaRPr lang="en-US" altLang="en-US" sz="2800" kern="1200" dirty="0">
              <a:solidFill>
                <a:schemeClr val="tx1">
                  <a:lumMod val="95000"/>
                </a:schemeClr>
              </a:solidFill>
              <a:latin typeface="Bell MT" panose="02020503060305020303" pitchFamily="18" charset="0"/>
            </a:endParaRPr>
          </a:p>
        </p:txBody>
      </p:sp>
      <p:pic>
        <p:nvPicPr>
          <p:cNvPr id="3" name="Picture 2" descr="Fotografía de una playa de arena sinuosa durante la marea baja con una banda de arena rojiza compuesta de granate ">
            <a:extLst>
              <a:ext uri="{FF2B5EF4-FFF2-40B4-BE49-F238E27FC236}">
                <a16:creationId xmlns:a16="http://schemas.microsoft.com/office/drawing/2014/main" id="{2E511485-5F46-4737-962E-8CACB5597F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388" y="228600"/>
            <a:ext cx="8183880" cy="4836795"/>
          </a:xfrm>
          <a:prstGeom prst="rect">
            <a:avLst/>
          </a:prstGeom>
          <a:ln w="6350">
            <a:solidFill>
              <a:schemeClr val="tx1"/>
            </a:solidFill>
            <a:miter lim="800000"/>
          </a:ln>
        </p:spPr>
      </p:pic>
      <p:sp>
        <p:nvSpPr>
          <p:cNvPr id="2" name="TextBox 1">
            <a:extLst>
              <a:ext uri="{FF2B5EF4-FFF2-40B4-BE49-F238E27FC236}">
                <a16:creationId xmlns:a16="http://schemas.microsoft.com/office/drawing/2014/main" id="{DD345AE9-DDC2-4BE2-9EA8-CCDDEF4F8542}"/>
              </a:ext>
            </a:extLst>
          </p:cNvPr>
          <p:cNvSpPr txBox="1"/>
          <p:nvPr/>
        </p:nvSpPr>
        <p:spPr>
          <a:xfrm>
            <a:off x="5394118" y="4849495"/>
            <a:ext cx="3200400" cy="215444"/>
          </a:xfrm>
          <a:prstGeom prst="rect">
            <a:avLst/>
          </a:prstGeom>
          <a:noFill/>
        </p:spPr>
        <p:txBody>
          <a:bodyPr wrap="square" rtlCol="0">
            <a:spAutoFit/>
          </a:bodyPr>
          <a:lstStyle/>
          <a:p>
            <a:pPr algn="r"/>
            <a:r>
              <a:rPr lang="en-US" altLang="en-US" sz="800" dirty="0">
                <a:latin typeface="Bell MT" panose="02020503060305020303" pitchFamily="18" charset="0"/>
              </a:rPr>
              <a:t>Playa de arena, Fenwick, CT,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7CC36B-C867-47C6-B6B3-3429944796EB}"/>
              </a:ext>
            </a:extLst>
          </p:cNvPr>
          <p:cNvSpPr>
            <a:spLocks noGrp="1"/>
          </p:cNvSpPr>
          <p:nvPr>
            <p:ph type="title"/>
          </p:nvPr>
        </p:nvSpPr>
        <p:spPr>
          <a:xfrm>
            <a:off x="304800" y="565079"/>
            <a:ext cx="8354890" cy="935288"/>
          </a:xfrm>
        </p:spPr>
        <p:txBody>
          <a:bodyPr vert="horz" lIns="91440" tIns="45720" rIns="91440" bIns="45720" rtlCol="0" anchor="b">
            <a:noAutofit/>
          </a:bodyPr>
          <a:lstStyle/>
          <a:p>
            <a:pPr algn="l" eaLnBrk="1" hangingPunct="1">
              <a:lnSpc>
                <a:spcPct val="90000"/>
              </a:lnSpc>
            </a:pPr>
            <a:r>
              <a:rPr lang="en-US" sz="2800" kern="1200" dirty="0">
                <a:solidFill>
                  <a:schemeClr val="bg1">
                    <a:lumMod val="95000"/>
                  </a:schemeClr>
                </a:solidFill>
                <a:latin typeface="Bell MT" panose="02020503060305020303" pitchFamily="18" charset="0"/>
              </a:rPr>
              <a:t>Arena </a:t>
            </a:r>
            <a:r>
              <a:rPr lang="en-US" sz="2800" kern="1200" dirty="0" err="1">
                <a:solidFill>
                  <a:schemeClr val="bg1">
                    <a:lumMod val="95000"/>
                  </a:schemeClr>
                </a:solidFill>
                <a:latin typeface="Bell MT" panose="02020503060305020303" pitchFamily="18" charset="0"/>
              </a:rPr>
              <a:t>roja</a:t>
            </a:r>
            <a:r>
              <a:rPr lang="en-US" sz="2800" kern="1200" dirty="0">
                <a:solidFill>
                  <a:schemeClr val="bg1">
                    <a:lumMod val="95000"/>
                  </a:schemeClr>
                </a:solidFill>
                <a:latin typeface="Bell MT" panose="02020503060305020303" pitchFamily="18" charset="0"/>
              </a:rPr>
              <a:t> </a:t>
            </a:r>
            <a:r>
              <a:rPr lang="en-US" sz="2800" kern="1200" dirty="0" err="1">
                <a:solidFill>
                  <a:schemeClr val="bg1">
                    <a:lumMod val="95000"/>
                  </a:schemeClr>
                </a:solidFill>
                <a:latin typeface="Bell MT" panose="02020503060305020303" pitchFamily="18" charset="0"/>
              </a:rPr>
              <a:t>compuesta</a:t>
            </a:r>
            <a:r>
              <a:rPr lang="en-US" sz="2800" kern="1200" dirty="0">
                <a:solidFill>
                  <a:schemeClr val="bg1">
                    <a:lumMod val="95000"/>
                  </a:schemeClr>
                </a:solidFill>
                <a:latin typeface="Bell MT" panose="02020503060305020303" pitchFamily="18" charset="0"/>
              </a:rPr>
              <a:t> de </a:t>
            </a:r>
            <a:r>
              <a:rPr lang="en-US" sz="2800" kern="1200" dirty="0" err="1">
                <a:solidFill>
                  <a:schemeClr val="bg1">
                    <a:lumMod val="95000"/>
                  </a:schemeClr>
                </a:solidFill>
                <a:latin typeface="Bell MT" panose="02020503060305020303" pitchFamily="18" charset="0"/>
              </a:rPr>
              <a:t>granate</a:t>
            </a:r>
            <a:r>
              <a:rPr lang="en-US" sz="2800" kern="1200" dirty="0">
                <a:solidFill>
                  <a:schemeClr val="bg1">
                    <a:lumMod val="95000"/>
                  </a:schemeClr>
                </a:solidFill>
                <a:latin typeface="Bell MT" panose="02020503060305020303" pitchFamily="18" charset="0"/>
              </a:rPr>
              <a:t> (</a:t>
            </a:r>
            <a:r>
              <a:rPr lang="en-US" sz="2800" kern="1200" dirty="0" err="1">
                <a:solidFill>
                  <a:schemeClr val="bg1">
                    <a:lumMod val="95000"/>
                  </a:schemeClr>
                </a:solidFill>
                <a:latin typeface="Bell MT" panose="02020503060305020303" pitchFamily="18" charset="0"/>
              </a:rPr>
              <a:t>izquierda</a:t>
            </a:r>
            <a:r>
              <a:rPr lang="en-US" sz="2800" kern="1200" dirty="0">
                <a:solidFill>
                  <a:schemeClr val="bg1">
                    <a:lumMod val="95000"/>
                  </a:schemeClr>
                </a:solidFill>
                <a:latin typeface="Bell MT" panose="02020503060305020303" pitchFamily="18" charset="0"/>
              </a:rPr>
              <a:t>) y caracoles </a:t>
            </a:r>
            <a:r>
              <a:rPr lang="en-US" sz="2800" kern="1200" dirty="0" err="1">
                <a:solidFill>
                  <a:schemeClr val="bg1">
                    <a:lumMod val="95000"/>
                  </a:schemeClr>
                </a:solidFill>
                <a:latin typeface="Bell MT" panose="02020503060305020303" pitchFamily="18" charset="0"/>
              </a:rPr>
              <a:t>zapatilla</a:t>
            </a:r>
            <a:r>
              <a:rPr lang="en-US" sz="2800" kern="1200" dirty="0">
                <a:solidFill>
                  <a:schemeClr val="bg1">
                    <a:lumMod val="95000"/>
                  </a:schemeClr>
                </a:solidFill>
                <a:latin typeface="Bell MT" panose="02020503060305020303" pitchFamily="18" charset="0"/>
              </a:rPr>
              <a:t> (</a:t>
            </a:r>
            <a:r>
              <a:rPr lang="en-US" sz="2800" kern="1200" dirty="0" err="1">
                <a:solidFill>
                  <a:schemeClr val="bg1">
                    <a:lumMod val="95000"/>
                  </a:schemeClr>
                </a:solidFill>
                <a:latin typeface="Bell MT" panose="02020503060305020303" pitchFamily="18" charset="0"/>
              </a:rPr>
              <a:t>derecha</a:t>
            </a:r>
            <a:r>
              <a:rPr lang="en-US" sz="2800" kern="1200" dirty="0">
                <a:solidFill>
                  <a:schemeClr val="bg1">
                    <a:lumMod val="95000"/>
                  </a:schemeClr>
                </a:solidFill>
                <a:latin typeface="Bell MT" panose="02020503060305020303" pitchFamily="18" charset="0"/>
              </a:rPr>
              <a:t>)  </a:t>
            </a:r>
            <a:r>
              <a:rPr lang="en-US" sz="2800" kern="1200" dirty="0" err="1">
                <a:solidFill>
                  <a:schemeClr val="bg1">
                    <a:lumMod val="95000"/>
                  </a:schemeClr>
                </a:solidFill>
                <a:latin typeface="Bell MT" panose="02020503060305020303" pitchFamily="18" charset="0"/>
              </a:rPr>
              <a:t>depositados</a:t>
            </a:r>
            <a:r>
              <a:rPr lang="en-US" sz="2800" kern="1200" dirty="0">
                <a:solidFill>
                  <a:schemeClr val="bg1">
                    <a:lumMod val="95000"/>
                  </a:schemeClr>
                </a:solidFill>
                <a:latin typeface="Bell MT" panose="02020503060305020303" pitchFamily="18" charset="0"/>
              </a:rPr>
              <a:t> </a:t>
            </a:r>
            <a:r>
              <a:rPr lang="en-US" sz="2800" kern="1200" dirty="0" err="1">
                <a:solidFill>
                  <a:schemeClr val="bg1">
                    <a:lumMod val="95000"/>
                  </a:schemeClr>
                </a:solidFill>
                <a:latin typeface="Bell MT" panose="02020503060305020303" pitchFamily="18" charset="0"/>
              </a:rPr>
              <a:t>en</a:t>
            </a:r>
            <a:r>
              <a:rPr lang="en-US" sz="2800" kern="1200" dirty="0">
                <a:solidFill>
                  <a:schemeClr val="bg1">
                    <a:lumMod val="95000"/>
                  </a:schemeClr>
                </a:solidFill>
                <a:latin typeface="Bell MT" panose="02020503060305020303" pitchFamily="18" charset="0"/>
              </a:rPr>
              <a:t> las playas de arena </a:t>
            </a:r>
            <a:r>
              <a:rPr lang="en-US" sz="2800" kern="1200" dirty="0" err="1">
                <a:solidFill>
                  <a:schemeClr val="bg1">
                    <a:lumMod val="95000"/>
                  </a:schemeClr>
                </a:solidFill>
                <a:latin typeface="Bell MT" panose="02020503060305020303" pitchFamily="18" charset="0"/>
              </a:rPr>
              <a:t>por</a:t>
            </a:r>
            <a:r>
              <a:rPr lang="en-US" sz="2800" kern="1200" dirty="0">
                <a:solidFill>
                  <a:schemeClr val="bg1">
                    <a:lumMod val="95000"/>
                  </a:schemeClr>
                </a:solidFill>
                <a:latin typeface="Bell MT" panose="02020503060305020303" pitchFamily="18" charset="0"/>
              </a:rPr>
              <a:t> el </a:t>
            </a:r>
            <a:r>
              <a:rPr lang="en-US" sz="2800" kern="1200" dirty="0" err="1">
                <a:solidFill>
                  <a:schemeClr val="bg1">
                    <a:lumMod val="95000"/>
                  </a:schemeClr>
                </a:solidFill>
                <a:latin typeface="Bell MT" panose="02020503060305020303" pitchFamily="18" charset="0"/>
              </a:rPr>
              <a:t>viento</a:t>
            </a:r>
            <a:r>
              <a:rPr lang="en-US" sz="2800" kern="1200" dirty="0">
                <a:solidFill>
                  <a:schemeClr val="bg1">
                    <a:lumMod val="95000"/>
                  </a:schemeClr>
                </a:solidFill>
                <a:latin typeface="Bell MT" panose="02020503060305020303" pitchFamily="18" charset="0"/>
              </a:rPr>
              <a:t> y las </a:t>
            </a:r>
            <a:r>
              <a:rPr lang="en-US" sz="2800" kern="1200" dirty="0" err="1">
                <a:solidFill>
                  <a:schemeClr val="bg1">
                    <a:lumMod val="95000"/>
                  </a:schemeClr>
                </a:solidFill>
                <a:latin typeface="Bell MT" panose="02020503060305020303" pitchFamily="18" charset="0"/>
              </a:rPr>
              <a:t>olas</a:t>
            </a:r>
            <a:endParaRPr lang="en-US" sz="2800" kern="1200" dirty="0">
              <a:solidFill>
                <a:schemeClr val="bg1">
                  <a:lumMod val="95000"/>
                </a:schemeClr>
              </a:solidFill>
              <a:latin typeface="Bell MT" panose="02020503060305020303" pitchFamily="18" charset="0"/>
            </a:endParaRPr>
          </a:p>
        </p:txBody>
      </p:sp>
      <p:cxnSp>
        <p:nvCxnSpPr>
          <p:cNvPr id="25" name="Straight Connector 2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Fotografía de conchas zapatilla vacías y restos de plantas secas ">
            <a:extLst>
              <a:ext uri="{FF2B5EF4-FFF2-40B4-BE49-F238E27FC236}">
                <a16:creationId xmlns:a16="http://schemas.microsoft.com/office/drawing/2014/main" id="{0EBB6EA1-541D-4E9C-B804-7B0478E37A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4825783" y="2412641"/>
            <a:ext cx="4050973" cy="3997637"/>
          </a:xfrm>
          <a:prstGeom prst="rect">
            <a:avLst/>
          </a:prstGeom>
          <a:ln w="6350">
            <a:solidFill>
              <a:schemeClr val="bg1"/>
            </a:solidFill>
          </a:ln>
        </p:spPr>
      </p:pic>
      <p:cxnSp>
        <p:nvCxnSpPr>
          <p:cNvPr id="23" name="Straight Connector 2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descr="Fotografía de arena rojiza compuesta de granate y guijarros redondeados">
            <a:extLst>
              <a:ext uri="{FF2B5EF4-FFF2-40B4-BE49-F238E27FC236}">
                <a16:creationId xmlns:a16="http://schemas.microsoft.com/office/drawing/2014/main" id="{844FB76E-5DDE-473C-B000-B4159092B9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
          <a:stretch/>
        </p:blipFill>
        <p:spPr>
          <a:xfrm>
            <a:off x="304800" y="2412640"/>
            <a:ext cx="4051631" cy="3997637"/>
          </a:xfrm>
          <a:prstGeom prst="rect">
            <a:avLst/>
          </a:prstGeom>
          <a:ln w="6350">
            <a:solidFill>
              <a:schemeClr val="bg1"/>
            </a:solidFill>
          </a:ln>
        </p:spPr>
      </p:pic>
      <p:sp>
        <p:nvSpPr>
          <p:cNvPr id="5" name="TextBox 4">
            <a:extLst>
              <a:ext uri="{FF2B5EF4-FFF2-40B4-BE49-F238E27FC236}">
                <a16:creationId xmlns:a16="http://schemas.microsoft.com/office/drawing/2014/main" id="{94E4197A-8FD4-4FC9-A223-F2E4F23B902B}"/>
              </a:ext>
            </a:extLst>
          </p:cNvPr>
          <p:cNvSpPr txBox="1"/>
          <p:nvPr/>
        </p:nvSpPr>
        <p:spPr>
          <a:xfrm>
            <a:off x="265911" y="6400800"/>
            <a:ext cx="3975431" cy="338554"/>
          </a:xfrm>
          <a:prstGeom prst="rect">
            <a:avLst/>
          </a:prstGeom>
          <a:noFill/>
        </p:spPr>
        <p:txBody>
          <a:bodyPr wrap="square" rtlCol="0">
            <a:spAutoFit/>
          </a:bodyPr>
          <a:lstStyle/>
          <a:p>
            <a:r>
              <a:rPr lang="en-US" sz="800" dirty="0">
                <a:solidFill>
                  <a:schemeClr val="bg1"/>
                </a:solidFill>
                <a:latin typeface="Bell MT" panose="02020503060305020303" pitchFamily="18" charset="0"/>
              </a:rPr>
              <a:t>Arena </a:t>
            </a:r>
            <a:r>
              <a:rPr lang="en-US" sz="800" dirty="0" err="1">
                <a:solidFill>
                  <a:schemeClr val="bg1"/>
                </a:solidFill>
                <a:latin typeface="Bell MT" panose="02020503060305020303" pitchFamily="18" charset="0"/>
              </a:rPr>
              <a:t>roja</a:t>
            </a:r>
            <a:r>
              <a:rPr lang="en-US" sz="800" dirty="0">
                <a:solidFill>
                  <a:schemeClr val="bg1"/>
                </a:solidFill>
                <a:latin typeface="Bell MT" panose="02020503060305020303" pitchFamily="18" charset="0"/>
              </a:rPr>
              <a:t> y </a:t>
            </a:r>
            <a:r>
              <a:rPr lang="en-US" sz="800" dirty="0" err="1">
                <a:solidFill>
                  <a:schemeClr val="bg1"/>
                </a:solidFill>
                <a:latin typeface="Bell MT" panose="02020503060305020303" pitchFamily="18" charset="0"/>
              </a:rPr>
              <a:t>conchas</a:t>
            </a:r>
            <a:r>
              <a:rPr lang="en-US" sz="800" dirty="0">
                <a:solidFill>
                  <a:schemeClr val="bg1"/>
                </a:solidFill>
                <a:latin typeface="Bell MT" panose="02020503060305020303" pitchFamily="18" charset="0"/>
              </a:rPr>
              <a:t> de caracoles </a:t>
            </a:r>
            <a:r>
              <a:rPr lang="en-US" sz="800" dirty="0" err="1">
                <a:solidFill>
                  <a:schemeClr val="bg1"/>
                </a:solidFill>
                <a:latin typeface="Bell MT" panose="02020503060305020303" pitchFamily="18" charset="0"/>
              </a:rPr>
              <a:t>zapatilla</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en</a:t>
            </a:r>
            <a:r>
              <a:rPr lang="en-US" sz="800" dirty="0">
                <a:solidFill>
                  <a:schemeClr val="bg1"/>
                </a:solidFill>
                <a:latin typeface="Bell MT" panose="02020503060305020303" pitchFamily="18" charset="0"/>
              </a:rPr>
              <a:t> playas de arena, </a:t>
            </a:r>
            <a:r>
              <a:rPr 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a:t>
            </a:r>
            <a:r>
              <a:rPr lang="en-US" sz="800" dirty="0">
                <a:solidFill>
                  <a:schemeClr val="bg1"/>
                </a:solidFill>
                <a:latin typeface="Bell MT" panose="02020503060305020303" pitchFamily="18" charset="0"/>
              </a:rPr>
              <a:t>Nancy Balcom</a:t>
            </a:r>
          </a:p>
          <a:p>
            <a:endParaRPr lang="en-US" sz="800" dirty="0">
              <a:latin typeface="Bell MT" panose="02020503060305020303" pitchFamily="18" charset="0"/>
            </a:endParaRPr>
          </a:p>
        </p:txBody>
      </p:sp>
    </p:spTree>
    <p:extLst>
      <p:ext uri="{BB962C8B-B14F-4D97-AF65-F5344CB8AC3E}">
        <p14:creationId xmlns:p14="http://schemas.microsoft.com/office/powerpoint/2010/main" val="631209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descr="Vista aérea del pueblo costero de Fairfield CT con líneas de casas a lo largo de la costa ">
            <a:extLst>
              <a:ext uri="{FF2B5EF4-FFF2-40B4-BE49-F238E27FC236}">
                <a16:creationId xmlns:a16="http://schemas.microsoft.com/office/drawing/2014/main" id="{77897B84-8C22-45CE-A2C3-749C0B16DA75}"/>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r="-1" b="-1"/>
          <a:stretch/>
        </p:blipFill>
        <p:spPr>
          <a:xfrm>
            <a:off x="20" y="0"/>
            <a:ext cx="9143980" cy="6857990"/>
          </a:xfrm>
          <a:prstGeom prst="rect">
            <a:avLst/>
          </a:prstGeom>
          <a:noFill/>
        </p:spPr>
      </p:pic>
      <p:sp>
        <p:nvSpPr>
          <p:cNvPr id="6149" name="Rectangle 19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 name="Rectangle 2">
            <a:extLst>
              <a:ext uri="{FF2B5EF4-FFF2-40B4-BE49-F238E27FC236}">
                <a16:creationId xmlns:a16="http://schemas.microsoft.com/office/drawing/2014/main" id="{1C36EEF0-DBDE-4EE0-9B24-26E615F6830F}"/>
              </a:ext>
            </a:extLst>
          </p:cNvPr>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eaLnBrk="1" hangingPunct="1">
              <a:lnSpc>
                <a:spcPct val="90000"/>
              </a:lnSpc>
            </a:pPr>
            <a:r>
              <a:rPr lang="en-US" altLang="en-US" sz="4000" kern="1200" dirty="0" err="1">
                <a:solidFill>
                  <a:schemeClr val="tx1">
                    <a:lumMod val="85000"/>
                    <a:lumOff val="15000"/>
                  </a:schemeClr>
                </a:solidFill>
                <a:latin typeface="Bodoni MT" panose="02070603080606020203" pitchFamily="18" charset="0"/>
              </a:rPr>
              <a:t>Hábitat</a:t>
            </a:r>
            <a:r>
              <a:rPr lang="en-US" altLang="en-US" sz="4000" kern="1200" dirty="0">
                <a:solidFill>
                  <a:schemeClr val="tx1">
                    <a:lumMod val="85000"/>
                    <a:lumOff val="15000"/>
                  </a:schemeClr>
                </a:solidFill>
                <a:latin typeface="Bodoni MT" panose="02070603080606020203" pitchFamily="18" charset="0"/>
              </a:rPr>
              <a:t>: </a:t>
            </a:r>
            <a:r>
              <a:rPr lang="en-US" altLang="en-US" kern="1200" dirty="0" err="1">
                <a:solidFill>
                  <a:schemeClr val="tx1">
                    <a:lumMod val="85000"/>
                    <a:lumOff val="15000"/>
                  </a:schemeClr>
                </a:solidFill>
              </a:rPr>
              <a:t>e</a:t>
            </a:r>
            <a:r>
              <a:rPr lang="en-US" altLang="en-US" sz="4000" kern="1200" dirty="0" err="1">
                <a:solidFill>
                  <a:schemeClr val="tx1">
                    <a:lumMod val="85000"/>
                    <a:lumOff val="15000"/>
                  </a:schemeClr>
                </a:solidFill>
                <a:latin typeface="Bodoni MT" panose="02070603080606020203" pitchFamily="18" charset="0"/>
              </a:rPr>
              <a:t>s</a:t>
            </a:r>
            <a:r>
              <a:rPr lang="en-US" altLang="en-US" sz="4000" kern="1200" dirty="0">
                <a:solidFill>
                  <a:schemeClr val="tx1">
                    <a:lumMod val="85000"/>
                    <a:lumOff val="15000"/>
                  </a:schemeClr>
                </a:solidFill>
                <a:latin typeface="Bodoni MT" panose="02070603080606020203" pitchFamily="18" charset="0"/>
              </a:rPr>
              <a:t> </a:t>
            </a:r>
            <a:r>
              <a:rPr lang="en-US" altLang="en-US" sz="4000" kern="1200" dirty="0" err="1">
                <a:solidFill>
                  <a:schemeClr val="tx1">
                    <a:lumMod val="85000"/>
                    <a:lumOff val="15000"/>
                  </a:schemeClr>
                </a:solidFill>
                <a:latin typeface="Bodoni MT" panose="02070603080606020203" pitchFamily="18" charset="0"/>
              </a:rPr>
              <a:t>donde</a:t>
            </a:r>
            <a:r>
              <a:rPr lang="en-US" altLang="en-US" sz="4000" kern="1200" dirty="0">
                <a:solidFill>
                  <a:schemeClr val="tx1">
                    <a:lumMod val="85000"/>
                    <a:lumOff val="15000"/>
                  </a:schemeClr>
                </a:solidFill>
                <a:latin typeface="Bodoni MT" panose="02070603080606020203" pitchFamily="18" charset="0"/>
              </a:rPr>
              <a:t> </a:t>
            </a:r>
            <a:r>
              <a:rPr lang="en-US" altLang="en-US" sz="4000" kern="1200" dirty="0" err="1">
                <a:solidFill>
                  <a:schemeClr val="tx1">
                    <a:lumMod val="85000"/>
                    <a:lumOff val="15000"/>
                  </a:schemeClr>
                </a:solidFill>
                <a:latin typeface="Bodoni MT" panose="02070603080606020203" pitchFamily="18" charset="0"/>
              </a:rPr>
              <a:t>tú</a:t>
            </a:r>
            <a:r>
              <a:rPr lang="en-US" altLang="en-US" sz="4000" kern="1200" dirty="0">
                <a:solidFill>
                  <a:schemeClr val="tx1">
                    <a:lumMod val="85000"/>
                    <a:lumOff val="15000"/>
                  </a:schemeClr>
                </a:solidFill>
                <a:latin typeface="Bodoni MT" panose="02070603080606020203" pitchFamily="18" charset="0"/>
              </a:rPr>
              <a:t> </a:t>
            </a:r>
            <a:r>
              <a:rPr lang="en-US" altLang="en-US" sz="4000" kern="1200" dirty="0" err="1">
                <a:solidFill>
                  <a:schemeClr val="tx1">
                    <a:lumMod val="85000"/>
                    <a:lumOff val="15000"/>
                  </a:schemeClr>
                </a:solidFill>
                <a:latin typeface="Bodoni MT" panose="02070603080606020203" pitchFamily="18" charset="0"/>
              </a:rPr>
              <a:t>vives</a:t>
            </a:r>
            <a:endParaRPr lang="en-US" altLang="en-US" sz="4000" kern="1200" dirty="0">
              <a:solidFill>
                <a:schemeClr val="tx1">
                  <a:lumMod val="85000"/>
                  <a:lumOff val="15000"/>
                </a:schemeClr>
              </a:solidFill>
              <a:latin typeface="Bodoni MT" panose="02070603080606020203" pitchFamily="18" charset="0"/>
            </a:endParaRPr>
          </a:p>
        </p:txBody>
      </p:sp>
      <p:cxnSp>
        <p:nvCxnSpPr>
          <p:cNvPr id="6150" name="Straight Connector 19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1" name="Straight Connector 19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C97274-89B6-4DE1-919B-988E8A2AE770}"/>
              </a:ext>
            </a:extLst>
          </p:cNvPr>
          <p:cNvSpPr txBox="1"/>
          <p:nvPr/>
        </p:nvSpPr>
        <p:spPr>
          <a:xfrm>
            <a:off x="6781800" y="6511267"/>
            <a:ext cx="2362180" cy="438582"/>
          </a:xfrm>
          <a:prstGeom prst="rect">
            <a:avLst/>
          </a:prstGeom>
          <a:noFill/>
        </p:spPr>
        <p:txBody>
          <a:bodyPr wrap="square" rtlCol="0">
            <a:spAutoFit/>
          </a:bodyPr>
          <a:lstStyle/>
          <a:p>
            <a:r>
              <a:rPr lang="en-US" altLang="en-US" sz="800" dirty="0">
                <a:solidFill>
                  <a:schemeClr val="bg1"/>
                </a:solidFill>
                <a:latin typeface="Bell MT" panose="02020503060305020303" pitchFamily="18" charset="0"/>
                <a:cs typeface="Arial" panose="020B0604020202020204" pitchFamily="34" charset="0"/>
              </a:rPr>
              <a:t>Fairfield, Connecticut; 2003 Connecticut Coastal Oblique Photos; www.lisrc.uconn.edu</a:t>
            </a:r>
          </a:p>
          <a:p>
            <a:endParaRPr lang="en-US" sz="650" dirty="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a:extLst>
              <a:ext uri="{FF2B5EF4-FFF2-40B4-BE49-F238E27FC236}">
                <a16:creationId xmlns:a16="http://schemas.microsoft.com/office/drawing/2014/main" id="{A2DDA7A0-1B92-4A10-9648-A0E7659B0047}"/>
              </a:ext>
            </a:extLst>
          </p:cNvPr>
          <p:cNvSpPr>
            <a:spLocks noGrp="1" noChangeArrowheads="1"/>
          </p:cNvSpPr>
          <p:nvPr>
            <p:ph type="title"/>
          </p:nvPr>
        </p:nvSpPr>
        <p:spPr>
          <a:xfrm>
            <a:off x="426214" y="3572748"/>
            <a:ext cx="4632905" cy="3027770"/>
          </a:xfrm>
        </p:spPr>
        <p:txBody>
          <a:bodyPr vert="horz" lIns="91440" tIns="45720" rIns="91440" bIns="45720" rtlCol="0" anchor="ctr">
            <a:noAutofit/>
          </a:bodyPr>
          <a:lstStyle/>
          <a:p>
            <a:pPr algn="l" eaLnBrk="1" hangingPunct="1">
              <a:lnSpc>
                <a:spcPct val="90000"/>
              </a:lnSpc>
            </a:pPr>
            <a:r>
              <a:rPr lang="en-US" altLang="en-US" sz="2600" kern="1200" dirty="0">
                <a:solidFill>
                  <a:schemeClr val="bg1">
                    <a:lumMod val="95000"/>
                  </a:schemeClr>
                </a:solidFill>
                <a:latin typeface="Bell MT" panose="02020503060305020303" pitchFamily="18" charset="0"/>
              </a:rPr>
              <a:t>Las playas de arena </a:t>
            </a:r>
            <a:r>
              <a:rPr lang="en-US" altLang="en-US" sz="2600" kern="1200" dirty="0" err="1">
                <a:solidFill>
                  <a:schemeClr val="bg1">
                    <a:lumMod val="95000"/>
                  </a:schemeClr>
                </a:solidFill>
                <a:latin typeface="Bell MT" panose="02020503060305020303" pitchFamily="18" charset="0"/>
              </a:rPr>
              <a:t>pueden</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parecer</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desprovistas</a:t>
            </a:r>
            <a:r>
              <a:rPr lang="en-US" altLang="en-US" sz="2600" kern="1200" dirty="0">
                <a:solidFill>
                  <a:schemeClr val="bg1">
                    <a:lumMod val="95000"/>
                  </a:schemeClr>
                </a:solidFill>
                <a:latin typeface="Bell MT" panose="02020503060305020303" pitchFamily="18" charset="0"/>
              </a:rPr>
              <a:t> de </a:t>
            </a:r>
            <a:r>
              <a:rPr lang="en-US" altLang="en-US" sz="2600" kern="1200" dirty="0" err="1">
                <a:solidFill>
                  <a:schemeClr val="bg1">
                    <a:lumMod val="95000"/>
                  </a:schemeClr>
                </a:solidFill>
                <a:latin typeface="Bell MT" panose="02020503060305020303" pitchFamily="18" charset="0"/>
              </a:rPr>
              <a:t>vida</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pero</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muchos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animales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pequeños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viven</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debajo</a:t>
            </a:r>
            <a:r>
              <a:rPr lang="en-US" altLang="en-US" sz="2600" kern="1200" dirty="0">
                <a:solidFill>
                  <a:schemeClr val="bg1">
                    <a:lumMod val="95000"/>
                  </a:schemeClr>
                </a:solidFill>
                <a:latin typeface="Bell MT" panose="02020503060305020303" pitchFamily="18" charset="0"/>
              </a:rPr>
              <a:t> y entre </a:t>
            </a:r>
            <a:r>
              <a:rPr lang="en-US" altLang="en-US" sz="2600" kern="1200" dirty="0" err="1">
                <a:solidFill>
                  <a:schemeClr val="bg1">
                    <a:lumMod val="95000"/>
                  </a:schemeClr>
                </a:solidFill>
                <a:latin typeface="Bell MT" panose="02020503060305020303" pitchFamily="18" charset="0"/>
              </a:rPr>
              <a:t>los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granos</a:t>
            </a:r>
            <a:r>
              <a:rPr lang="en-US" altLang="en-US" sz="2600" kern="1200" dirty="0">
                <a:solidFill>
                  <a:schemeClr val="bg1">
                    <a:lumMod val="95000"/>
                  </a:schemeClr>
                </a:solidFill>
                <a:latin typeface="Bell MT" panose="02020503060305020303" pitchFamily="18" charset="0"/>
              </a:rPr>
              <a:t> de arena o </a:t>
            </a:r>
            <a:r>
              <a:rPr lang="en-US" altLang="en-US" sz="2600" kern="1200" dirty="0" err="1">
                <a:solidFill>
                  <a:schemeClr val="bg1">
                    <a:lumMod val="95000"/>
                  </a:schemeClr>
                </a:solidFill>
                <a:latin typeface="Bell MT" panose="02020503060305020303" pitchFamily="18" charset="0"/>
              </a:rPr>
              <a:t>en</a:t>
            </a:r>
            <a:r>
              <a:rPr lang="en-US" altLang="en-US" sz="2600" kern="1200" dirty="0">
                <a:solidFill>
                  <a:schemeClr val="bg1">
                    <a:lumMod val="95000"/>
                  </a:schemeClr>
                </a:solidFill>
                <a:latin typeface="Bell MT" panose="02020503060305020303" pitchFamily="18" charset="0"/>
              </a:rPr>
              <a:t> la </a:t>
            </a:r>
            <a:r>
              <a:rPr lang="en-US" altLang="en-US" sz="2600" kern="1200" dirty="0" err="1">
                <a:solidFill>
                  <a:schemeClr val="bg1">
                    <a:lumMod val="95000"/>
                  </a:schemeClr>
                </a:solidFill>
                <a:latin typeface="Bell MT" panose="02020503060305020303" pitchFamily="18" charset="0"/>
              </a:rPr>
              <a:t>línea</a:t>
            </a:r>
            <a:r>
              <a:rPr lang="en-US" altLang="en-US" sz="2600" kern="1200" dirty="0">
                <a:solidFill>
                  <a:schemeClr val="bg1">
                    <a:lumMod val="95000"/>
                  </a:schemeClr>
                </a:solidFill>
                <a:latin typeface="Bell MT" panose="02020503060305020303" pitchFamily="18" charset="0"/>
              </a:rPr>
              <a:t> de </a:t>
            </a:r>
            <a:r>
              <a:rPr lang="en-US" altLang="en-US" sz="2600" kern="1200" dirty="0" err="1">
                <a:solidFill>
                  <a:schemeClr val="bg1">
                    <a:lumMod val="95000"/>
                  </a:schemeClr>
                </a:solidFill>
                <a:latin typeface="Bell MT" panose="02020503060305020303" pitchFamily="18" charset="0"/>
              </a:rPr>
              <a:t>marea</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es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decir</a:t>
            </a:r>
            <a:r>
              <a:rPr lang="en-US" altLang="en-US" sz="2600" kern="1200" dirty="0">
                <a:solidFill>
                  <a:schemeClr val="bg1">
                    <a:lumMod val="95000"/>
                  </a:schemeClr>
                </a:solidFill>
                <a:latin typeface="Bell MT" panose="02020503060305020303" pitchFamily="18" charset="0"/>
              </a:rPr>
              <a:t>, la </a:t>
            </a:r>
            <a:r>
              <a:rPr lang="en-US" altLang="en-US" sz="2600" kern="1200" dirty="0" err="1">
                <a:solidFill>
                  <a:schemeClr val="bg1">
                    <a:lumMod val="95000"/>
                  </a:schemeClr>
                </a:solidFill>
                <a:latin typeface="Bell MT" panose="02020503060305020303" pitchFamily="18" charset="0"/>
              </a:rPr>
              <a:t>línea</a:t>
            </a:r>
            <a:r>
              <a:rPr lang="en-US" altLang="en-US" sz="2600" kern="1200" dirty="0">
                <a:solidFill>
                  <a:schemeClr val="bg1">
                    <a:lumMod val="95000"/>
                  </a:schemeClr>
                </a:solidFill>
                <a:latin typeface="Bell MT" panose="02020503060305020303" pitchFamily="18" charset="0"/>
              </a:rPr>
              <a:t> de </a:t>
            </a:r>
            <a:r>
              <a:rPr lang="en-US" altLang="en-US" sz="2600" kern="1200" dirty="0" err="1">
                <a:solidFill>
                  <a:schemeClr val="bg1">
                    <a:lumMod val="95000"/>
                  </a:schemeClr>
                </a:solidFill>
                <a:latin typeface="Bell MT" panose="02020503060305020303" pitchFamily="18" charset="0"/>
              </a:rPr>
              <a:t>algas</a:t>
            </a:r>
            <a:r>
              <a:rPr lang="en-US" altLang="en-US" sz="2600" kern="1200" dirty="0">
                <a:solidFill>
                  <a:schemeClr val="bg1">
                    <a:lumMod val="95000"/>
                  </a:schemeClr>
                </a:solidFill>
                <a:latin typeface="Bell MT" panose="02020503060305020303" pitchFamily="18" charset="0"/>
              </a:rPr>
              <a:t> y </a:t>
            </a:r>
            <a:r>
              <a:rPr lang="en-US" altLang="en-US" sz="2600" kern="1200" dirty="0" err="1">
                <a:solidFill>
                  <a:schemeClr val="bg1">
                    <a:lumMod val="95000"/>
                  </a:schemeClr>
                </a:solidFill>
                <a:latin typeface="Bell MT" panose="02020503060305020303" pitchFamily="18" charset="0"/>
              </a:rPr>
              <a:t>pasto</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marino</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en</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descomposición</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arrastrada</a:t>
            </a:r>
            <a:r>
              <a:rPr lang="en-US" altLang="en-US" sz="2600" kern="1200" dirty="0">
                <a:solidFill>
                  <a:schemeClr val="bg1">
                    <a:lumMod val="95000"/>
                  </a:schemeClr>
                </a:solidFill>
                <a:latin typeface="Bell MT" panose="02020503060305020303" pitchFamily="18" charset="0"/>
              </a:rPr>
              <a:t> a lo largo de la </a:t>
            </a:r>
            <a:r>
              <a:rPr lang="en-US" altLang="en-US" sz="2600" kern="1200" dirty="0" err="1">
                <a:solidFill>
                  <a:schemeClr val="bg1">
                    <a:lumMod val="95000"/>
                  </a:schemeClr>
                </a:solidFill>
                <a:latin typeface="Bell MT" panose="02020503060305020303" pitchFamily="18" charset="0"/>
              </a:rPr>
              <a:t>marca</a:t>
            </a:r>
            <a:r>
              <a:rPr lang="en-US" altLang="en-US" sz="2600" kern="1200" dirty="0">
                <a:solidFill>
                  <a:schemeClr val="bg1">
                    <a:lumMod val="95000"/>
                  </a:schemeClr>
                </a:solidFill>
                <a:latin typeface="Bell MT" panose="02020503060305020303" pitchFamily="18" charset="0"/>
              </a:rPr>
              <a:t> de la </a:t>
            </a:r>
            <a:r>
              <a:rPr lang="en-US" altLang="en-US" sz="2600" kern="1200" dirty="0" err="1">
                <a:solidFill>
                  <a:schemeClr val="bg1">
                    <a:lumMod val="95000"/>
                  </a:schemeClr>
                </a:solidFill>
                <a:latin typeface="Bell MT" panose="02020503060305020303" pitchFamily="18" charset="0"/>
              </a:rPr>
              <a:t>marea</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alta</a:t>
            </a:r>
            <a:endParaRPr lang="en-US" altLang="en-US" sz="2600" kern="1200" dirty="0">
              <a:solidFill>
                <a:schemeClr val="bg1">
                  <a:lumMod val="95000"/>
                </a:schemeClr>
              </a:solidFill>
              <a:latin typeface="Bell MT" panose="02020503060305020303" pitchFamily="18" charset="0"/>
            </a:endParaRPr>
          </a:p>
        </p:txBody>
      </p:sp>
      <p:pic>
        <p:nvPicPr>
          <p:cNvPr id="31749" name="Picture 7" descr="Fotografía de algas secas y en descomposición en la playa. A esto se llama línea de marea ">
            <a:extLst>
              <a:ext uri="{FF2B5EF4-FFF2-40B4-BE49-F238E27FC236}">
                <a16:creationId xmlns:a16="http://schemas.microsoft.com/office/drawing/2014/main" id="{E86F87E3-6040-4F0F-922C-7313320A2C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1210851" y="-133866"/>
            <a:ext cx="2879529" cy="3840480"/>
          </a:xfrm>
          <a:prstGeom prst="rect">
            <a:avLst/>
          </a:prstGeom>
          <a:ln w="6350">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Fotografía de una línea de conchas y piedras a lo largo de una playa de arena, formando lo que se llama una línea de marea ">
            <a:extLst>
              <a:ext uri="{FF2B5EF4-FFF2-40B4-BE49-F238E27FC236}">
                <a16:creationId xmlns:a16="http://schemas.microsoft.com/office/drawing/2014/main" id="{47AFF1C9-B3A0-4087-8A35-79F4767847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48720" y="350034"/>
            <a:ext cx="3503392" cy="6035040"/>
          </a:xfrm>
          <a:prstGeom prst="rect">
            <a:avLst/>
          </a:prstGeom>
          <a:ln w="6350">
            <a:solidFill>
              <a:schemeClr val="bg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D3ABB000-B02C-4200-BDC1-D20346C8A8DB}"/>
              </a:ext>
            </a:extLst>
          </p:cNvPr>
          <p:cNvSpPr txBox="1"/>
          <p:nvPr/>
        </p:nvSpPr>
        <p:spPr>
          <a:xfrm>
            <a:off x="5791200" y="6385074"/>
            <a:ext cx="3060912" cy="215444"/>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Líneas</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marea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a:t>
            </a:r>
            <a:endParaRPr lang="en-US" sz="800" dirty="0">
              <a:solidFill>
                <a:schemeClr val="bg1"/>
              </a:solidFill>
              <a:latin typeface="Bell MT" panose="02020503060305020303"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70" name="Rectangle 2">
            <a:extLst>
              <a:ext uri="{FF2B5EF4-FFF2-40B4-BE49-F238E27FC236}">
                <a16:creationId xmlns:a16="http://schemas.microsoft.com/office/drawing/2014/main" id="{072C7C7F-EEBB-4583-9E9F-F04A92F182B8}"/>
              </a:ext>
            </a:extLst>
          </p:cNvPr>
          <p:cNvSpPr>
            <a:spLocks noGrp="1" noChangeArrowheads="1"/>
          </p:cNvSpPr>
          <p:nvPr>
            <p:ph type="title"/>
          </p:nvPr>
        </p:nvSpPr>
        <p:spPr>
          <a:xfrm>
            <a:off x="228600" y="5186422"/>
            <a:ext cx="8686800" cy="1366777"/>
          </a:xfrm>
        </p:spPr>
        <p:txBody>
          <a:bodyPr vert="horz" lIns="91440" tIns="45720" rIns="91440" bIns="45720" rtlCol="0" anchor="ctr">
            <a:noAutofit/>
          </a:bodyPr>
          <a:lstStyle/>
          <a:p>
            <a:pPr algn="l" eaLnBrk="1" hangingPunct="1">
              <a:lnSpc>
                <a:spcPct val="90000"/>
              </a:lnSpc>
            </a:pPr>
            <a:r>
              <a:rPr lang="en-US" altLang="en-US" sz="2600" kern="1200" dirty="0">
                <a:solidFill>
                  <a:schemeClr val="bg1">
                    <a:lumMod val="95000"/>
                  </a:schemeClr>
                </a:solidFill>
                <a:latin typeface="Bell MT" panose="02020503060305020303" pitchFamily="18" charset="0"/>
              </a:rPr>
              <a:t>El </a:t>
            </a:r>
            <a:r>
              <a:rPr lang="en-US" altLang="en-US" sz="2600" kern="1200" dirty="0" err="1">
                <a:solidFill>
                  <a:schemeClr val="bg1">
                    <a:lumMod val="95000"/>
                  </a:schemeClr>
                </a:solidFill>
                <a:latin typeface="Bell MT" panose="02020503060305020303" pitchFamily="18" charset="0"/>
              </a:rPr>
              <a:t>pasto</a:t>
            </a:r>
            <a:r>
              <a:rPr lang="en-US" altLang="en-US" sz="2600" kern="1200" dirty="0">
                <a:solidFill>
                  <a:schemeClr val="bg1">
                    <a:lumMod val="95000"/>
                  </a:schemeClr>
                </a:solidFill>
                <a:latin typeface="Bell MT" panose="02020503060305020303" pitchFamily="18" charset="0"/>
              </a:rPr>
              <a:t> de </a:t>
            </a:r>
            <a:r>
              <a:rPr lang="en-US" altLang="en-US" sz="2600" kern="1200" dirty="0" err="1">
                <a:solidFill>
                  <a:schemeClr val="bg1">
                    <a:lumMod val="95000"/>
                  </a:schemeClr>
                </a:solidFill>
                <a:latin typeface="Bell MT" panose="02020503060305020303" pitchFamily="18" charset="0"/>
              </a:rPr>
              <a:t>dunas</a:t>
            </a:r>
            <a:r>
              <a:rPr lang="en-US" altLang="en-US" sz="2600" kern="1200" dirty="0">
                <a:solidFill>
                  <a:schemeClr val="bg1">
                    <a:lumMod val="95000"/>
                  </a:schemeClr>
                </a:solidFill>
                <a:latin typeface="Bell MT" panose="02020503060305020303" pitchFamily="18" charset="0"/>
              </a:rPr>
              <a:t> y las </a:t>
            </a:r>
            <a:r>
              <a:rPr lang="en-US" altLang="en-US" sz="2600" kern="1200" dirty="0" err="1">
                <a:solidFill>
                  <a:schemeClr val="bg1">
                    <a:lumMod val="95000"/>
                  </a:schemeClr>
                </a:solidFill>
                <a:latin typeface="Bell MT" panose="02020503060305020303" pitchFamily="18" charset="0"/>
              </a:rPr>
              <a:t>plantas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ayudan</a:t>
            </a:r>
            <a:r>
              <a:rPr lang="en-US" altLang="en-US" sz="2600" kern="1200" dirty="0">
                <a:solidFill>
                  <a:schemeClr val="bg1">
                    <a:lumMod val="95000"/>
                  </a:schemeClr>
                </a:solidFill>
                <a:latin typeface="Bell MT" panose="02020503060305020303" pitchFamily="18" charset="0"/>
              </a:rPr>
              <a:t> a </a:t>
            </a:r>
            <a:r>
              <a:rPr lang="en-US" altLang="en-US" sz="2600" kern="1200" dirty="0" err="1">
                <a:solidFill>
                  <a:schemeClr val="bg1">
                    <a:lumMod val="95000"/>
                  </a:schemeClr>
                </a:solidFill>
                <a:latin typeface="Bell MT" panose="02020503060305020303" pitchFamily="18" charset="0"/>
              </a:rPr>
              <a:t>mantener</a:t>
            </a:r>
            <a:r>
              <a:rPr lang="en-US" altLang="en-US" sz="2600" kern="1200" dirty="0">
                <a:solidFill>
                  <a:schemeClr val="bg1">
                    <a:lumMod val="95000"/>
                  </a:schemeClr>
                </a:solidFill>
                <a:latin typeface="Bell MT" panose="02020503060305020303" pitchFamily="18" charset="0"/>
              </a:rPr>
              <a:t> la arena </a:t>
            </a:r>
            <a:r>
              <a:rPr lang="en-US" altLang="en-US" sz="2600" kern="1200" dirty="0" err="1">
                <a:solidFill>
                  <a:schemeClr val="bg1">
                    <a:lumMod val="95000"/>
                  </a:schemeClr>
                </a:solidFill>
                <a:latin typeface="Bell MT" panose="02020503060305020303" pitchFamily="18" charset="0"/>
              </a:rPr>
              <a:t>en</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su</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lugar</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Aunque</a:t>
            </a:r>
            <a:r>
              <a:rPr lang="en-US" altLang="en-US" sz="2600" kern="1200" dirty="0">
                <a:solidFill>
                  <a:schemeClr val="bg1">
                    <a:lumMod val="95000"/>
                  </a:schemeClr>
                </a:solidFill>
                <a:latin typeface="Bell MT" panose="02020503060305020303" pitchFamily="18" charset="0"/>
              </a:rPr>
              <a:t> las </a:t>
            </a:r>
            <a:r>
              <a:rPr lang="en-US" altLang="en-US" sz="2600" kern="1200" dirty="0" err="1">
                <a:solidFill>
                  <a:schemeClr val="bg1">
                    <a:lumMod val="95000"/>
                  </a:schemeClr>
                </a:solidFill>
                <a:latin typeface="Bell MT" panose="02020503060305020303" pitchFamily="18" charset="0"/>
              </a:rPr>
              <a:t>plantas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pueden</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soportar</a:t>
            </a:r>
            <a:r>
              <a:rPr lang="en-US" altLang="en-US" sz="2600" kern="1200" dirty="0">
                <a:solidFill>
                  <a:schemeClr val="bg1">
                    <a:lumMod val="95000"/>
                  </a:schemeClr>
                </a:solidFill>
                <a:latin typeface="Bell MT" panose="02020503060305020303" pitchFamily="18" charset="0"/>
              </a:rPr>
              <a:t> el </a:t>
            </a:r>
            <a:r>
              <a:rPr lang="en-US" altLang="en-US" sz="2600" kern="1200" dirty="0" err="1">
                <a:solidFill>
                  <a:schemeClr val="bg1">
                    <a:lumMod val="95000"/>
                  </a:schemeClr>
                </a:solidFill>
                <a:latin typeface="Bell MT" panose="02020503060305020303" pitchFamily="18" charset="0"/>
              </a:rPr>
              <a:t>duro</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ambiente</a:t>
            </a:r>
            <a:r>
              <a:rPr lang="en-US" altLang="en-US" sz="2600" kern="1200" dirty="0">
                <a:solidFill>
                  <a:schemeClr val="bg1">
                    <a:lumMod val="95000"/>
                  </a:schemeClr>
                </a:solidFill>
                <a:latin typeface="Bell MT" panose="02020503060305020303" pitchFamily="18" charset="0"/>
              </a:rPr>
              <a:t> de </a:t>
            </a:r>
            <a:r>
              <a:rPr lang="en-US" altLang="en-US" sz="2600" kern="1200" dirty="0" err="1">
                <a:solidFill>
                  <a:schemeClr val="bg1">
                    <a:lumMod val="95000"/>
                  </a:schemeClr>
                </a:solidFill>
                <a:latin typeface="Bell MT" panose="02020503060305020303" pitchFamily="18" charset="0"/>
              </a:rPr>
              <a:t>una</a:t>
            </a:r>
            <a:r>
              <a:rPr lang="en-US" altLang="en-US" sz="2600" kern="1200" dirty="0">
                <a:solidFill>
                  <a:schemeClr val="bg1">
                    <a:lumMod val="95000"/>
                  </a:schemeClr>
                </a:solidFill>
                <a:latin typeface="Bell MT" panose="02020503060305020303" pitchFamily="18" charset="0"/>
              </a:rPr>
              <a:t> playa de arena, </a:t>
            </a:r>
            <a:r>
              <a:rPr lang="en-US" altLang="en-US" sz="2600" kern="1200" dirty="0" err="1">
                <a:solidFill>
                  <a:schemeClr val="bg1">
                    <a:lumMod val="95000"/>
                  </a:schemeClr>
                </a:solidFill>
                <a:latin typeface="Bell MT" panose="02020503060305020303" pitchFamily="18" charset="0"/>
              </a:rPr>
              <a:t>sus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sistemas</a:t>
            </a:r>
            <a:r>
              <a:rPr lang="en-US" altLang="en-US" sz="2600" kern="1200" dirty="0">
                <a:solidFill>
                  <a:schemeClr val="bg1">
                    <a:lumMod val="95000"/>
                  </a:schemeClr>
                </a:solidFill>
                <a:latin typeface="Bell MT" panose="02020503060305020303" pitchFamily="18" charset="0"/>
              </a:rPr>
              <a:t> de </a:t>
            </a:r>
            <a:r>
              <a:rPr lang="en-US" altLang="en-US" sz="2600" kern="1200" dirty="0" err="1">
                <a:solidFill>
                  <a:schemeClr val="bg1">
                    <a:lumMod val="95000"/>
                  </a:schemeClr>
                </a:solidFill>
                <a:latin typeface="Bell MT" panose="02020503060305020303" pitchFamily="18" charset="0"/>
              </a:rPr>
              <a:t>raíces</a:t>
            </a:r>
            <a:r>
              <a:rPr lang="en-US" altLang="en-US" sz="2600" kern="1200" dirty="0">
                <a:solidFill>
                  <a:schemeClr val="bg1">
                    <a:lumMod val="95000"/>
                  </a:schemeClr>
                </a:solidFill>
                <a:latin typeface="Bell MT" panose="02020503060305020303" pitchFamily="18" charset="0"/>
              </a:rPr>
              <a:t> son </a:t>
            </a:r>
            <a:r>
              <a:rPr lang="en-US" altLang="en-US" sz="2600" kern="1200" dirty="0" err="1">
                <a:solidFill>
                  <a:schemeClr val="bg1">
                    <a:lumMod val="95000"/>
                  </a:schemeClr>
                </a:solidFill>
                <a:latin typeface="Bell MT" panose="02020503060305020303" pitchFamily="18" charset="0"/>
              </a:rPr>
              <a:t>frágiles</a:t>
            </a:r>
            <a:r>
              <a:rPr lang="en-US" altLang="en-US" sz="2600" kern="1200" dirty="0">
                <a:solidFill>
                  <a:schemeClr val="bg1">
                    <a:lumMod val="95000"/>
                  </a:schemeClr>
                </a:solidFill>
                <a:latin typeface="Bell MT" panose="02020503060305020303" pitchFamily="18" charset="0"/>
              </a:rPr>
              <a:t> y se </a:t>
            </a:r>
            <a:r>
              <a:rPr lang="en-US" altLang="en-US" sz="2600" kern="1200" dirty="0" err="1">
                <a:solidFill>
                  <a:schemeClr val="bg1">
                    <a:lumMod val="95000"/>
                  </a:schemeClr>
                </a:solidFill>
                <a:latin typeface="Bell MT" panose="02020503060305020303" pitchFamily="18" charset="0"/>
              </a:rPr>
              <a:t>dañan</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fácilmente</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si</a:t>
            </a:r>
            <a:r>
              <a:rPr lang="en-US" altLang="en-US" sz="2600" kern="1200" dirty="0">
                <a:solidFill>
                  <a:schemeClr val="bg1">
                    <a:lumMod val="95000"/>
                  </a:schemeClr>
                </a:solidFill>
                <a:latin typeface="Bell MT" panose="02020503060305020303" pitchFamily="18" charset="0"/>
              </a:rPr>
              <a:t> son </a:t>
            </a:r>
            <a:r>
              <a:rPr lang="en-US" altLang="en-US" sz="2600" kern="1200" dirty="0" err="1">
                <a:solidFill>
                  <a:schemeClr val="bg1">
                    <a:lumMod val="95000"/>
                  </a:schemeClr>
                </a:solidFill>
                <a:latin typeface="Bell MT" panose="02020503060305020303" pitchFamily="18" charset="0"/>
              </a:rPr>
              <a:t>pisoteados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por</a:t>
            </a:r>
            <a:r>
              <a:rPr lang="en-US" altLang="en-US" sz="2600" kern="1200" dirty="0">
                <a:solidFill>
                  <a:schemeClr val="bg1">
                    <a:lumMod val="95000"/>
                  </a:schemeClr>
                </a:solidFill>
                <a:latin typeface="Bell MT" panose="02020503060305020303" pitchFamily="18" charset="0"/>
              </a:rPr>
              <a:t> las personas</a:t>
            </a:r>
          </a:p>
        </p:txBody>
      </p:sp>
      <p:pic>
        <p:nvPicPr>
          <p:cNvPr id="7" name="Picture 6" descr="Fotografía de una duna de arena cubierta de diferentes plantas de dunas que ayudan a fijar la arena en su lugar ">
            <a:extLst>
              <a:ext uri="{FF2B5EF4-FFF2-40B4-BE49-F238E27FC236}">
                <a16:creationId xmlns:a16="http://schemas.microsoft.com/office/drawing/2014/main" id="{E4C6D6C8-B8D3-4A42-94DA-99C642DB87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5014697"/>
          </a:xfrm>
          <a:prstGeom prst="rect">
            <a:avLst/>
          </a:prstGeom>
          <a:ln w="6350">
            <a:solidFill>
              <a:schemeClr val="bg1"/>
            </a:solidFill>
          </a:ln>
        </p:spPr>
      </p:pic>
      <p:sp>
        <p:nvSpPr>
          <p:cNvPr id="2" name="TextBox 1">
            <a:extLst>
              <a:ext uri="{FF2B5EF4-FFF2-40B4-BE49-F238E27FC236}">
                <a16:creationId xmlns:a16="http://schemas.microsoft.com/office/drawing/2014/main" id="{9CF602E2-D296-4DA3-A566-5229E390386E}"/>
              </a:ext>
            </a:extLst>
          </p:cNvPr>
          <p:cNvSpPr txBox="1"/>
          <p:nvPr/>
        </p:nvSpPr>
        <p:spPr>
          <a:xfrm>
            <a:off x="7162800" y="4813756"/>
            <a:ext cx="1981200" cy="215444"/>
          </a:xfrm>
          <a:prstGeom prst="rect">
            <a:avLst/>
          </a:prstGeom>
          <a:noFill/>
        </p:spPr>
        <p:txBody>
          <a:bodyPr wrap="square" rtlCol="0">
            <a:spAutoFit/>
          </a:bodyPr>
          <a:lstStyle/>
          <a:p>
            <a:pPr algn="r"/>
            <a:r>
              <a:rPr lang="en-US" altLang="en-US" sz="800" dirty="0" err="1">
                <a:latin typeface="Bell MT" panose="02020503060305020303" pitchFamily="18" charset="0"/>
              </a:rPr>
              <a:t>cortesía</a:t>
            </a:r>
            <a:r>
              <a:rPr lang="en-US" altLang="en-US" sz="800" dirty="0">
                <a:latin typeface="Bell MT" panose="02020503060305020303" pitchFamily="18" charset="0"/>
              </a:rPr>
              <a:t> de </a:t>
            </a:r>
            <a:r>
              <a:rPr lang="en-US" altLang="en-US" sz="800" i="0" dirty="0">
                <a:latin typeface="Bell MT" panose="02020503060305020303" pitchFamily="18" charset="0"/>
              </a:rPr>
              <a:t>Nancy Balcom</a:t>
            </a:r>
            <a:endParaRPr lang="en-US" sz="800" dirty="0">
              <a:latin typeface="Bell MT" panose="02020503060305020303"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8A83CC2-6BE2-4F5F-B3E3-C5541B3B4D54}"/>
              </a:ext>
            </a:extLst>
          </p:cNvPr>
          <p:cNvSpPr>
            <a:spLocks noGrp="1" noChangeArrowheads="1"/>
          </p:cNvSpPr>
          <p:nvPr>
            <p:ph type="title"/>
          </p:nvPr>
        </p:nvSpPr>
        <p:spPr>
          <a:xfrm>
            <a:off x="536067" y="304800"/>
            <a:ext cx="8071866" cy="1969008"/>
          </a:xfrm>
        </p:spPr>
        <p:txBody>
          <a:bodyPr vert="horz" lIns="91440" tIns="45720" rIns="91440" bIns="45720" rtlCol="0" anchor="b">
            <a:normAutofit fontScale="90000"/>
          </a:bodyPr>
          <a:lstStyle/>
          <a:p>
            <a:pPr algn="l" eaLnBrk="1" hangingPunct="1">
              <a:lnSpc>
                <a:spcPct val="90000"/>
              </a:lnSpc>
            </a:pPr>
            <a:br>
              <a:rPr lang="en-US" altLang="en-US" sz="1500" kern="1200" dirty="0">
                <a:solidFill>
                  <a:schemeClr val="tx1"/>
                </a:solidFill>
                <a:latin typeface="+mj-lt"/>
                <a:ea typeface="+mj-ea"/>
                <a:cs typeface="+mj-cs"/>
              </a:rPr>
            </a:br>
            <a:br>
              <a:rPr lang="en-US" altLang="en-US" sz="2800" kern="1200" dirty="0">
                <a:solidFill>
                  <a:schemeClr val="tx1"/>
                </a:solidFill>
                <a:latin typeface="Bell MT" panose="02020503060305020303" pitchFamily="18" charset="0"/>
              </a:rPr>
            </a:br>
            <a:r>
              <a:rPr lang="en-US" altLang="en-US" sz="2800" kern="1200" dirty="0">
                <a:solidFill>
                  <a:schemeClr val="tx1">
                    <a:lumMod val="95000"/>
                  </a:schemeClr>
                </a:solidFill>
                <a:latin typeface="Bell MT" panose="02020503060305020303" pitchFamily="18" charset="0"/>
              </a:rPr>
              <a:t>La </a:t>
            </a:r>
            <a:r>
              <a:rPr lang="en-US" altLang="en-US" sz="2800" kern="1200" dirty="0" err="1">
                <a:solidFill>
                  <a:schemeClr val="tx1">
                    <a:lumMod val="95000"/>
                  </a:schemeClr>
                </a:solidFill>
                <a:latin typeface="Bell MT" panose="02020503060305020303" pitchFamily="18" charset="0"/>
              </a:rPr>
              <a:t>parte</a:t>
            </a:r>
            <a:r>
              <a:rPr lang="en-US" altLang="en-US" sz="2800" kern="1200" dirty="0">
                <a:solidFill>
                  <a:schemeClr val="tx1">
                    <a:lumMod val="95000"/>
                  </a:schemeClr>
                </a:solidFill>
                <a:latin typeface="Bell MT" panose="02020503060305020303" pitchFamily="18" charset="0"/>
              </a:rPr>
              <a:t> superior de la </a:t>
            </a:r>
            <a:r>
              <a:rPr lang="en-US" altLang="en-US" sz="2800" kern="1200" dirty="0" err="1">
                <a:solidFill>
                  <a:schemeClr val="tx1">
                    <a:lumMod val="95000"/>
                  </a:schemeClr>
                </a:solidFill>
                <a:latin typeface="Bell MT" panose="02020503060305020303" pitchFamily="18" charset="0"/>
              </a:rPr>
              <a:t>hoja</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cada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pasto</a:t>
            </a:r>
            <a:r>
              <a:rPr lang="en-US" altLang="en-US" sz="2800" kern="1200" dirty="0">
                <a:solidFill>
                  <a:schemeClr val="tx1">
                    <a:lumMod val="95000"/>
                  </a:schemeClr>
                </a:solidFill>
                <a:latin typeface="Bell MT" panose="02020503060305020303" pitchFamily="18" charset="0"/>
              </a:rPr>
              <a:t> de playa </a:t>
            </a:r>
            <a:r>
              <a:rPr lang="en-US" altLang="en-US" sz="2800" kern="1200" dirty="0" err="1">
                <a:solidFill>
                  <a:schemeClr val="tx1">
                    <a:lumMod val="95000"/>
                  </a:schemeClr>
                </a:solidFill>
                <a:latin typeface="Bell MT" panose="02020503060305020303" pitchFamily="18" charset="0"/>
              </a:rPr>
              <a:t>tiene</a:t>
            </a:r>
            <a:r>
              <a:rPr lang="en-US" altLang="en-US" sz="2800" kern="1200" dirty="0">
                <a:solidFill>
                  <a:schemeClr val="tx1">
                    <a:lumMod val="95000"/>
                  </a:schemeClr>
                </a:solidFill>
                <a:latin typeface="Bell MT" panose="02020503060305020303" pitchFamily="18" charset="0"/>
              </a:rPr>
              <a:t> de 10 a 12 </a:t>
            </a:r>
            <a:r>
              <a:rPr lang="en-US" altLang="en-US" sz="2800" kern="1200" dirty="0" err="1">
                <a:solidFill>
                  <a:schemeClr val="tx1">
                    <a:lumMod val="95000"/>
                  </a:schemeClr>
                </a:solidFill>
                <a:latin typeface="Bell MT" panose="02020503060305020303" pitchFamily="18" charset="0"/>
              </a:rPr>
              <a:t>crestas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paralelas</a:t>
            </a:r>
            <a:r>
              <a:rPr lang="en-US" altLang="en-US" sz="2800" kern="1200" dirty="0">
                <a:solidFill>
                  <a:schemeClr val="tx1">
                    <a:lumMod val="95000"/>
                  </a:schemeClr>
                </a:solidFill>
                <a:latin typeface="Bell MT" panose="02020503060305020303" pitchFamily="18" charset="0"/>
              </a:rPr>
              <a:t> que se alternan con </a:t>
            </a:r>
            <a:r>
              <a:rPr lang="en-US" altLang="en-US" sz="2800" kern="1200" dirty="0" err="1">
                <a:solidFill>
                  <a:schemeClr val="tx1">
                    <a:lumMod val="95000"/>
                  </a:schemeClr>
                </a:solidFill>
                <a:latin typeface="Bell MT" panose="02020503060305020303" pitchFamily="18" charset="0"/>
              </a:rPr>
              <a:t>surcos</a:t>
            </a:r>
            <a:r>
              <a:rPr lang="en-US" altLang="en-US" sz="2800" kern="1200" dirty="0">
                <a:solidFill>
                  <a:schemeClr val="tx1">
                    <a:lumMod val="95000"/>
                  </a:schemeClr>
                </a:solidFill>
                <a:latin typeface="Bell MT" panose="02020503060305020303" pitchFamily="18" charset="0"/>
              </a:rPr>
              <a:t> y que se </a:t>
            </a:r>
            <a:r>
              <a:rPr lang="en-US" altLang="en-US" sz="2800" kern="1200" dirty="0" err="1">
                <a:solidFill>
                  <a:schemeClr val="tx1">
                    <a:lumMod val="95000"/>
                  </a:schemeClr>
                </a:solidFill>
                <a:latin typeface="Bell MT" panose="02020503060305020303" pitchFamily="18" charset="0"/>
              </a:rPr>
              <a:t>extienden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desde</a:t>
            </a:r>
            <a:r>
              <a:rPr lang="en-US" altLang="en-US" sz="2800" kern="1200" dirty="0">
                <a:solidFill>
                  <a:schemeClr val="tx1">
                    <a:lumMod val="95000"/>
                  </a:schemeClr>
                </a:solidFill>
                <a:latin typeface="Bell MT" panose="02020503060305020303" pitchFamily="18" charset="0"/>
              </a:rPr>
              <a:t> la base hasta la </a:t>
            </a:r>
            <a:r>
              <a:rPr lang="en-US" altLang="en-US" sz="2800" kern="1200" dirty="0" err="1">
                <a:solidFill>
                  <a:schemeClr val="tx1">
                    <a:lumMod val="95000"/>
                  </a:schemeClr>
                </a:solidFill>
                <a:latin typeface="Bell MT" panose="02020503060305020303" pitchFamily="18" charset="0"/>
              </a:rPr>
              <a:t>punta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Esta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estructura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acanalada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provoca</a:t>
            </a:r>
            <a:r>
              <a:rPr lang="en-US" altLang="en-US" sz="2800" kern="1200" dirty="0">
                <a:solidFill>
                  <a:schemeClr val="tx1">
                    <a:lumMod val="95000"/>
                  </a:schemeClr>
                </a:solidFill>
                <a:latin typeface="Bell MT" panose="02020503060305020303" pitchFamily="18" charset="0"/>
              </a:rPr>
              <a:t> que las </a:t>
            </a:r>
            <a:r>
              <a:rPr lang="en-US" altLang="en-US" sz="2800" kern="1200" dirty="0" err="1">
                <a:solidFill>
                  <a:schemeClr val="tx1">
                    <a:lumMod val="95000"/>
                  </a:schemeClr>
                </a:solidFill>
                <a:latin typeface="Bell MT" panose="02020503060305020303" pitchFamily="18" charset="0"/>
              </a:rPr>
              <a:t>hojas</a:t>
            </a:r>
            <a:r>
              <a:rPr lang="en-US" altLang="en-US" sz="2800" kern="1200" dirty="0">
                <a:solidFill>
                  <a:schemeClr val="tx1">
                    <a:lumMod val="95000"/>
                  </a:schemeClr>
                </a:solidFill>
                <a:latin typeface="Bell MT" panose="02020503060305020303" pitchFamily="18" charset="0"/>
              </a:rPr>
              <a:t> se </a:t>
            </a:r>
            <a:r>
              <a:rPr lang="en-US" altLang="en-US" sz="2800" kern="1200" dirty="0" err="1">
                <a:solidFill>
                  <a:schemeClr val="tx1">
                    <a:lumMod val="95000"/>
                  </a:schemeClr>
                </a:solidFill>
                <a:latin typeface="Bell MT" panose="02020503060305020303" pitchFamily="18" charset="0"/>
              </a:rPr>
              <a:t>enrollen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apretadamente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cuando</a:t>
            </a:r>
            <a:r>
              <a:rPr lang="en-US" altLang="en-US" sz="2800" kern="1200" dirty="0">
                <a:solidFill>
                  <a:schemeClr val="tx1">
                    <a:lumMod val="95000"/>
                  </a:schemeClr>
                </a:solidFill>
                <a:latin typeface="Bell MT" panose="02020503060305020303" pitchFamily="18" charset="0"/>
              </a:rPr>
              <a:t> el </a:t>
            </a:r>
            <a:r>
              <a:rPr lang="en-US" altLang="en-US" sz="2800" kern="1200" dirty="0" err="1">
                <a:solidFill>
                  <a:schemeClr val="tx1">
                    <a:lumMod val="95000"/>
                  </a:schemeClr>
                </a:solidFill>
                <a:latin typeface="Bell MT" panose="02020503060305020303" pitchFamily="18" charset="0"/>
              </a:rPr>
              <a:t>agua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escasa</a:t>
            </a:r>
            <a:r>
              <a:rPr lang="en-US" altLang="en-US" sz="2800" kern="1200" dirty="0">
                <a:solidFill>
                  <a:schemeClr val="tx1">
                    <a:lumMod val="95000"/>
                  </a:schemeClr>
                </a:solidFill>
                <a:latin typeface="Bell MT" panose="02020503060305020303" pitchFamily="18" charset="0"/>
              </a:rPr>
              <a:t> y que se </a:t>
            </a:r>
            <a:r>
              <a:rPr lang="en-US" altLang="en-US" sz="2800" kern="1200" dirty="0" err="1">
                <a:solidFill>
                  <a:schemeClr val="tx1">
                    <a:lumMod val="95000"/>
                  </a:schemeClr>
                </a:solidFill>
                <a:latin typeface="Bell MT" panose="02020503060305020303" pitchFamily="18" charset="0"/>
              </a:rPr>
              <a:t>desenrrollen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cuando</a:t>
            </a:r>
            <a:r>
              <a:rPr lang="en-US" altLang="en-US" sz="2800" kern="1200" dirty="0">
                <a:solidFill>
                  <a:schemeClr val="tx1">
                    <a:lumMod val="95000"/>
                  </a:schemeClr>
                </a:solidFill>
                <a:latin typeface="Bell MT" panose="02020503060305020303" pitchFamily="18" charset="0"/>
              </a:rPr>
              <a:t> hay </a:t>
            </a:r>
            <a:r>
              <a:rPr lang="en-US" altLang="en-US" sz="2800" kern="1200" dirty="0" err="1">
                <a:solidFill>
                  <a:schemeClr val="tx1">
                    <a:lumMod val="95000"/>
                  </a:schemeClr>
                </a:solidFill>
                <a:latin typeface="Bell MT" panose="02020503060305020303" pitchFamily="18" charset="0"/>
              </a:rPr>
              <a:t>agua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disponible</a:t>
            </a:r>
            <a:endParaRPr lang="en-US" altLang="en-US" sz="2800" kern="1200" dirty="0">
              <a:solidFill>
                <a:schemeClr val="tx1">
                  <a:lumMod val="95000"/>
                </a:schemeClr>
              </a:solidFill>
              <a:latin typeface="Bell MT" panose="02020503060305020303" pitchFamily="18" charset="0"/>
            </a:endParaRPr>
          </a:p>
        </p:txBody>
      </p:sp>
      <p:pic>
        <p:nvPicPr>
          <p:cNvPr id="7" name="Picture 6" descr="Fotografía de pasto de playa americano en la arena &#10;&#10;">
            <a:extLst>
              <a:ext uri="{FF2B5EF4-FFF2-40B4-BE49-F238E27FC236}">
                <a16:creationId xmlns:a16="http://schemas.microsoft.com/office/drawing/2014/main" id="{B10BC02E-304A-43DB-9296-EEACB2A427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457200" y="2438400"/>
            <a:ext cx="3909060" cy="3856948"/>
          </a:xfrm>
          <a:prstGeom prst="rect">
            <a:avLst/>
          </a:prstGeom>
          <a:ln w="6350">
            <a:solidFill>
              <a:schemeClr val="tx1"/>
            </a:solidFill>
          </a:ln>
        </p:spPr>
      </p:pic>
      <p:cxnSp>
        <p:nvCxnSpPr>
          <p:cNvPr id="135" name="Straight Connector 134">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Fotografía de una duna de arena cubierta de pasto de playa americano ">
            <a:extLst>
              <a:ext uri="{FF2B5EF4-FFF2-40B4-BE49-F238E27FC236}">
                <a16:creationId xmlns:a16="http://schemas.microsoft.com/office/drawing/2014/main" id="{2BE52D03-F5B4-409C-9F57-E315FB499A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7740" y="2423040"/>
            <a:ext cx="3909060" cy="3857568"/>
          </a:xfrm>
          <a:prstGeom prst="rect">
            <a:avLst/>
          </a:prstGeom>
          <a:ln w="6350">
            <a:solidFill>
              <a:schemeClr val="tx1"/>
            </a:solidFill>
          </a:ln>
        </p:spPr>
      </p:pic>
      <p:sp>
        <p:nvSpPr>
          <p:cNvPr id="2" name="TextBox 1">
            <a:extLst>
              <a:ext uri="{FF2B5EF4-FFF2-40B4-BE49-F238E27FC236}">
                <a16:creationId xmlns:a16="http://schemas.microsoft.com/office/drawing/2014/main" id="{DEF85AA2-1579-46AA-91B5-CAAFBA9F65A5}"/>
              </a:ext>
            </a:extLst>
          </p:cNvPr>
          <p:cNvSpPr txBox="1"/>
          <p:nvPr/>
        </p:nvSpPr>
        <p:spPr>
          <a:xfrm>
            <a:off x="381000" y="6065164"/>
            <a:ext cx="3810000" cy="215444"/>
          </a:xfrm>
          <a:prstGeom prst="rect">
            <a:avLst/>
          </a:prstGeom>
          <a:noFill/>
        </p:spPr>
        <p:txBody>
          <a:bodyPr wrap="square" rtlCol="0">
            <a:spAutoFit/>
          </a:bodyPr>
          <a:lstStyle/>
          <a:p>
            <a:r>
              <a:rPr lang="en-US" altLang="en-US" sz="800" dirty="0">
                <a:latin typeface="Bell MT" panose="02020503060305020303" pitchFamily="18" charset="0"/>
              </a:rPr>
              <a:t>Pasto de playa americano, </a:t>
            </a:r>
            <a:r>
              <a:rPr lang="en-US" altLang="en-US" sz="800" i="1" dirty="0" err="1">
                <a:latin typeface="Bell MT" panose="02020503060305020303" pitchFamily="18" charset="0"/>
              </a:rPr>
              <a:t>Ammophila</a:t>
            </a:r>
            <a:r>
              <a:rPr lang="en-US" altLang="en-US" sz="800" i="1" dirty="0">
                <a:latin typeface="Bell MT" panose="02020503060305020303" pitchFamily="18" charset="0"/>
              </a:rPr>
              <a:t> </a:t>
            </a:r>
            <a:r>
              <a:rPr lang="en-US" altLang="en-US" sz="800" i="1" dirty="0" err="1">
                <a:latin typeface="Bell MT" panose="02020503060305020303" pitchFamily="18" charset="0"/>
              </a:rPr>
              <a:t>breviligulata</a:t>
            </a:r>
            <a:r>
              <a:rPr lang="en-US" altLang="en-US" sz="800" dirty="0">
                <a:latin typeface="Bell MT" panose="02020503060305020303" pitchFamily="18" charset="0"/>
              </a:rPr>
              <a:t> ,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EA1D4807-E7A3-42C1-B830-C0CE95FB528D}"/>
              </a:ext>
            </a:extLst>
          </p:cNvPr>
          <p:cNvSpPr>
            <a:spLocks noGrp="1" noChangeArrowheads="1"/>
          </p:cNvSpPr>
          <p:nvPr>
            <p:ph type="title"/>
          </p:nvPr>
        </p:nvSpPr>
        <p:spPr>
          <a:xfrm>
            <a:off x="536067" y="541810"/>
            <a:ext cx="8071866" cy="1681028"/>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El </a:t>
            </a:r>
            <a:r>
              <a:rPr lang="en-US" altLang="en-US" sz="2800" kern="1200" dirty="0" err="1">
                <a:solidFill>
                  <a:schemeClr val="tx1">
                    <a:lumMod val="95000"/>
                  </a:schemeClr>
                </a:solidFill>
                <a:latin typeface="Bell MT" panose="02020503060305020303" pitchFamily="18" charset="0"/>
              </a:rPr>
              <a:t>guisante</a:t>
            </a:r>
            <a:r>
              <a:rPr lang="en-US" altLang="en-US" sz="2800" kern="1200" dirty="0">
                <a:solidFill>
                  <a:schemeClr val="tx1">
                    <a:lumMod val="95000"/>
                  </a:schemeClr>
                </a:solidFill>
                <a:latin typeface="Bell MT" panose="02020503060305020303" pitchFamily="18" charset="0"/>
              </a:rPr>
              <a:t> de playa </a:t>
            </a:r>
            <a:r>
              <a:rPr lang="en-US" altLang="en-US" sz="2800" kern="1200" dirty="0" err="1">
                <a:solidFill>
                  <a:schemeClr val="tx1">
                    <a:lumMod val="95000"/>
                  </a:schemeClr>
                </a:solidFill>
                <a:latin typeface="Bell MT" panose="02020503060305020303" pitchFamily="18" charset="0"/>
              </a:rPr>
              <a:t>crece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las </a:t>
            </a:r>
            <a:r>
              <a:rPr lang="en-US" altLang="en-US" sz="2800" kern="1200" dirty="0" err="1">
                <a:solidFill>
                  <a:schemeClr val="tx1">
                    <a:lumMod val="95000"/>
                  </a:schemeClr>
                </a:solidFill>
                <a:latin typeface="Bell MT" panose="02020503060305020303" pitchFamily="18" charset="0"/>
              </a:rPr>
              <a:t>dunas</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ayuda</a:t>
            </a:r>
            <a:r>
              <a:rPr lang="en-US" altLang="en-US" sz="2800" kern="1200" dirty="0">
                <a:solidFill>
                  <a:schemeClr val="tx1">
                    <a:lumMod val="95000"/>
                  </a:schemeClr>
                </a:solidFill>
                <a:latin typeface="Bell MT" panose="02020503060305020303" pitchFamily="18" charset="0"/>
              </a:rPr>
              <a:t> a </a:t>
            </a:r>
            <a:r>
              <a:rPr lang="en-US" altLang="en-US" sz="2800" kern="1200" dirty="0" err="1">
                <a:solidFill>
                  <a:schemeClr val="tx1">
                    <a:lumMod val="95000"/>
                  </a:schemeClr>
                </a:solidFill>
                <a:latin typeface="Bell MT" panose="02020503060305020303" pitchFamily="18" charset="0"/>
              </a:rPr>
              <a:t>estabilizar</a:t>
            </a:r>
            <a:r>
              <a:rPr lang="en-US" altLang="en-US" sz="2800" kern="1200" dirty="0">
                <a:solidFill>
                  <a:schemeClr val="tx1">
                    <a:lumMod val="95000"/>
                  </a:schemeClr>
                </a:solidFill>
                <a:latin typeface="Bell MT" panose="02020503060305020303" pitchFamily="18" charset="0"/>
              </a:rPr>
              <a:t> la arena al </a:t>
            </a:r>
            <a:r>
              <a:rPr lang="en-US" altLang="en-US" sz="2800" kern="1200" dirty="0" err="1">
                <a:solidFill>
                  <a:schemeClr val="tx1">
                    <a:lumMod val="95000"/>
                  </a:schemeClr>
                </a:solidFill>
                <a:latin typeface="Bell MT" panose="02020503060305020303" pitchFamily="18" charset="0"/>
              </a:rPr>
              <a:t>tiempo</a:t>
            </a:r>
            <a:r>
              <a:rPr lang="en-US" altLang="en-US" sz="2800" kern="1200" dirty="0">
                <a:solidFill>
                  <a:schemeClr val="tx1">
                    <a:lumMod val="95000"/>
                  </a:schemeClr>
                </a:solidFill>
                <a:latin typeface="Bell MT" panose="02020503060305020303" pitchFamily="18" charset="0"/>
              </a:rPr>
              <a:t> que </a:t>
            </a:r>
            <a:r>
              <a:rPr lang="en-US" altLang="en-US" sz="2800" kern="1200" dirty="0" err="1">
                <a:solidFill>
                  <a:schemeClr val="tx1">
                    <a:lumMod val="95000"/>
                  </a:schemeClr>
                </a:solidFill>
                <a:latin typeface="Bell MT" panose="02020503060305020303" pitchFamily="18" charset="0"/>
              </a:rPr>
              <a:t>provee</a:t>
            </a:r>
            <a:r>
              <a:rPr lang="en-US" altLang="en-US" sz="2800" kern="1200" dirty="0">
                <a:solidFill>
                  <a:schemeClr val="tx1">
                    <a:lumMod val="95000"/>
                  </a:schemeClr>
                </a:solidFill>
                <a:latin typeface="Bell MT" panose="02020503060305020303" pitchFamily="18" charset="0"/>
              </a:rPr>
              <a:t> de un toque de color a lo largo del </a:t>
            </a:r>
            <a:r>
              <a:rPr lang="en-US" altLang="en-US" sz="2800" kern="1200" dirty="0" err="1">
                <a:solidFill>
                  <a:schemeClr val="tx1">
                    <a:lumMod val="95000"/>
                  </a:schemeClr>
                </a:solidFill>
                <a:latin typeface="Bell MT" panose="02020503060305020303" pitchFamily="18" charset="0"/>
              </a:rPr>
              <a:t>verano</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Sus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vainas</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semillas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guisantes</a:t>
            </a:r>
            <a:r>
              <a:rPr lang="en-US" altLang="en-US" sz="2800" kern="1200" dirty="0">
                <a:solidFill>
                  <a:schemeClr val="tx1">
                    <a:lumMod val="95000"/>
                  </a:schemeClr>
                </a:solidFill>
                <a:latin typeface="Bell MT" panose="02020503060305020303" pitchFamily="18" charset="0"/>
              </a:rPr>
              <a:t>), de un color </a:t>
            </a:r>
            <a:r>
              <a:rPr lang="en-US" altLang="en-US" sz="2800" kern="1200" dirty="0" err="1">
                <a:solidFill>
                  <a:schemeClr val="tx1">
                    <a:lumMod val="95000"/>
                  </a:schemeClr>
                </a:solidFill>
                <a:latin typeface="Bell MT" panose="02020503060305020303" pitchFamily="18" charset="0"/>
              </a:rPr>
              <a:t>marrón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oscuro</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sirven</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alimento</a:t>
            </a:r>
            <a:r>
              <a:rPr lang="en-US" altLang="en-US" sz="2800" kern="1200" dirty="0">
                <a:solidFill>
                  <a:schemeClr val="tx1">
                    <a:lumMod val="95000"/>
                  </a:schemeClr>
                </a:solidFill>
                <a:latin typeface="Bell MT" panose="02020503060305020303" pitchFamily="18" charset="0"/>
              </a:rPr>
              <a:t> a </a:t>
            </a:r>
            <a:r>
              <a:rPr lang="en-US" altLang="en-US" sz="2800" kern="1200" dirty="0" err="1">
                <a:solidFill>
                  <a:schemeClr val="tx1">
                    <a:lumMod val="95000"/>
                  </a:schemeClr>
                </a:solidFill>
                <a:latin typeface="Bell MT" panose="02020503060305020303" pitchFamily="18" charset="0"/>
              </a:rPr>
              <a:t>pájaros</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ratones</a:t>
            </a:r>
            <a:endParaRPr lang="en-US" altLang="en-US" sz="2800" b="1" kern="1200" dirty="0">
              <a:solidFill>
                <a:schemeClr val="tx1">
                  <a:lumMod val="95000"/>
                </a:schemeClr>
              </a:solidFill>
              <a:latin typeface="Bell MT" panose="02020503060305020303" pitchFamily="18" charset="0"/>
            </a:endParaRPr>
          </a:p>
        </p:txBody>
      </p:sp>
      <p:pic>
        <p:nvPicPr>
          <p:cNvPr id="5" name="Picture 4" descr="Detalle de la flor púrpura y blanca del guisante de playa ">
            <a:extLst>
              <a:ext uri="{FF2B5EF4-FFF2-40B4-BE49-F238E27FC236}">
                <a16:creationId xmlns:a16="http://schemas.microsoft.com/office/drawing/2014/main" id="{372D10C2-38F7-48C7-8C75-31384571A7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457200" y="2423660"/>
            <a:ext cx="3909060" cy="3856948"/>
          </a:xfrm>
          <a:prstGeom prst="rect">
            <a:avLst/>
          </a:prstGeom>
          <a:ln w="6350">
            <a:solidFill>
              <a:schemeClr val="tx1"/>
            </a:solidFill>
          </a:ln>
        </p:spPr>
      </p:pic>
      <p:cxnSp>
        <p:nvCxnSpPr>
          <p:cNvPr id="71" name="Straight Connector 70">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Fotografía de una planta de guisante de playa en una duna de arena ">
            <a:extLst>
              <a:ext uri="{FF2B5EF4-FFF2-40B4-BE49-F238E27FC236}">
                <a16:creationId xmlns:a16="http://schemas.microsoft.com/office/drawing/2014/main" id="{5E2726A0-1CB5-407F-BD90-545E775EA0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4777740" y="2423040"/>
            <a:ext cx="3909060" cy="3857568"/>
          </a:xfrm>
          <a:prstGeom prst="rect">
            <a:avLst/>
          </a:prstGeom>
          <a:ln w="6350">
            <a:solidFill>
              <a:schemeClr val="tx1"/>
            </a:solidFill>
          </a:ln>
        </p:spPr>
      </p:pic>
      <p:sp>
        <p:nvSpPr>
          <p:cNvPr id="2" name="TextBox 1">
            <a:extLst>
              <a:ext uri="{FF2B5EF4-FFF2-40B4-BE49-F238E27FC236}">
                <a16:creationId xmlns:a16="http://schemas.microsoft.com/office/drawing/2014/main" id="{73F184FE-01E5-4986-91ED-15984C7D71D2}"/>
              </a:ext>
            </a:extLst>
          </p:cNvPr>
          <p:cNvSpPr txBox="1"/>
          <p:nvPr/>
        </p:nvSpPr>
        <p:spPr>
          <a:xfrm>
            <a:off x="381000" y="6261556"/>
            <a:ext cx="3101340" cy="215444"/>
          </a:xfrm>
          <a:prstGeom prst="rect">
            <a:avLst/>
          </a:prstGeom>
          <a:noFill/>
        </p:spPr>
        <p:txBody>
          <a:bodyPr wrap="square" rtlCol="0">
            <a:spAutoFit/>
          </a:bodyPr>
          <a:lstStyle/>
          <a:p>
            <a:r>
              <a:rPr lang="en-US" altLang="en-US" sz="800" dirty="0" err="1">
                <a:latin typeface="Bell MT" panose="02020503060305020303" pitchFamily="18" charset="0"/>
              </a:rPr>
              <a:t>Guisante</a:t>
            </a:r>
            <a:r>
              <a:rPr lang="en-US" altLang="en-US" sz="800" dirty="0">
                <a:latin typeface="Bell MT" panose="02020503060305020303" pitchFamily="18" charset="0"/>
              </a:rPr>
              <a:t> de playa y </a:t>
            </a:r>
            <a:r>
              <a:rPr lang="en-US" altLang="en-US" sz="800" dirty="0" err="1">
                <a:latin typeface="Bell MT" panose="02020503060305020303" pitchFamily="18" charset="0"/>
              </a:rPr>
              <a:t>flor</a:t>
            </a:r>
            <a:r>
              <a:rPr lang="en-US" altLang="en-US" sz="800" dirty="0">
                <a:latin typeface="Bell MT" panose="02020503060305020303" pitchFamily="18" charset="0"/>
              </a:rPr>
              <a:t>, </a:t>
            </a:r>
            <a:r>
              <a:rPr lang="en-US" altLang="en-US" sz="800" i="1" dirty="0">
                <a:latin typeface="Bell MT" panose="02020503060305020303" pitchFamily="18" charset="0"/>
              </a:rPr>
              <a:t>Lathyrus japonicus, </a:t>
            </a:r>
            <a:r>
              <a:rPr lang="en-US" altLang="en-US" sz="800" dirty="0" err="1">
                <a:latin typeface="Bell MT" panose="02020503060305020303" pitchFamily="18" charset="0"/>
              </a:rPr>
              <a:t>cortesía</a:t>
            </a:r>
            <a:r>
              <a:rPr lang="en-US" altLang="en-US" sz="800" dirty="0">
                <a:latin typeface="Bell MT" panose="02020503060305020303" pitchFamily="18" charset="0"/>
              </a:rPr>
              <a:t> de Judy Preston</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4756327B-2357-4044-9921-2CA54F5A9DB2}"/>
              </a:ext>
            </a:extLst>
          </p:cNvPr>
          <p:cNvSpPr>
            <a:spLocks noGrp="1" noChangeArrowheads="1"/>
          </p:cNvSpPr>
          <p:nvPr>
            <p:ph type="title"/>
          </p:nvPr>
        </p:nvSpPr>
        <p:spPr>
          <a:xfrm>
            <a:off x="536067" y="256779"/>
            <a:ext cx="8071866" cy="1636029"/>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La </a:t>
            </a:r>
            <a:r>
              <a:rPr lang="en-US" altLang="en-US" sz="2800" kern="1200" dirty="0" err="1">
                <a:solidFill>
                  <a:schemeClr val="tx1">
                    <a:lumMod val="95000"/>
                  </a:schemeClr>
                </a:solidFill>
                <a:latin typeface="Bell MT" panose="02020503060305020303" pitchFamily="18" charset="0"/>
              </a:rPr>
              <a:t>bardana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común</a:t>
            </a:r>
            <a:r>
              <a:rPr lang="en-US" altLang="en-US" sz="2800" kern="1200" dirty="0">
                <a:solidFill>
                  <a:schemeClr val="tx1">
                    <a:lumMod val="95000"/>
                  </a:schemeClr>
                </a:solidFill>
                <a:latin typeface="Bell MT" panose="02020503060305020303" pitchFamily="18" charset="0"/>
              </a:rPr>
              <a:t> y el solidago </a:t>
            </a:r>
            <a:r>
              <a:rPr lang="en-US" altLang="en-US" sz="2800" kern="1200" dirty="0" err="1">
                <a:solidFill>
                  <a:schemeClr val="tx1">
                    <a:lumMod val="95000"/>
                  </a:schemeClr>
                </a:solidFill>
                <a:latin typeface="Bell MT" panose="02020503060305020303" pitchFamily="18" charset="0"/>
              </a:rPr>
              <a:t>rugoso</a:t>
            </a:r>
            <a:r>
              <a:rPr lang="en-US" altLang="en-US" sz="2800" kern="1200" dirty="0">
                <a:solidFill>
                  <a:schemeClr val="tx1">
                    <a:lumMod val="95000"/>
                  </a:schemeClr>
                </a:solidFill>
                <a:latin typeface="Bell MT" panose="02020503060305020303" pitchFamily="18" charset="0"/>
              </a:rPr>
              <a:t> del </a:t>
            </a:r>
            <a:r>
              <a:rPr lang="en-US" altLang="en-US" sz="2800" kern="1200" dirty="0" err="1">
                <a:solidFill>
                  <a:schemeClr val="tx1">
                    <a:lumMod val="95000"/>
                  </a:schemeClr>
                </a:solidFill>
                <a:latin typeface="Bell MT" panose="02020503060305020303" pitchFamily="18" charset="0"/>
              </a:rPr>
              <a:t>norte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plantas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resistentes</a:t>
            </a:r>
            <a:r>
              <a:rPr lang="en-US" altLang="en-US" sz="2800" kern="1200" dirty="0">
                <a:solidFill>
                  <a:schemeClr val="tx1">
                    <a:lumMod val="95000"/>
                  </a:schemeClr>
                </a:solidFill>
                <a:latin typeface="Bell MT" panose="02020503060305020303" pitchFamily="18" charset="0"/>
              </a:rPr>
              <a:t> que </a:t>
            </a:r>
            <a:r>
              <a:rPr lang="en-US" altLang="en-US" sz="2800" kern="1200" dirty="0" err="1">
                <a:solidFill>
                  <a:schemeClr val="tx1">
                    <a:lumMod val="95000"/>
                  </a:schemeClr>
                </a:solidFill>
                <a:latin typeface="Bell MT" panose="02020503060305020303" pitchFamily="18" charset="0"/>
              </a:rPr>
              <a:t>encuentran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su</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hogar</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las playas de arena o </a:t>
            </a:r>
            <a:r>
              <a:rPr lang="en-US" altLang="en-US" sz="2800" kern="1200" dirty="0" err="1">
                <a:solidFill>
                  <a:schemeClr val="tx1">
                    <a:lumMod val="95000"/>
                  </a:schemeClr>
                </a:solidFill>
                <a:latin typeface="Bell MT" panose="02020503060305020303" pitchFamily="18" charset="0"/>
              </a:rPr>
              <a:t>rocosas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ayudan</a:t>
            </a:r>
            <a:r>
              <a:rPr lang="en-US" altLang="en-US" sz="2800" kern="1200" dirty="0">
                <a:solidFill>
                  <a:schemeClr val="tx1">
                    <a:lumMod val="95000"/>
                  </a:schemeClr>
                </a:solidFill>
                <a:latin typeface="Bell MT" panose="02020503060305020303" pitchFamily="18" charset="0"/>
              </a:rPr>
              <a:t> a </a:t>
            </a:r>
            <a:r>
              <a:rPr lang="en-US" altLang="en-US" sz="2800" kern="1200" dirty="0" err="1">
                <a:solidFill>
                  <a:schemeClr val="tx1">
                    <a:lumMod val="95000"/>
                  </a:schemeClr>
                </a:solidFill>
                <a:latin typeface="Bell MT" panose="02020503060305020303" pitchFamily="18" charset="0"/>
              </a:rPr>
              <a:t>fijar</a:t>
            </a:r>
            <a:r>
              <a:rPr lang="en-US" altLang="en-US" sz="2800" kern="1200" dirty="0">
                <a:solidFill>
                  <a:schemeClr val="tx1">
                    <a:lumMod val="95000"/>
                  </a:schemeClr>
                </a:solidFill>
                <a:latin typeface="Bell MT" panose="02020503060305020303" pitchFamily="18" charset="0"/>
              </a:rPr>
              <a:t> la arena de la playa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su</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lugar</a:t>
            </a:r>
            <a:endParaRPr lang="en-US" altLang="en-US" sz="2800" kern="1200" dirty="0">
              <a:solidFill>
                <a:schemeClr val="tx1">
                  <a:lumMod val="95000"/>
                </a:schemeClr>
              </a:solidFill>
              <a:latin typeface="Bell MT" panose="02020503060305020303" pitchFamily="18" charset="0"/>
            </a:endParaRPr>
          </a:p>
        </p:txBody>
      </p:sp>
      <p:pic>
        <p:nvPicPr>
          <p:cNvPr id="6" name="Content Placeholder 3" descr="Fotografía de la planta llamada bardana común en una duna de arena. Grandes rebabas espinosas le dan su nombre en inglés">
            <a:extLst>
              <a:ext uri="{FF2B5EF4-FFF2-40B4-BE49-F238E27FC236}">
                <a16:creationId xmlns:a16="http://schemas.microsoft.com/office/drawing/2014/main" id="{B22BFBA3-1385-44BF-9E90-B001543653C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3"/>
          <a:stretch/>
        </p:blipFill>
        <p:spPr>
          <a:xfrm>
            <a:off x="228600" y="2198910"/>
            <a:ext cx="4104485" cy="4044707"/>
          </a:xfrm>
          <a:prstGeom prst="rect">
            <a:avLst/>
          </a:prstGeom>
          <a:ln w="6350">
            <a:solidFill>
              <a:schemeClr val="tx1"/>
            </a:solidFill>
          </a:ln>
        </p:spPr>
      </p:pic>
      <p:cxnSp>
        <p:nvCxnSpPr>
          <p:cNvPr id="72" name="Straight Connector 7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Fotografía de solidago rugoso en una playa de arena &#10;&#10;&#10;">
            <a:extLst>
              <a:ext uri="{FF2B5EF4-FFF2-40B4-BE49-F238E27FC236}">
                <a16:creationId xmlns:a16="http://schemas.microsoft.com/office/drawing/2014/main" id="{5E29579F-03B7-49A1-8948-FDCA9B3F35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0581" y="2198910"/>
            <a:ext cx="4008619" cy="4049490"/>
          </a:xfrm>
          <a:prstGeom prst="rect">
            <a:avLst/>
          </a:prstGeom>
          <a:ln w="6350">
            <a:solidFill>
              <a:schemeClr val="tx1"/>
            </a:solidFill>
          </a:ln>
        </p:spPr>
      </p:pic>
      <p:sp>
        <p:nvSpPr>
          <p:cNvPr id="2" name="TextBox 1">
            <a:extLst>
              <a:ext uri="{FF2B5EF4-FFF2-40B4-BE49-F238E27FC236}">
                <a16:creationId xmlns:a16="http://schemas.microsoft.com/office/drawing/2014/main" id="{DBDB7815-5675-4E2E-88E1-58AADF1D22CC}"/>
              </a:ext>
            </a:extLst>
          </p:cNvPr>
          <p:cNvSpPr txBox="1"/>
          <p:nvPr/>
        </p:nvSpPr>
        <p:spPr>
          <a:xfrm>
            <a:off x="5791200" y="6262667"/>
            <a:ext cx="3124200" cy="338554"/>
          </a:xfrm>
          <a:prstGeom prst="rect">
            <a:avLst/>
          </a:prstGeom>
          <a:noFill/>
        </p:spPr>
        <p:txBody>
          <a:bodyPr wrap="square" rtlCol="0">
            <a:spAutoFit/>
          </a:bodyPr>
          <a:lstStyle/>
          <a:p>
            <a:pPr algn="r"/>
            <a:r>
              <a:rPr lang="en-US" altLang="en-US" sz="800" dirty="0">
                <a:latin typeface="Bell MT" panose="02020503060305020303" pitchFamily="18" charset="0"/>
              </a:rPr>
              <a:t>(</a:t>
            </a:r>
            <a:r>
              <a:rPr lang="en-US" altLang="en-US" sz="800" dirty="0" err="1">
                <a:latin typeface="Bell MT" panose="02020503060305020303" pitchFamily="18" charset="0"/>
              </a:rPr>
              <a:t>izquierda</a:t>
            </a:r>
            <a:r>
              <a:rPr lang="en-US" altLang="en-US" sz="800" dirty="0">
                <a:latin typeface="Bell MT" panose="02020503060305020303" pitchFamily="18" charset="0"/>
              </a:rPr>
              <a:t>) </a:t>
            </a:r>
            <a:r>
              <a:rPr lang="en-US" altLang="en-US" sz="800" dirty="0" err="1">
                <a:latin typeface="Bell MT" panose="02020503060305020303" pitchFamily="18" charset="0"/>
              </a:rPr>
              <a:t>Bardana</a:t>
            </a:r>
            <a:r>
              <a:rPr lang="en-US" altLang="en-US" sz="800" dirty="0">
                <a:latin typeface="Bell MT" panose="02020503060305020303" pitchFamily="18" charset="0"/>
              </a:rPr>
              <a:t> </a:t>
            </a:r>
            <a:r>
              <a:rPr lang="en-US" altLang="en-US" sz="800" dirty="0" err="1">
                <a:latin typeface="Bell MT" panose="02020503060305020303" pitchFamily="18" charset="0"/>
              </a:rPr>
              <a:t>común</a:t>
            </a:r>
            <a:r>
              <a:rPr lang="en-US" altLang="en-US" sz="800" dirty="0">
                <a:latin typeface="Bell MT" panose="02020503060305020303" pitchFamily="18" charset="0"/>
              </a:rPr>
              <a:t>, </a:t>
            </a:r>
            <a:r>
              <a:rPr lang="en-US" altLang="en-US" sz="800" i="1" dirty="0">
                <a:latin typeface="Bell MT" panose="02020503060305020303" pitchFamily="18" charset="0"/>
              </a:rPr>
              <a:t>Xanthium </a:t>
            </a:r>
            <a:r>
              <a:rPr lang="en-US" altLang="en-US" sz="800" i="1" dirty="0" err="1">
                <a:latin typeface="Bell MT" panose="02020503060305020303" pitchFamily="18" charset="0"/>
              </a:rPr>
              <a:t>echinatum</a:t>
            </a:r>
            <a:r>
              <a:rPr lang="en-US" altLang="en-US" sz="800" dirty="0">
                <a:latin typeface="Bell MT" panose="02020503060305020303" pitchFamily="18" charset="0"/>
              </a:rPr>
              <a:t>; (</a:t>
            </a:r>
            <a:r>
              <a:rPr lang="en-US" altLang="en-US" sz="800" dirty="0" err="1">
                <a:latin typeface="Bell MT" panose="02020503060305020303" pitchFamily="18" charset="0"/>
              </a:rPr>
              <a:t>derecha</a:t>
            </a:r>
            <a:r>
              <a:rPr lang="en-US" altLang="en-US" sz="800" dirty="0">
                <a:latin typeface="Bell MT" panose="02020503060305020303" pitchFamily="18" charset="0"/>
              </a:rPr>
              <a:t>) Solidago </a:t>
            </a:r>
            <a:r>
              <a:rPr lang="en-US" altLang="en-US" sz="800" dirty="0" err="1">
                <a:latin typeface="Bell MT" panose="02020503060305020303" pitchFamily="18" charset="0"/>
              </a:rPr>
              <a:t>rugoso</a:t>
            </a:r>
            <a:r>
              <a:rPr lang="en-US" altLang="en-US" sz="800" dirty="0">
                <a:latin typeface="Bell MT" panose="02020503060305020303" pitchFamily="18" charset="0"/>
              </a:rPr>
              <a:t> del </a:t>
            </a:r>
            <a:r>
              <a:rPr lang="en-US" altLang="en-US" sz="800" dirty="0" err="1">
                <a:latin typeface="Bell MT" panose="02020503060305020303" pitchFamily="18" charset="0"/>
              </a:rPr>
              <a:t>norte</a:t>
            </a:r>
            <a:r>
              <a:rPr lang="en-US" altLang="en-US" sz="800" dirty="0">
                <a:latin typeface="Bell MT" panose="02020503060305020303" pitchFamily="18" charset="0"/>
              </a:rPr>
              <a:t>, </a:t>
            </a:r>
            <a:r>
              <a:rPr lang="en-US" altLang="en-US" sz="800" i="1" dirty="0">
                <a:latin typeface="Bell MT" panose="02020503060305020303" pitchFamily="18" charset="0"/>
              </a:rPr>
              <a:t>Solidago sempervirens,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8DD9-7BC7-4922-9A31-2B54389648F3}"/>
              </a:ext>
            </a:extLst>
          </p:cNvPr>
          <p:cNvSpPr>
            <a:spLocks noGrp="1"/>
          </p:cNvSpPr>
          <p:nvPr>
            <p:ph type="title"/>
          </p:nvPr>
        </p:nvSpPr>
        <p:spPr>
          <a:xfrm>
            <a:off x="597232" y="274638"/>
            <a:ext cx="8146076" cy="1858962"/>
          </a:xfrm>
        </p:spPr>
        <p:txBody>
          <a:bodyPr/>
          <a:lstStyle/>
          <a:p>
            <a:pPr algn="l"/>
            <a:r>
              <a:rPr lang="en-US" sz="2700" dirty="0">
                <a:solidFill>
                  <a:schemeClr val="bg1">
                    <a:lumMod val="95000"/>
                  </a:schemeClr>
                </a:solidFill>
                <a:latin typeface="Bell MT" panose="02020503060305020303" pitchFamily="18" charset="0"/>
              </a:rPr>
              <a:t>La </a:t>
            </a:r>
            <a:r>
              <a:rPr lang="en-US" sz="2700" dirty="0" err="1">
                <a:solidFill>
                  <a:schemeClr val="bg1">
                    <a:lumMod val="95000"/>
                  </a:schemeClr>
                </a:solidFill>
                <a:latin typeface="Bell MT" panose="02020503060305020303" pitchFamily="18" charset="0"/>
              </a:rPr>
              <a:t>roqueta</a:t>
            </a:r>
            <a:r>
              <a:rPr lang="en-US" sz="2700" dirty="0">
                <a:solidFill>
                  <a:schemeClr val="bg1">
                    <a:lumMod val="95000"/>
                  </a:schemeClr>
                </a:solidFill>
                <a:latin typeface="Bell MT" panose="02020503060305020303" pitchFamily="18" charset="0"/>
              </a:rPr>
              <a:t> de mar </a:t>
            </a:r>
            <a:r>
              <a:rPr lang="en-US" sz="2700" dirty="0" err="1">
                <a:solidFill>
                  <a:schemeClr val="bg1">
                    <a:lumMod val="95000"/>
                  </a:schemeClr>
                </a:solidFill>
                <a:latin typeface="Bell MT" panose="02020503060305020303" pitchFamily="18" charset="0"/>
              </a:rPr>
              <a:t>americana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izquierda</a:t>
            </a:r>
            <a:r>
              <a:rPr lang="en-US" sz="2700" dirty="0">
                <a:solidFill>
                  <a:schemeClr val="bg1">
                    <a:lumMod val="95000"/>
                  </a:schemeClr>
                </a:solidFill>
                <a:latin typeface="Bell MT" panose="02020503060305020303" pitchFamily="18" charset="0"/>
              </a:rPr>
              <a:t>) y la </a:t>
            </a:r>
            <a:r>
              <a:rPr lang="en-US" sz="2700" dirty="0" err="1">
                <a:solidFill>
                  <a:schemeClr val="bg1">
                    <a:lumMod val="95000"/>
                  </a:schemeClr>
                </a:solidFill>
                <a:latin typeface="Bell MT" panose="02020503060305020303" pitchFamily="18" charset="0"/>
              </a:rPr>
              <a:t>vara</a:t>
            </a:r>
            <a:r>
              <a:rPr lang="en-US" sz="2700" dirty="0">
                <a:solidFill>
                  <a:schemeClr val="bg1">
                    <a:lumMod val="95000"/>
                  </a:schemeClr>
                </a:solidFill>
                <a:latin typeface="Bell MT" panose="02020503060305020303" pitchFamily="18" charset="0"/>
              </a:rPr>
              <a:t> de </a:t>
            </a:r>
            <a:r>
              <a:rPr lang="en-US" sz="2700" dirty="0" err="1">
                <a:solidFill>
                  <a:schemeClr val="bg1">
                    <a:lumMod val="95000"/>
                  </a:schemeClr>
                </a:solidFill>
                <a:latin typeface="Bell MT" panose="02020503060305020303" pitchFamily="18" charset="0"/>
              </a:rPr>
              <a:t>oro</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derecha</a:t>
            </a:r>
            <a:r>
              <a:rPr lang="en-US" sz="2700" dirty="0">
                <a:solidFill>
                  <a:schemeClr val="bg1">
                    <a:lumMod val="95000"/>
                  </a:schemeClr>
                </a:solidFill>
                <a:latin typeface="Bell MT" panose="02020503060305020303" pitchFamily="18" charset="0"/>
              </a:rPr>
              <a:t>) son </a:t>
            </a:r>
            <a:r>
              <a:rPr lang="en-US" sz="2700" dirty="0" err="1">
                <a:solidFill>
                  <a:schemeClr val="bg1">
                    <a:lumMod val="95000"/>
                  </a:schemeClr>
                </a:solidFill>
                <a:latin typeface="Bell MT" panose="02020503060305020303" pitchFamily="18" charset="0"/>
              </a:rPr>
              <a:t>plantas</a:t>
            </a:r>
            <a:r>
              <a:rPr lang="en-US" sz="2700" dirty="0">
                <a:solidFill>
                  <a:schemeClr val="bg1">
                    <a:lumMod val="95000"/>
                  </a:schemeClr>
                </a:solidFill>
                <a:latin typeface="Bell MT" panose="02020503060305020303" pitchFamily="18" charset="0"/>
              </a:rPr>
              <a:t> que se </a:t>
            </a:r>
            <a:r>
              <a:rPr lang="en-US" sz="2700" dirty="0" err="1">
                <a:solidFill>
                  <a:schemeClr val="bg1">
                    <a:lumMod val="95000"/>
                  </a:schemeClr>
                </a:solidFill>
                <a:latin typeface="Bell MT" panose="02020503060305020303" pitchFamily="18" charset="0"/>
              </a:rPr>
              <a:t>encuentran</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comúnmente</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en</a:t>
            </a:r>
            <a:r>
              <a:rPr lang="en-US" sz="2700" dirty="0">
                <a:solidFill>
                  <a:schemeClr val="bg1">
                    <a:lumMod val="95000"/>
                  </a:schemeClr>
                </a:solidFill>
                <a:latin typeface="Bell MT" panose="02020503060305020303" pitchFamily="18" charset="0"/>
              </a:rPr>
              <a:t> la </a:t>
            </a:r>
            <a:r>
              <a:rPr lang="en-US" sz="2700" dirty="0" err="1">
                <a:solidFill>
                  <a:schemeClr val="bg1">
                    <a:lumMod val="95000"/>
                  </a:schemeClr>
                </a:solidFill>
                <a:latin typeface="Bell MT" panose="02020503060305020303" pitchFamily="18" charset="0"/>
              </a:rPr>
              <a:t>dunas</a:t>
            </a:r>
            <a:r>
              <a:rPr lang="en-US" sz="2700" dirty="0">
                <a:solidFill>
                  <a:schemeClr val="bg1">
                    <a:lumMod val="95000"/>
                  </a:schemeClr>
                </a:solidFill>
                <a:latin typeface="Bell MT" panose="02020503060305020303" pitchFamily="18" charset="0"/>
              </a:rPr>
              <a:t> de arena y </a:t>
            </a:r>
            <a:r>
              <a:rPr lang="en-US" sz="2700" dirty="0" err="1">
                <a:solidFill>
                  <a:schemeClr val="bg1">
                    <a:lumMod val="95000"/>
                  </a:schemeClr>
                </a:solidFill>
                <a:latin typeface="Bell MT" panose="02020503060305020303" pitchFamily="18" charset="0"/>
              </a:rPr>
              <a:t>en</a:t>
            </a:r>
            <a:r>
              <a:rPr lang="en-US" sz="2700" dirty="0">
                <a:solidFill>
                  <a:schemeClr val="bg1">
                    <a:lumMod val="95000"/>
                  </a:schemeClr>
                </a:solidFill>
                <a:latin typeface="Bell MT" panose="02020503060305020303" pitchFamily="18" charset="0"/>
              </a:rPr>
              <a:t> el </a:t>
            </a:r>
            <a:r>
              <a:rPr lang="en-US" sz="2700" dirty="0" err="1">
                <a:solidFill>
                  <a:schemeClr val="bg1">
                    <a:lumMod val="95000"/>
                  </a:schemeClr>
                </a:solidFill>
                <a:latin typeface="Bell MT" panose="02020503060305020303" pitchFamily="18" charset="0"/>
              </a:rPr>
              <a:t>cordón</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litoral</a:t>
            </a:r>
            <a:r>
              <a:rPr lang="en-US" sz="2700" dirty="0">
                <a:solidFill>
                  <a:schemeClr val="bg1">
                    <a:lumMod val="95000"/>
                  </a:schemeClr>
                </a:solidFill>
                <a:latin typeface="Bell MT" panose="02020503060305020303" pitchFamily="18" charset="0"/>
              </a:rPr>
              <a:t>. Las </a:t>
            </a:r>
            <a:r>
              <a:rPr lang="en-US" sz="2700" dirty="0" err="1">
                <a:solidFill>
                  <a:schemeClr val="bg1">
                    <a:lumMod val="95000"/>
                  </a:schemeClr>
                </a:solidFill>
                <a:latin typeface="Bell MT" panose="02020503060305020303" pitchFamily="18" charset="0"/>
              </a:rPr>
              <a:t>semillas</a:t>
            </a:r>
            <a:r>
              <a:rPr lang="en-US" sz="2700" dirty="0">
                <a:solidFill>
                  <a:schemeClr val="bg1">
                    <a:lumMod val="95000"/>
                  </a:schemeClr>
                </a:solidFill>
                <a:latin typeface="Bell MT" panose="02020503060305020303" pitchFamily="18" charset="0"/>
              </a:rPr>
              <a:t> de la </a:t>
            </a:r>
            <a:r>
              <a:rPr lang="en-US" sz="2700" dirty="0" err="1">
                <a:solidFill>
                  <a:schemeClr val="bg1">
                    <a:lumMod val="95000"/>
                  </a:schemeClr>
                </a:solidFill>
                <a:latin typeface="Bell MT" panose="02020503060305020303" pitchFamily="18" charset="0"/>
              </a:rPr>
              <a:t>roqueta</a:t>
            </a:r>
            <a:r>
              <a:rPr lang="en-US" sz="2700" dirty="0">
                <a:solidFill>
                  <a:schemeClr val="bg1">
                    <a:lumMod val="95000"/>
                  </a:schemeClr>
                </a:solidFill>
                <a:latin typeface="Bell MT" panose="02020503060305020303" pitchFamily="18" charset="0"/>
              </a:rPr>
              <a:t> de mar </a:t>
            </a:r>
            <a:r>
              <a:rPr lang="en-US" sz="2700" dirty="0" err="1">
                <a:solidFill>
                  <a:schemeClr val="bg1">
                    <a:lumMod val="95000"/>
                  </a:schemeClr>
                </a:solidFill>
                <a:latin typeface="Bell MT" panose="02020503060305020303" pitchFamily="18" charset="0"/>
              </a:rPr>
              <a:t>flotan</a:t>
            </a:r>
            <a:r>
              <a:rPr lang="en-US" sz="2700" dirty="0">
                <a:solidFill>
                  <a:schemeClr val="bg1">
                    <a:lumMod val="95000"/>
                  </a:schemeClr>
                </a:solidFill>
                <a:latin typeface="Bell MT" panose="02020503060305020303" pitchFamily="18" charset="0"/>
              </a:rPr>
              <a:t> y el </a:t>
            </a:r>
            <a:r>
              <a:rPr lang="en-US" sz="2700" dirty="0" err="1">
                <a:solidFill>
                  <a:schemeClr val="bg1">
                    <a:lumMod val="95000"/>
                  </a:schemeClr>
                </a:solidFill>
                <a:latin typeface="Bell MT" panose="02020503060305020303" pitchFamily="18" charset="0"/>
              </a:rPr>
              <a:t>agua</a:t>
            </a:r>
            <a:r>
              <a:rPr lang="en-US" sz="2700" dirty="0">
                <a:solidFill>
                  <a:schemeClr val="bg1">
                    <a:lumMod val="95000"/>
                  </a:schemeClr>
                </a:solidFill>
                <a:latin typeface="Bell MT" panose="02020503060305020303" pitchFamily="18" charset="0"/>
              </a:rPr>
              <a:t> las </a:t>
            </a:r>
            <a:r>
              <a:rPr lang="en-US" sz="2700" dirty="0" err="1">
                <a:solidFill>
                  <a:schemeClr val="bg1">
                    <a:lumMod val="95000"/>
                  </a:schemeClr>
                </a:solidFill>
                <a:latin typeface="Bell MT" panose="02020503060305020303" pitchFamily="18" charset="0"/>
              </a:rPr>
              <a:t>dispersa</a:t>
            </a:r>
            <a:r>
              <a:rPr lang="en-US" sz="2700" dirty="0">
                <a:solidFill>
                  <a:schemeClr val="bg1">
                    <a:lumMod val="95000"/>
                  </a:schemeClr>
                </a:solidFill>
                <a:latin typeface="Bell MT" panose="02020503060305020303" pitchFamily="18" charset="0"/>
              </a:rPr>
              <a:t> </a:t>
            </a:r>
            <a:r>
              <a:rPr lang="en-US" sz="2700" dirty="0" err="1">
                <a:solidFill>
                  <a:schemeClr val="bg1">
                    <a:lumMod val="95000"/>
                  </a:schemeClr>
                </a:solidFill>
                <a:latin typeface="Bell MT" panose="02020503060305020303" pitchFamily="18" charset="0"/>
              </a:rPr>
              <a:t>fácilmente</a:t>
            </a:r>
            <a:r>
              <a:rPr lang="en-US" sz="2700" dirty="0">
                <a:solidFill>
                  <a:schemeClr val="bg1">
                    <a:lumMod val="95000"/>
                  </a:schemeClr>
                </a:solidFill>
                <a:latin typeface="Bell MT" panose="02020503060305020303" pitchFamily="18" charset="0"/>
              </a:rPr>
              <a:t> a lo largo de la playa</a:t>
            </a:r>
          </a:p>
        </p:txBody>
      </p:sp>
      <p:pic>
        <p:nvPicPr>
          <p:cNvPr id="8" name="Content Placeholder 7" descr="Detalle de roqueta de mar americana en una playa de arena. La planta ayuda a mantener la arena en su lugar &#10;&#10;">
            <a:extLst>
              <a:ext uri="{FF2B5EF4-FFF2-40B4-BE49-F238E27FC236}">
                <a16:creationId xmlns:a16="http://schemas.microsoft.com/office/drawing/2014/main" id="{617A266B-C42E-451C-BBF1-D65F0DAEA0F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97232" y="2438400"/>
            <a:ext cx="3760124" cy="3427615"/>
          </a:xfrm>
          <a:ln w="6350">
            <a:solidFill>
              <a:schemeClr val="bg1"/>
            </a:solidFill>
          </a:ln>
        </p:spPr>
      </p:pic>
      <p:pic>
        <p:nvPicPr>
          <p:cNvPr id="7" name="Content Placeholder 6" descr="Detalle de una planta llamada vara de oro en una playa de arena. La planta ayuda a mantener la arena en su lugar y tiene espinas que alejan a los depredadores  ">
            <a:extLst>
              <a:ext uri="{FF2B5EF4-FFF2-40B4-BE49-F238E27FC236}">
                <a16:creationId xmlns:a16="http://schemas.microsoft.com/office/drawing/2014/main" id="{BD6808C0-BADD-4E4D-91AE-483F8521B163}"/>
              </a:ext>
            </a:extLst>
          </p:cNvPr>
          <p:cNvPicPr>
            <a:picLocks noGrp="1" noChangeAspect="1"/>
          </p:cNvPicPr>
          <p:nvPr>
            <p:ph sz="quarter" idx="4"/>
          </p:nvPr>
        </p:nvPicPr>
        <p:blipFill>
          <a:blip r:embed="rId4" cstate="screen">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a:ext>
            </a:extLst>
          </a:blip>
          <a:stretch>
            <a:fillRect/>
          </a:stretch>
        </p:blipFill>
        <p:spPr>
          <a:xfrm>
            <a:off x="4645025" y="2436450"/>
            <a:ext cx="4041775" cy="3428138"/>
          </a:xfrm>
          <a:ln w="6350">
            <a:solidFill>
              <a:schemeClr val="bg1"/>
            </a:solidFill>
          </a:ln>
        </p:spPr>
      </p:pic>
      <p:pic>
        <p:nvPicPr>
          <p:cNvPr id="12" name="Picture 11" descr="Detalle de una planta llamada vara de oro en una playa de arena. La planta ayuda a mantener la arena en su lugar y tiene espinas que alejan a los depredadores  ">
            <a:extLst>
              <a:ext uri="{FF2B5EF4-FFF2-40B4-BE49-F238E27FC236}">
                <a16:creationId xmlns:a16="http://schemas.microsoft.com/office/drawing/2014/main" id="{884410A7-597A-43C3-A476-D14B8F5055D9}"/>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6000"/>
                    </a14:imgEffect>
                  </a14:imgLayer>
                </a14:imgProps>
              </a:ext>
              <a:ext uri="{28A0092B-C50C-407E-A947-70E740481C1C}">
                <a14:useLocalDpi xmlns:a14="http://schemas.microsoft.com/office/drawing/2010/main"/>
              </a:ext>
            </a:extLst>
          </a:blip>
          <a:stretch>
            <a:fillRect/>
          </a:stretch>
        </p:blipFill>
        <p:spPr>
          <a:xfrm>
            <a:off x="7005637" y="2292350"/>
            <a:ext cx="1828800" cy="1316736"/>
          </a:xfrm>
          <a:prstGeom prst="rect">
            <a:avLst/>
          </a:prstGeom>
          <a:ln w="6350">
            <a:solidFill>
              <a:schemeClr val="bg1"/>
            </a:solidFill>
          </a:ln>
        </p:spPr>
      </p:pic>
      <p:sp>
        <p:nvSpPr>
          <p:cNvPr id="3" name="TextBox 2">
            <a:extLst>
              <a:ext uri="{FF2B5EF4-FFF2-40B4-BE49-F238E27FC236}">
                <a16:creationId xmlns:a16="http://schemas.microsoft.com/office/drawing/2014/main" id="{C88646EF-7441-4595-89FE-D03BC9C60CC1}"/>
              </a:ext>
            </a:extLst>
          </p:cNvPr>
          <p:cNvSpPr txBox="1"/>
          <p:nvPr/>
        </p:nvSpPr>
        <p:spPr>
          <a:xfrm>
            <a:off x="522288" y="5864588"/>
            <a:ext cx="5040312" cy="215444"/>
          </a:xfrm>
          <a:prstGeom prst="rect">
            <a:avLst/>
          </a:prstGeom>
          <a:noFill/>
        </p:spPr>
        <p:txBody>
          <a:bodyPr wrap="square" rtlCol="0">
            <a:spAutoFit/>
          </a:bodyPr>
          <a:lstStyle/>
          <a:p>
            <a:r>
              <a:rPr lang="en-US" sz="800" dirty="0">
                <a:solidFill>
                  <a:schemeClr val="bg1"/>
                </a:solidFill>
                <a:latin typeface="Bell MT" panose="02020503060305020303" pitchFamily="18" charset="0"/>
              </a:rPr>
              <a:t>(</a:t>
            </a:r>
            <a:r>
              <a:rPr lang="en-US" sz="800" dirty="0" err="1">
                <a:solidFill>
                  <a:schemeClr val="bg1"/>
                </a:solidFill>
                <a:latin typeface="Bell MT" panose="02020503060305020303" pitchFamily="18" charset="0"/>
              </a:rPr>
              <a:t>izquierda</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Roqueta</a:t>
            </a:r>
            <a:r>
              <a:rPr lang="en-US" sz="800" dirty="0">
                <a:solidFill>
                  <a:schemeClr val="bg1"/>
                </a:solidFill>
                <a:latin typeface="Bell MT" panose="02020503060305020303" pitchFamily="18" charset="0"/>
              </a:rPr>
              <a:t> de mar americana, </a:t>
            </a:r>
            <a:r>
              <a:rPr lang="en-US" sz="800" i="1" dirty="0" err="1">
                <a:solidFill>
                  <a:schemeClr val="bg1"/>
                </a:solidFill>
                <a:latin typeface="Bell MT" panose="02020503060305020303" pitchFamily="18" charset="0"/>
              </a:rPr>
              <a:t>Cakile</a:t>
            </a:r>
            <a:r>
              <a:rPr lang="en-US" sz="800" i="1"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edentula</a:t>
            </a:r>
            <a:r>
              <a:rPr lang="en-US" sz="800" i="1" dirty="0">
                <a:solidFill>
                  <a:schemeClr val="bg1"/>
                </a:solidFill>
                <a:latin typeface="Bell MT" panose="02020503060305020303" pitchFamily="18" charset="0"/>
              </a:rPr>
              <a:t> </a:t>
            </a:r>
            <a:r>
              <a:rPr lang="en-US" sz="800" dirty="0">
                <a:solidFill>
                  <a:schemeClr val="bg1"/>
                </a:solidFill>
                <a:latin typeface="Bell MT" panose="02020503060305020303" pitchFamily="18" charset="0"/>
              </a:rPr>
              <a:t>y (</a:t>
            </a:r>
            <a:r>
              <a:rPr lang="en-US" sz="800" dirty="0" err="1">
                <a:solidFill>
                  <a:schemeClr val="bg1"/>
                </a:solidFill>
                <a:latin typeface="Bell MT" panose="02020503060305020303" pitchFamily="18" charset="0"/>
              </a:rPr>
              <a:t>derecha</a:t>
            </a:r>
            <a:r>
              <a:rPr lang="en-US" sz="800" dirty="0">
                <a:solidFill>
                  <a:schemeClr val="bg1"/>
                </a:solidFill>
                <a:latin typeface="Bell MT" panose="02020503060305020303" pitchFamily="18" charset="0"/>
              </a:rPr>
              <a:t>) Vara de </a:t>
            </a:r>
            <a:r>
              <a:rPr lang="en-US" sz="800" dirty="0" err="1">
                <a:solidFill>
                  <a:schemeClr val="bg1"/>
                </a:solidFill>
                <a:latin typeface="Bell MT" panose="02020503060305020303" pitchFamily="18" charset="0"/>
              </a:rPr>
              <a:t>oro</a:t>
            </a:r>
            <a:r>
              <a:rPr lang="en-US" sz="800" dirty="0">
                <a:solidFill>
                  <a:schemeClr val="bg1"/>
                </a:solidFill>
                <a:latin typeface="Bell MT" panose="02020503060305020303" pitchFamily="18" charset="0"/>
              </a:rPr>
              <a:t>, </a:t>
            </a:r>
            <a:r>
              <a:rPr lang="en-US" sz="800" i="1" dirty="0">
                <a:solidFill>
                  <a:schemeClr val="bg1"/>
                </a:solidFill>
                <a:effectLst/>
                <a:latin typeface="Bell MT" panose="02020503060305020303" pitchFamily="18" charset="0"/>
                <a:ea typeface="Calibri" panose="020F0502020204030204" pitchFamily="34" charset="0"/>
              </a:rPr>
              <a:t>Salsola kali</a:t>
            </a:r>
            <a:r>
              <a:rPr lang="en-US" sz="800" i="1" dirty="0">
                <a:solidFill>
                  <a:schemeClr val="bg1"/>
                </a:solidFill>
                <a:latin typeface="Bell MT" panose="02020503060305020303" pitchFamily="18" charset="0"/>
                <a:ea typeface="Calibri" panose="020F0502020204030204" pitchFamily="34" charset="0"/>
              </a:rPr>
              <a:t>, </a:t>
            </a:r>
            <a:r>
              <a:rPr lang="en-US" sz="800" dirty="0" err="1">
                <a:solidFill>
                  <a:schemeClr val="bg1"/>
                </a:solidFill>
                <a:latin typeface="Bell MT" panose="02020503060305020303" pitchFamily="18" charset="0"/>
                <a:ea typeface="Calibri" panose="020F0502020204030204" pitchFamily="34" charset="0"/>
              </a:rPr>
              <a:t>c</a:t>
            </a:r>
            <a:r>
              <a:rPr lang="en-US" sz="800" dirty="0" err="1">
                <a:solidFill>
                  <a:schemeClr val="bg1"/>
                </a:solidFill>
                <a:effectLst/>
                <a:latin typeface="Bell MT" panose="02020503060305020303" pitchFamily="18" charset="0"/>
                <a:ea typeface="Calibri" panose="020F0502020204030204" pitchFamily="34" charset="0"/>
              </a:rPr>
              <a:t>ortesía</a:t>
            </a:r>
            <a:r>
              <a:rPr lang="en-US" altLang="en-US" sz="800" dirty="0">
                <a:solidFill>
                  <a:schemeClr val="bg1"/>
                </a:solidFill>
                <a:latin typeface="Bell MT" panose="02020503060305020303" pitchFamily="18" charset="0"/>
              </a:rPr>
              <a:t> de </a:t>
            </a:r>
            <a:r>
              <a:rPr lang="en-US" sz="800" dirty="0">
                <a:solidFill>
                  <a:schemeClr val="bg1"/>
                </a:solidFill>
                <a:effectLst/>
                <a:latin typeface="Bell MT" panose="02020503060305020303" pitchFamily="18" charset="0"/>
                <a:ea typeface="Calibri" panose="020F0502020204030204" pitchFamily="34" charset="0"/>
              </a:rPr>
              <a:t>Nancy Balcom</a:t>
            </a:r>
            <a:endParaRPr lang="en-US" sz="8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4227137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8">
            <a:extLst>
              <a:ext uri="{FF2B5EF4-FFF2-40B4-BE49-F238E27FC236}">
                <a16:creationId xmlns:a16="http://schemas.microsoft.com/office/drawing/2014/main" id="{2A946852-C4A0-46CF-8D73-9165EF3C5EA5}"/>
              </a:ext>
            </a:extLst>
          </p:cNvPr>
          <p:cNvSpPr>
            <a:spLocks noGrp="1" noChangeArrowheads="1"/>
          </p:cNvSpPr>
          <p:nvPr>
            <p:ph type="title"/>
          </p:nvPr>
        </p:nvSpPr>
        <p:spPr>
          <a:xfrm>
            <a:off x="487836" y="4559522"/>
            <a:ext cx="8176104" cy="1765077"/>
          </a:xfrm>
          <a:noFill/>
        </p:spPr>
        <p:txBody>
          <a:bodyPr vert="horz" lIns="91440" tIns="45720" rIns="91440" bIns="45720" rtlCol="0" anchor="b">
            <a:norm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La </a:t>
            </a:r>
            <a:r>
              <a:rPr lang="en-US" altLang="en-US" sz="2800" kern="1200" dirty="0" err="1">
                <a:solidFill>
                  <a:schemeClr val="bg1">
                    <a:lumMod val="95000"/>
                  </a:schemeClr>
                </a:solidFill>
                <a:latin typeface="Bell MT" panose="02020503060305020303" pitchFamily="18" charset="0"/>
              </a:rPr>
              <a:t>rosa</a:t>
            </a:r>
            <a:r>
              <a:rPr lang="en-US" altLang="en-US" sz="2800" kern="1200" dirty="0">
                <a:solidFill>
                  <a:schemeClr val="bg1">
                    <a:lumMod val="95000"/>
                  </a:schemeClr>
                </a:solidFill>
                <a:latin typeface="Bell MT" panose="02020503060305020303" pitchFamily="18" charset="0"/>
              </a:rPr>
              <a:t> rugosa, con </a:t>
            </a:r>
            <a:r>
              <a:rPr lang="en-US" altLang="en-US" sz="2800" kern="1200" dirty="0" err="1">
                <a:solidFill>
                  <a:schemeClr val="bg1">
                    <a:lumMod val="95000"/>
                  </a:schemeClr>
                </a:solidFill>
                <a:latin typeface="Bell MT" panose="02020503060305020303" pitchFamily="18" charset="0"/>
              </a:rPr>
              <a:t>sus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flores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rosadas</a:t>
            </a:r>
            <a:r>
              <a:rPr lang="en-US" altLang="en-US" sz="2800" kern="1200" dirty="0">
                <a:solidFill>
                  <a:schemeClr val="bg1">
                    <a:lumMod val="95000"/>
                  </a:schemeClr>
                </a:solidFill>
                <a:latin typeface="Bell MT" panose="02020503060305020303" pitchFamily="18" charset="0"/>
              </a:rPr>
              <a:t> o </a:t>
            </a:r>
            <a:r>
              <a:rPr lang="en-US" altLang="en-US" sz="2800" kern="1200" dirty="0" err="1">
                <a:solidFill>
                  <a:schemeClr val="bg1">
                    <a:lumMod val="95000"/>
                  </a:schemeClr>
                </a:solidFill>
                <a:latin typeface="Bell MT" panose="02020503060305020303" pitchFamily="18" charset="0"/>
              </a:rPr>
              <a:t>blancas</a:t>
            </a:r>
            <a:r>
              <a:rPr lang="en-US" altLang="en-US" sz="2800" kern="1200" dirty="0">
                <a:solidFill>
                  <a:schemeClr val="bg1">
                    <a:lumMod val="95000"/>
                  </a:schemeClr>
                </a:solidFill>
                <a:latin typeface="Bell MT" panose="02020503060305020303" pitchFamily="18" charset="0"/>
              </a:rPr>
              <a:t> y </a:t>
            </a:r>
            <a:r>
              <a:rPr lang="en-US" altLang="en-US" sz="2800" kern="1200" dirty="0" err="1">
                <a:solidFill>
                  <a:schemeClr val="bg1">
                    <a:lumMod val="95000"/>
                  </a:schemeClr>
                </a:solidFill>
                <a:latin typeface="Bell MT" panose="02020503060305020303" pitchFamily="18" charset="0"/>
              </a:rPr>
              <a:t>sus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tallos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espinosos</a:t>
            </a:r>
            <a:r>
              <a:rPr lang="en-US" altLang="en-US" sz="2800" kern="1200" dirty="0">
                <a:solidFill>
                  <a:schemeClr val="bg1">
                    <a:lumMod val="95000"/>
                  </a:schemeClr>
                </a:solidFill>
                <a:latin typeface="Bell MT" panose="02020503060305020303" pitchFamily="18" charset="0"/>
              </a:rPr>
              <a:t>, se </a:t>
            </a:r>
            <a:r>
              <a:rPr lang="en-US" altLang="en-US" sz="2800" kern="1200" dirty="0" err="1">
                <a:solidFill>
                  <a:schemeClr val="bg1">
                    <a:lumMod val="95000"/>
                  </a:schemeClr>
                </a:solidFill>
                <a:latin typeface="Bell MT" panose="02020503060305020303" pitchFamily="18" charset="0"/>
              </a:rPr>
              <a:t>encuentra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comúnmente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la </a:t>
            </a:r>
            <a:r>
              <a:rPr lang="en-US" altLang="en-US" sz="2800" kern="1200" dirty="0" err="1">
                <a:solidFill>
                  <a:schemeClr val="bg1">
                    <a:lumMod val="95000"/>
                  </a:schemeClr>
                </a:solidFill>
                <a:latin typeface="Bell MT" panose="02020503060305020303" pitchFamily="18" charset="0"/>
              </a:rPr>
              <a:t>parte</a:t>
            </a:r>
            <a:r>
              <a:rPr lang="en-US" altLang="en-US" sz="2800" kern="1200" dirty="0">
                <a:solidFill>
                  <a:schemeClr val="bg1">
                    <a:lumMod val="95000"/>
                  </a:schemeClr>
                </a:solidFill>
                <a:latin typeface="Bell MT" panose="02020503060305020303" pitchFamily="18" charset="0"/>
              </a:rPr>
              <a:t> superior de la playa. Rica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vitamina</a:t>
            </a:r>
            <a:r>
              <a:rPr lang="en-US" altLang="en-US" sz="2800" kern="1200" dirty="0">
                <a:solidFill>
                  <a:schemeClr val="bg1">
                    <a:lumMod val="95000"/>
                  </a:schemeClr>
                </a:solidFill>
                <a:latin typeface="Bell MT" panose="02020503060305020303" pitchFamily="18" charset="0"/>
              </a:rPr>
              <a:t> C, </a:t>
            </a:r>
            <a:r>
              <a:rPr lang="en-US" altLang="en-US" sz="2800" kern="1200" dirty="0" err="1">
                <a:solidFill>
                  <a:schemeClr val="bg1">
                    <a:lumMod val="95000"/>
                  </a:schemeClr>
                </a:solidFill>
                <a:latin typeface="Bell MT" panose="02020503060305020303" pitchFamily="18" charset="0"/>
              </a:rPr>
              <a:t>su</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colorido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fruto</a:t>
            </a:r>
            <a:r>
              <a:rPr lang="en-US" altLang="en-US" sz="2800" kern="1200" dirty="0">
                <a:solidFill>
                  <a:schemeClr val="bg1">
                    <a:lumMod val="95000"/>
                  </a:schemeClr>
                </a:solidFill>
                <a:latin typeface="Bell MT" panose="02020503060305020303" pitchFamily="18" charset="0"/>
              </a:rPr>
              <a:t> o </a:t>
            </a:r>
            <a:r>
              <a:rPr lang="en-US" altLang="en-US" sz="2800" kern="1200" dirty="0" err="1">
                <a:solidFill>
                  <a:schemeClr val="bg1">
                    <a:lumMod val="95000"/>
                  </a:schemeClr>
                </a:solidFill>
                <a:latin typeface="Bell MT" panose="02020503060305020303" pitchFamily="18" charset="0"/>
              </a:rPr>
              <a:t>escaramujo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puede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ser</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usado</a:t>
            </a:r>
            <a:r>
              <a:rPr lang="en-US" altLang="en-US" sz="2800" kern="1200" dirty="0">
                <a:solidFill>
                  <a:schemeClr val="bg1">
                    <a:lumMod val="95000"/>
                  </a:schemeClr>
                </a:solidFill>
                <a:latin typeface="Bell MT" panose="02020503060305020303" pitchFamily="18" charset="0"/>
              </a:rPr>
              <a:t> para </a:t>
            </a:r>
            <a:r>
              <a:rPr lang="en-US" altLang="en-US" sz="2800" kern="1200" dirty="0" err="1">
                <a:solidFill>
                  <a:schemeClr val="bg1">
                    <a:lumMod val="95000"/>
                  </a:schemeClr>
                </a:solidFill>
                <a:latin typeface="Bell MT" panose="02020503060305020303" pitchFamily="18" charset="0"/>
              </a:rPr>
              <a:t>té</a:t>
            </a:r>
            <a:r>
              <a:rPr lang="en-US" altLang="en-US" sz="2800" kern="1200" dirty="0">
                <a:solidFill>
                  <a:schemeClr val="bg1">
                    <a:lumMod val="95000"/>
                  </a:schemeClr>
                </a:solidFill>
                <a:latin typeface="Bell MT" panose="02020503060305020303" pitchFamily="18" charset="0"/>
              </a:rPr>
              <a:t> o </a:t>
            </a:r>
            <a:r>
              <a:rPr lang="en-US" altLang="en-US" sz="2800" kern="1200" dirty="0" err="1">
                <a:solidFill>
                  <a:schemeClr val="bg1">
                    <a:lumMod val="95000"/>
                  </a:schemeClr>
                </a:solidFill>
                <a:latin typeface="Bell MT" panose="02020503060305020303" pitchFamily="18" charset="0"/>
              </a:rPr>
              <a:t>jalea</a:t>
            </a:r>
            <a:endParaRPr lang="en-US" altLang="en-US" sz="2800" kern="1200" dirty="0">
              <a:solidFill>
                <a:schemeClr val="bg1">
                  <a:lumMod val="95000"/>
                </a:schemeClr>
              </a:solidFill>
              <a:latin typeface="Bell MT" panose="02020503060305020303" pitchFamily="18" charset="0"/>
            </a:endParaRPr>
          </a:p>
        </p:txBody>
      </p:sp>
      <p:pic>
        <p:nvPicPr>
          <p:cNvPr id="5" name="Picture 4" descr="Fotografía de un arbusto leñoso llamado rosa rugosa, con flores rosadas y frutos llamados escaramujos">
            <a:extLst>
              <a:ext uri="{FF2B5EF4-FFF2-40B4-BE49-F238E27FC236}">
                <a16:creationId xmlns:a16="http://schemas.microsoft.com/office/drawing/2014/main" id="{55433080-EF9D-4AFF-A42D-CB8663E1E2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48" y="0"/>
            <a:ext cx="9143979" cy="4239482"/>
          </a:xfrm>
          <a:prstGeom prst="rect">
            <a:avLst/>
          </a:prstGeom>
          <a:ln w="6350">
            <a:solidFill>
              <a:schemeClr val="bg1"/>
            </a:solidFill>
          </a:ln>
        </p:spPr>
      </p:pic>
      <p:sp>
        <p:nvSpPr>
          <p:cNvPr id="2" name="TextBox 1">
            <a:extLst>
              <a:ext uri="{FF2B5EF4-FFF2-40B4-BE49-F238E27FC236}">
                <a16:creationId xmlns:a16="http://schemas.microsoft.com/office/drawing/2014/main" id="{ADD70A90-E66B-400B-AD15-ACB301CF31CF}"/>
              </a:ext>
            </a:extLst>
          </p:cNvPr>
          <p:cNvSpPr txBox="1"/>
          <p:nvPr/>
        </p:nvSpPr>
        <p:spPr>
          <a:xfrm>
            <a:off x="7869147" y="3733800"/>
            <a:ext cx="1295400" cy="461665"/>
          </a:xfrm>
          <a:prstGeom prst="rect">
            <a:avLst/>
          </a:prstGeom>
          <a:noFill/>
        </p:spPr>
        <p:txBody>
          <a:bodyPr wrap="square" rtlCol="0">
            <a:spAutoFit/>
          </a:bodyPr>
          <a:lstStyle/>
          <a:p>
            <a:pPr algn="r"/>
            <a:r>
              <a:rPr lang="en-US" altLang="en-US" sz="800" dirty="0">
                <a:solidFill>
                  <a:schemeClr val="bg1"/>
                </a:solidFill>
                <a:latin typeface="Bell MT" panose="02020503060305020303" pitchFamily="18" charset="0"/>
              </a:rPr>
              <a:t>Rosa rugosa, </a:t>
            </a:r>
            <a:r>
              <a:rPr lang="en-US" altLang="en-US" sz="800" i="1" dirty="0">
                <a:solidFill>
                  <a:schemeClr val="bg1"/>
                </a:solidFill>
                <a:latin typeface="Bell MT" panose="02020503060305020303" pitchFamily="18" charset="0"/>
              </a:rPr>
              <a:t>Rosa rugosa, </a:t>
            </a:r>
            <a:r>
              <a:rPr lang="en-US" altLang="en-US" sz="800" dirty="0">
                <a:solidFill>
                  <a:schemeClr val="bg1"/>
                </a:solidFill>
                <a:latin typeface="Bell MT" panose="02020503060305020303" pitchFamily="18" charset="0"/>
              </a:rPr>
              <a:t>y </a:t>
            </a:r>
            <a:r>
              <a:rPr lang="en-US" altLang="en-US" sz="800" dirty="0" err="1">
                <a:solidFill>
                  <a:schemeClr val="bg1"/>
                </a:solidFill>
                <a:latin typeface="Bell MT" panose="02020503060305020303" pitchFamily="18" charset="0"/>
              </a:rPr>
              <a:t>escaramujos</a:t>
            </a:r>
            <a:r>
              <a:rPr lang="en-US" altLang="en-US" sz="800" dirty="0">
                <a:solidFill>
                  <a:schemeClr val="bg1"/>
                </a:solidFill>
                <a:latin typeface="Bell MT" panose="02020503060305020303" pitchFamily="18" charset="0"/>
              </a:rPr>
              <a:t> de rosa,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a:t>
            </a:r>
            <a:endParaRPr lang="en-US" sz="800" dirty="0">
              <a:solidFill>
                <a:schemeClr val="bg1"/>
              </a:solidFill>
              <a:latin typeface="Bell MT" panose="02020503060305020303"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1">
            <a:extLst>
              <a:ext uri="{FF2B5EF4-FFF2-40B4-BE49-F238E27FC236}">
                <a16:creationId xmlns:a16="http://schemas.microsoft.com/office/drawing/2014/main" id="{7574837A-47CD-4290-8B60-49E385625ACE}"/>
              </a:ext>
            </a:extLst>
          </p:cNvPr>
          <p:cNvSpPr>
            <a:spLocks noGrp="1" noChangeArrowheads="1"/>
          </p:cNvSpPr>
          <p:nvPr>
            <p:ph type="title"/>
          </p:nvPr>
        </p:nvSpPr>
        <p:spPr>
          <a:xfrm>
            <a:off x="536067" y="361948"/>
            <a:ext cx="8071866" cy="1667548"/>
          </a:xfrm>
        </p:spPr>
        <p:txBody>
          <a:bodyPr vert="horz" lIns="91440" tIns="45720" rIns="91440" bIns="45720" rtlCol="0" anchor="b">
            <a:noAutofit/>
          </a:bodyPr>
          <a:lstStyle/>
          <a:p>
            <a:pPr algn="l" eaLnBrk="1" hangingPunct="1">
              <a:lnSpc>
                <a:spcPct val="90000"/>
              </a:lnSpc>
            </a:pP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 </a:t>
            </a:r>
            <a:r>
              <a:rPr lang="en-US" altLang="en-US" sz="2800" kern="1200" dirty="0" err="1">
                <a:solidFill>
                  <a:schemeClr val="tx1">
                    <a:lumMod val="95000"/>
                  </a:schemeClr>
                </a:solidFill>
                <a:latin typeface="Bell MT" panose="02020503060305020303" pitchFamily="18" charset="0"/>
              </a:rPr>
              <a:t>tierra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arenosa</a:t>
            </a:r>
            <a:r>
              <a:rPr lang="en-US" altLang="en-US" sz="2800" kern="1200" dirty="0">
                <a:solidFill>
                  <a:schemeClr val="tx1">
                    <a:lumMod val="95000"/>
                  </a:schemeClr>
                </a:solidFill>
                <a:latin typeface="Bell MT" panose="02020503060305020303" pitchFamily="18" charset="0"/>
              </a:rPr>
              <a:t> de la </a:t>
            </a:r>
            <a:r>
              <a:rPr lang="en-US" altLang="en-US" sz="2800" kern="1200" dirty="0" err="1">
                <a:solidFill>
                  <a:schemeClr val="tx1">
                    <a:lumMod val="95000"/>
                  </a:schemeClr>
                </a:solidFill>
                <a:latin typeface="Bell MT" panose="02020503060305020303" pitchFamily="18" charset="0"/>
              </a:rPr>
              <a:t>parte</a:t>
            </a:r>
            <a:r>
              <a:rPr lang="en-US" altLang="en-US" sz="2800" kern="1200" dirty="0">
                <a:solidFill>
                  <a:schemeClr val="tx1">
                    <a:lumMod val="95000"/>
                  </a:schemeClr>
                </a:solidFill>
                <a:latin typeface="Bell MT" panose="02020503060305020303" pitchFamily="18" charset="0"/>
              </a:rPr>
              <a:t> superior de la playa, entre </a:t>
            </a:r>
            <a:r>
              <a:rPr lang="en-US" altLang="en-US" sz="2800" kern="1200" dirty="0" err="1">
                <a:solidFill>
                  <a:schemeClr val="tx1">
                    <a:lumMod val="95000"/>
                  </a:schemeClr>
                </a:solidFill>
                <a:latin typeface="Bell MT" panose="02020503060305020303" pitchFamily="18" charset="0"/>
              </a:rPr>
              <a:t>los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pastos</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dunas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crecen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arbustos</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arándanos</a:t>
            </a:r>
            <a:r>
              <a:rPr lang="en-US" altLang="en-US" sz="2800" kern="1200" dirty="0">
                <a:solidFill>
                  <a:schemeClr val="tx1">
                    <a:lumMod val="95000"/>
                  </a:schemeClr>
                </a:solidFill>
                <a:latin typeface="Bell MT" panose="02020503060305020303" pitchFamily="18" charset="0"/>
              </a:rPr>
              <a:t>, con </a:t>
            </a:r>
            <a:r>
              <a:rPr lang="en-US" altLang="en-US" sz="2800" kern="1200" dirty="0" err="1">
                <a:solidFill>
                  <a:schemeClr val="tx1">
                    <a:lumMod val="95000"/>
                  </a:schemeClr>
                </a:solidFill>
                <a:latin typeface="Bell MT" panose="02020503060305020303" pitchFamily="18" charset="0"/>
              </a:rPr>
              <a:t>sus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cerosas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bayas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azules</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sus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hojas</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dulces</a:t>
            </a:r>
            <a:r>
              <a:rPr lang="en-US" altLang="en-US" sz="2800" kern="1200" dirty="0">
                <a:solidFill>
                  <a:schemeClr val="tx1">
                    <a:lumMod val="95000"/>
                  </a:schemeClr>
                </a:solidFill>
                <a:latin typeface="Bell MT" panose="02020503060305020303" pitchFamily="18" charset="0"/>
              </a:rPr>
              <a:t> aromas</a:t>
            </a:r>
          </a:p>
        </p:txBody>
      </p:sp>
      <p:pic>
        <p:nvPicPr>
          <p:cNvPr id="5" name="Picture 4" descr="Fotografía de un arbusto de arándanos ">
            <a:extLst>
              <a:ext uri="{FF2B5EF4-FFF2-40B4-BE49-F238E27FC236}">
                <a16:creationId xmlns:a16="http://schemas.microsoft.com/office/drawing/2014/main" id="{34793BC9-59B1-4CB5-9587-AA9F2941D6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457200" y="2423680"/>
            <a:ext cx="3909060" cy="3856948"/>
          </a:xfrm>
          <a:prstGeom prst="rect">
            <a:avLst/>
          </a:prstGeom>
          <a:ln w="6350">
            <a:solidFill>
              <a:schemeClr val="tx1"/>
            </a:solidFill>
          </a:ln>
        </p:spPr>
      </p:pic>
      <p:cxnSp>
        <p:nvCxnSpPr>
          <p:cNvPr id="192" name="Straight Connector 19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Detalle de arándanos ">
            <a:extLst>
              <a:ext uri="{FF2B5EF4-FFF2-40B4-BE49-F238E27FC236}">
                <a16:creationId xmlns:a16="http://schemas.microsoft.com/office/drawing/2014/main" id="{E783E980-4B4D-41B4-9283-DF85A39CA0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803486" y="2397294"/>
            <a:ext cx="3857568" cy="3909060"/>
          </a:xfrm>
          <a:prstGeom prst="rect">
            <a:avLst/>
          </a:prstGeom>
          <a:ln w="6350">
            <a:solidFill>
              <a:schemeClr val="tx1"/>
            </a:solidFill>
          </a:ln>
        </p:spPr>
      </p:pic>
      <p:sp>
        <p:nvSpPr>
          <p:cNvPr id="2" name="TextBox 1">
            <a:extLst>
              <a:ext uri="{FF2B5EF4-FFF2-40B4-BE49-F238E27FC236}">
                <a16:creationId xmlns:a16="http://schemas.microsoft.com/office/drawing/2014/main" id="{CB461F39-3500-41D1-A2BC-27E4D7FD7941}"/>
              </a:ext>
            </a:extLst>
          </p:cNvPr>
          <p:cNvSpPr txBox="1"/>
          <p:nvPr/>
        </p:nvSpPr>
        <p:spPr>
          <a:xfrm>
            <a:off x="6096000" y="6280608"/>
            <a:ext cx="3070860" cy="215444"/>
          </a:xfrm>
          <a:prstGeom prst="rect">
            <a:avLst/>
          </a:prstGeom>
          <a:noFill/>
        </p:spPr>
        <p:txBody>
          <a:bodyPr wrap="square" rtlCol="0">
            <a:spAutoFit/>
          </a:bodyPr>
          <a:lstStyle/>
          <a:p>
            <a:r>
              <a:rPr lang="en-US" altLang="en-US" sz="800" dirty="0" err="1">
                <a:latin typeface="Bell MT" panose="02020503060305020303" pitchFamily="18" charset="0"/>
              </a:rPr>
              <a:t>Arándanos</a:t>
            </a:r>
            <a:r>
              <a:rPr lang="en-US" altLang="en-US" sz="800" dirty="0">
                <a:latin typeface="Bell MT" panose="02020503060305020303" pitchFamily="18" charset="0"/>
              </a:rPr>
              <a:t>, </a:t>
            </a:r>
            <a:r>
              <a:rPr lang="en-US" altLang="en-US" sz="800" i="1" dirty="0">
                <a:latin typeface="Bell MT" panose="02020503060305020303" pitchFamily="18" charset="0"/>
              </a:rPr>
              <a:t>Morella pensylvanica,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a:extLst>
              <a:ext uri="{FF2B5EF4-FFF2-40B4-BE49-F238E27FC236}">
                <a16:creationId xmlns:a16="http://schemas.microsoft.com/office/drawing/2014/main" id="{603BFFAC-70BF-49E3-8EE9-A0121A3ED4AE}"/>
              </a:ext>
            </a:extLst>
          </p:cNvPr>
          <p:cNvSpPr>
            <a:spLocks noGrp="1" noChangeArrowheads="1"/>
          </p:cNvSpPr>
          <p:nvPr>
            <p:ph type="title"/>
          </p:nvPr>
        </p:nvSpPr>
        <p:spPr>
          <a:xfrm>
            <a:off x="381008" y="4083742"/>
            <a:ext cx="8458192" cy="2624284"/>
          </a:xfrm>
        </p:spPr>
        <p:txBody>
          <a:bodyPr vert="horz" lIns="91440" tIns="45720" rIns="91440" bIns="45720" rtlCol="0" anchor="b">
            <a:noAutofit/>
          </a:bodyPr>
          <a:lstStyle/>
          <a:p>
            <a:pPr algn="l" eaLnBrk="1" hangingPunct="1">
              <a:lnSpc>
                <a:spcPct val="90000"/>
              </a:lnSpc>
            </a:pPr>
            <a:r>
              <a:rPr lang="en-US" altLang="en-US" sz="2300" kern="1200" dirty="0">
                <a:solidFill>
                  <a:schemeClr val="tx1">
                    <a:lumMod val="95000"/>
                  </a:schemeClr>
                </a:solidFill>
                <a:latin typeface="Bell MT" panose="02020503060305020303" pitchFamily="18" charset="0"/>
              </a:rPr>
              <a:t>El </a:t>
            </a:r>
            <a:r>
              <a:rPr lang="en-US" altLang="en-US" sz="2300" kern="1200" dirty="0" err="1">
                <a:solidFill>
                  <a:schemeClr val="tx1">
                    <a:lumMod val="95000"/>
                  </a:schemeClr>
                </a:solidFill>
                <a:latin typeface="Bell MT" panose="02020503060305020303" pitchFamily="18" charset="0"/>
              </a:rPr>
              <a:t>buccino</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acanalado</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carnívoro</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izquierda</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es</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uno</a:t>
            </a:r>
            <a:r>
              <a:rPr lang="en-US" altLang="en-US" sz="2300" kern="1200" dirty="0">
                <a:solidFill>
                  <a:schemeClr val="tx1">
                    <a:lumMod val="95000"/>
                  </a:schemeClr>
                </a:solidFill>
                <a:latin typeface="Bell MT" panose="02020503060305020303" pitchFamily="18" charset="0"/>
              </a:rPr>
              <a:t> de </a:t>
            </a:r>
            <a:r>
              <a:rPr lang="en-US" altLang="en-US" sz="2300" kern="1200" dirty="0" err="1">
                <a:solidFill>
                  <a:schemeClr val="tx1">
                    <a:lumMod val="95000"/>
                  </a:schemeClr>
                </a:solidFill>
                <a:latin typeface="Bell MT" panose="02020503060305020303" pitchFamily="18" charset="0"/>
              </a:rPr>
              <a:t>los</a:t>
            </a:r>
            <a:r>
              <a:rPr lang="en-US" altLang="en-US" sz="2300" kern="1200" dirty="0">
                <a:solidFill>
                  <a:schemeClr val="tx1">
                    <a:lumMod val="95000"/>
                  </a:schemeClr>
                </a:solidFill>
                <a:latin typeface="Bell MT" panose="02020503060305020303" pitchFamily="18" charset="0"/>
              </a:rPr>
              <a:t> caracoles </a:t>
            </a:r>
            <a:r>
              <a:rPr lang="en-US" altLang="en-US" sz="2300" kern="1200" dirty="0" err="1">
                <a:solidFill>
                  <a:schemeClr val="tx1">
                    <a:lumMod val="95000"/>
                  </a:schemeClr>
                </a:solidFill>
                <a:latin typeface="Bell MT" panose="02020503060305020303" pitchFamily="18" charset="0"/>
              </a:rPr>
              <a:t>más</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grandes</a:t>
            </a:r>
            <a:r>
              <a:rPr lang="en-US" altLang="en-US" sz="2300" kern="1200" dirty="0">
                <a:solidFill>
                  <a:schemeClr val="tx1">
                    <a:lumMod val="95000"/>
                  </a:schemeClr>
                </a:solidFill>
                <a:latin typeface="Bell MT" panose="02020503060305020303" pitchFamily="18" charset="0"/>
              </a:rPr>
              <a:t> del Sound. </a:t>
            </a:r>
            <a:r>
              <a:rPr lang="en-US" altLang="en-US" sz="2300" kern="1200" dirty="0" err="1">
                <a:solidFill>
                  <a:schemeClr val="tx1">
                    <a:lumMod val="95000"/>
                  </a:schemeClr>
                </a:solidFill>
                <a:latin typeface="Bell MT" panose="02020503060305020303" pitchFamily="18" charset="0"/>
              </a:rPr>
              <a:t>Cada</a:t>
            </a:r>
            <a:r>
              <a:rPr lang="en-US" altLang="en-US" sz="2300" kern="1200" dirty="0">
                <a:solidFill>
                  <a:schemeClr val="tx1">
                    <a:lumMod val="95000"/>
                  </a:schemeClr>
                </a:solidFill>
                <a:latin typeface="Bell MT" panose="02020503060305020303" pitchFamily="18" charset="0"/>
              </a:rPr>
              <a:t> disco de </a:t>
            </a:r>
            <a:r>
              <a:rPr lang="en-US" altLang="en-US" sz="2300" kern="1200" dirty="0" err="1">
                <a:solidFill>
                  <a:schemeClr val="tx1">
                    <a:lumMod val="95000"/>
                  </a:schemeClr>
                </a:solidFill>
                <a:latin typeface="Bell MT" panose="02020503060305020303" pitchFamily="18" charset="0"/>
              </a:rPr>
              <a:t>su</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apergaminada</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bolsa</a:t>
            </a:r>
            <a:r>
              <a:rPr lang="en-US" altLang="en-US" sz="2300" kern="1200" dirty="0">
                <a:solidFill>
                  <a:schemeClr val="tx1">
                    <a:lumMod val="95000"/>
                  </a:schemeClr>
                </a:solidFill>
                <a:latin typeface="Bell MT" panose="02020503060305020303" pitchFamily="18" charset="0"/>
              </a:rPr>
              <a:t> de </a:t>
            </a:r>
            <a:r>
              <a:rPr lang="en-US" altLang="en-US" sz="2300" kern="1200" dirty="0" err="1">
                <a:solidFill>
                  <a:schemeClr val="tx1">
                    <a:lumMod val="95000"/>
                  </a:schemeClr>
                </a:solidFill>
                <a:latin typeface="Bell MT" panose="02020503060305020303" pitchFamily="18" charset="0"/>
              </a:rPr>
              <a:t>incubación</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derecha</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contiene</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varios</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buccinos</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bebé</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completamente</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formados</a:t>
            </a:r>
            <a:br>
              <a:rPr lang="en-US" altLang="en-US" sz="2300" kern="1200" dirty="0">
                <a:solidFill>
                  <a:schemeClr val="tx1">
                    <a:lumMod val="95000"/>
                  </a:schemeClr>
                </a:solidFill>
                <a:latin typeface="Bell MT" panose="02020503060305020303" pitchFamily="18" charset="0"/>
              </a:rPr>
            </a:br>
            <a:br>
              <a:rPr lang="en-US" altLang="en-US" sz="2300" kern="1200" dirty="0">
                <a:solidFill>
                  <a:schemeClr val="tx1">
                    <a:lumMod val="95000"/>
                  </a:schemeClr>
                </a:solidFill>
                <a:latin typeface="Bell MT" panose="02020503060305020303" pitchFamily="18" charset="0"/>
              </a:rPr>
            </a:br>
            <a:r>
              <a:rPr lang="en-US" altLang="en-US" sz="2300" kern="1200" dirty="0" err="1">
                <a:solidFill>
                  <a:schemeClr val="tx1">
                    <a:lumMod val="95000"/>
                  </a:schemeClr>
                </a:solidFill>
                <a:latin typeface="Bell MT" panose="02020503060305020303" pitchFamily="18" charset="0"/>
              </a:rPr>
              <a:t>Retrayendo</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su</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blando</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cuerpo</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dentro</a:t>
            </a:r>
            <a:r>
              <a:rPr lang="en-US" altLang="en-US" sz="2300" kern="1200" dirty="0">
                <a:solidFill>
                  <a:schemeClr val="tx1">
                    <a:lumMod val="95000"/>
                  </a:schemeClr>
                </a:solidFill>
                <a:latin typeface="Bell MT" panose="02020503060305020303" pitchFamily="18" charset="0"/>
              </a:rPr>
              <a:t> de </a:t>
            </a:r>
            <a:r>
              <a:rPr lang="en-US" altLang="en-US" sz="2300" kern="1200" dirty="0" err="1">
                <a:solidFill>
                  <a:schemeClr val="tx1">
                    <a:lumMod val="95000"/>
                  </a:schemeClr>
                </a:solidFill>
                <a:latin typeface="Bell MT" panose="02020503060305020303" pitchFamily="18" charset="0"/>
              </a:rPr>
              <a:t>su</a:t>
            </a:r>
            <a:r>
              <a:rPr lang="en-US" altLang="en-US" sz="2300" kern="1200" dirty="0">
                <a:solidFill>
                  <a:schemeClr val="tx1">
                    <a:lumMod val="95000"/>
                  </a:schemeClr>
                </a:solidFill>
                <a:latin typeface="Bell MT" panose="02020503060305020303" pitchFamily="18" charset="0"/>
              </a:rPr>
              <a:t> concha, el </a:t>
            </a:r>
            <a:r>
              <a:rPr lang="en-US" altLang="en-US" sz="2300" kern="1200" dirty="0" err="1">
                <a:solidFill>
                  <a:schemeClr val="tx1">
                    <a:lumMod val="95000"/>
                  </a:schemeClr>
                </a:solidFill>
                <a:latin typeface="Bell MT" panose="02020503060305020303" pitchFamily="18" charset="0"/>
              </a:rPr>
              <a:t>caracol</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usa</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su</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oscura</a:t>
            </a:r>
            <a:r>
              <a:rPr lang="en-US" altLang="en-US" sz="2300" kern="1200" dirty="0">
                <a:solidFill>
                  <a:schemeClr val="tx1">
                    <a:lumMod val="95000"/>
                  </a:schemeClr>
                </a:solidFill>
                <a:latin typeface="Bell MT" panose="02020503060305020303" pitchFamily="18" charset="0"/>
              </a:rPr>
              <a:t> concha oval </a:t>
            </a:r>
            <a:r>
              <a:rPr lang="en-US" altLang="en-US" sz="2300" kern="1200" dirty="0" err="1">
                <a:solidFill>
                  <a:schemeClr val="tx1">
                    <a:lumMod val="95000"/>
                  </a:schemeClr>
                </a:solidFill>
                <a:latin typeface="Bell MT" panose="02020503060305020303" pitchFamily="18" charset="0"/>
              </a:rPr>
              <a:t>más</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pequeña</a:t>
            </a:r>
            <a:r>
              <a:rPr lang="en-US" altLang="en-US" sz="2300" kern="1200" dirty="0">
                <a:solidFill>
                  <a:schemeClr val="tx1">
                    <a:lumMod val="95000"/>
                  </a:schemeClr>
                </a:solidFill>
                <a:latin typeface="Bell MT" panose="02020503060305020303" pitchFamily="18" charset="0"/>
              </a:rPr>
              <a:t>, u </a:t>
            </a:r>
            <a:r>
              <a:rPr lang="en-US" altLang="en-US" sz="2300" kern="1200" dirty="0" err="1">
                <a:solidFill>
                  <a:schemeClr val="tx1">
                    <a:lumMod val="95000"/>
                  </a:schemeClr>
                </a:solidFill>
                <a:latin typeface="Bell MT" panose="02020503060305020303" pitchFamily="18" charset="0"/>
              </a:rPr>
              <a:t>opérculo</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flecha</a:t>
            </a:r>
            <a:r>
              <a:rPr lang="en-US" altLang="en-US" sz="2300" kern="1200" dirty="0">
                <a:solidFill>
                  <a:schemeClr val="tx1">
                    <a:lumMod val="95000"/>
                  </a:schemeClr>
                </a:solidFill>
                <a:latin typeface="Bell MT" panose="02020503060305020303" pitchFamily="18" charset="0"/>
              </a:rPr>
              <a:t>), para </a:t>
            </a:r>
            <a:r>
              <a:rPr lang="en-US" altLang="en-US" sz="2300" kern="1200" dirty="0" err="1">
                <a:solidFill>
                  <a:schemeClr val="tx1">
                    <a:lumMod val="95000"/>
                  </a:schemeClr>
                </a:solidFill>
                <a:latin typeface="Bell MT" panose="02020503060305020303" pitchFamily="18" charset="0"/>
              </a:rPr>
              <a:t>protegerse</a:t>
            </a:r>
            <a:r>
              <a:rPr lang="en-US" altLang="en-US" sz="2300" kern="1200" dirty="0">
                <a:solidFill>
                  <a:schemeClr val="tx1">
                    <a:lumMod val="95000"/>
                  </a:schemeClr>
                </a:solidFill>
                <a:latin typeface="Bell MT" panose="02020503060305020303" pitchFamily="18" charset="0"/>
              </a:rPr>
              <a:t> de </a:t>
            </a:r>
            <a:r>
              <a:rPr lang="en-US" altLang="en-US" sz="2300" kern="1200" dirty="0" err="1">
                <a:solidFill>
                  <a:schemeClr val="tx1">
                    <a:lumMod val="95000"/>
                  </a:schemeClr>
                </a:solidFill>
                <a:latin typeface="Bell MT" panose="02020503060305020303" pitchFamily="18" charset="0"/>
              </a:rPr>
              <a:t>los</a:t>
            </a:r>
            <a:r>
              <a:rPr lang="en-US" altLang="en-US" sz="2300" kern="1200" dirty="0">
                <a:solidFill>
                  <a:schemeClr val="tx1">
                    <a:lumMod val="95000"/>
                  </a:schemeClr>
                </a:solidFill>
                <a:latin typeface="Bell MT" panose="02020503060305020303" pitchFamily="18" charset="0"/>
              </a:rPr>
              <a:t> </a:t>
            </a:r>
            <a:r>
              <a:rPr lang="en-US" altLang="en-US" sz="2300" kern="1200" dirty="0" err="1">
                <a:solidFill>
                  <a:schemeClr val="tx1">
                    <a:lumMod val="95000"/>
                  </a:schemeClr>
                </a:solidFill>
                <a:latin typeface="Bell MT" panose="02020503060305020303" pitchFamily="18" charset="0"/>
              </a:rPr>
              <a:t>depredadores</a:t>
            </a:r>
            <a:r>
              <a:rPr lang="en-US" altLang="en-US" sz="2300" kern="1200" dirty="0">
                <a:solidFill>
                  <a:schemeClr val="tx1">
                    <a:lumMod val="95000"/>
                  </a:schemeClr>
                </a:solidFill>
                <a:latin typeface="Bell MT" panose="02020503060305020303" pitchFamily="18" charset="0"/>
              </a:rPr>
              <a:t> y </a:t>
            </a:r>
            <a:r>
              <a:rPr lang="en-US" altLang="en-US" sz="2300" kern="1200" dirty="0" err="1">
                <a:solidFill>
                  <a:schemeClr val="tx1">
                    <a:lumMod val="95000"/>
                  </a:schemeClr>
                </a:solidFill>
                <a:latin typeface="Bell MT" panose="02020503060305020303" pitchFamily="18" charset="0"/>
              </a:rPr>
              <a:t>conservar</a:t>
            </a:r>
            <a:r>
              <a:rPr lang="en-US" altLang="en-US" sz="2300" kern="1200" dirty="0">
                <a:solidFill>
                  <a:schemeClr val="tx1">
                    <a:lumMod val="95000"/>
                  </a:schemeClr>
                </a:solidFill>
                <a:latin typeface="Bell MT" panose="02020503060305020303" pitchFamily="18" charset="0"/>
              </a:rPr>
              <a:t> la </a:t>
            </a:r>
            <a:r>
              <a:rPr lang="en-US" altLang="en-US" sz="2300" kern="1200" dirty="0" err="1">
                <a:solidFill>
                  <a:schemeClr val="tx1">
                    <a:lumMod val="95000"/>
                  </a:schemeClr>
                </a:solidFill>
                <a:latin typeface="Bell MT" panose="02020503060305020303" pitchFamily="18" charset="0"/>
              </a:rPr>
              <a:t>humedad</a:t>
            </a:r>
            <a:endParaRPr lang="en-US" altLang="en-US" sz="2300" kern="1200" dirty="0">
              <a:solidFill>
                <a:schemeClr val="tx1">
                  <a:lumMod val="95000"/>
                </a:schemeClr>
              </a:solidFill>
              <a:latin typeface="+mj-lt"/>
              <a:ea typeface="+mj-ea"/>
              <a:cs typeface="+mj-cs"/>
            </a:endParaRPr>
          </a:p>
        </p:txBody>
      </p:sp>
      <p:cxnSp>
        <p:nvCxnSpPr>
          <p:cNvPr id="77" name="Straight Connector 76">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251845"/>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8135" name="Picture 7" descr="Fotografía de un buccino acanalado con una flecha señalando su opérculo ">
            <a:extLst>
              <a:ext uri="{FF2B5EF4-FFF2-40B4-BE49-F238E27FC236}">
                <a16:creationId xmlns:a16="http://schemas.microsoft.com/office/drawing/2014/main" id="{B06A8A8D-1B66-4A52-B2D6-1BD4639914C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381008" y="149974"/>
            <a:ext cx="3909060" cy="385756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6" name="Line 9">
            <a:extLst>
              <a:ext uri="{FF2B5EF4-FFF2-40B4-BE49-F238E27FC236}">
                <a16:creationId xmlns:a16="http://schemas.microsoft.com/office/drawing/2014/main" id="{D4157C43-CCE0-4696-A557-3933059AD9B6}"/>
              </a:ext>
            </a:extLst>
          </p:cNvPr>
          <p:cNvSpPr>
            <a:spLocks noChangeShapeType="1"/>
          </p:cNvSpPr>
          <p:nvPr/>
        </p:nvSpPr>
        <p:spPr bwMode="auto">
          <a:xfrm flipH="1">
            <a:off x="2743200" y="328466"/>
            <a:ext cx="1072134" cy="1310709"/>
          </a:xfrm>
          <a:prstGeom prst="line">
            <a:avLst/>
          </a:prstGeom>
          <a:noFill/>
          <a:ln w="127000">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 name="Picture 2" descr="Fotografía de una bolsa de incubación de un buccino acanalado &#10;">
            <a:extLst>
              <a:ext uri="{FF2B5EF4-FFF2-40B4-BE49-F238E27FC236}">
                <a16:creationId xmlns:a16="http://schemas.microsoft.com/office/drawing/2014/main" id="{1E39996A-1C9A-4F71-99AA-08AF74BFE0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0690" y="884072"/>
            <a:ext cx="4643140" cy="2621128"/>
          </a:xfrm>
          <a:prstGeom prst="rect">
            <a:avLst/>
          </a:prstGeom>
          <a:ln w="6350">
            <a:solidFill>
              <a:schemeClr val="tx1"/>
            </a:solidFill>
          </a:ln>
        </p:spPr>
      </p:pic>
      <p:sp>
        <p:nvSpPr>
          <p:cNvPr id="2" name="TextBox 1">
            <a:extLst>
              <a:ext uri="{FF2B5EF4-FFF2-40B4-BE49-F238E27FC236}">
                <a16:creationId xmlns:a16="http://schemas.microsoft.com/office/drawing/2014/main" id="{4EB42CDC-9F1A-4BFE-91B1-2D16C10BC777}"/>
              </a:ext>
            </a:extLst>
          </p:cNvPr>
          <p:cNvSpPr txBox="1"/>
          <p:nvPr/>
        </p:nvSpPr>
        <p:spPr>
          <a:xfrm>
            <a:off x="5417830" y="3505200"/>
            <a:ext cx="3581400" cy="338554"/>
          </a:xfrm>
          <a:prstGeom prst="rect">
            <a:avLst/>
          </a:prstGeom>
          <a:noFill/>
        </p:spPr>
        <p:txBody>
          <a:bodyPr wrap="square" rtlCol="0">
            <a:spAutoFit/>
          </a:bodyPr>
          <a:lstStyle/>
          <a:p>
            <a:pPr algn="r"/>
            <a:r>
              <a:rPr lang="en-US" altLang="en-US" sz="800" dirty="0">
                <a:latin typeface="Bell MT" panose="02020503060305020303" pitchFamily="18" charset="0"/>
              </a:rPr>
              <a:t>(</a:t>
            </a:r>
            <a:r>
              <a:rPr lang="en-US" altLang="en-US" sz="800" dirty="0" err="1">
                <a:latin typeface="Bell MT" panose="02020503060305020303" pitchFamily="18" charset="0"/>
              </a:rPr>
              <a:t>izquierda</a:t>
            </a:r>
            <a:r>
              <a:rPr lang="en-US" altLang="en-US" sz="800" dirty="0">
                <a:latin typeface="Bell MT" panose="02020503060305020303" pitchFamily="18" charset="0"/>
              </a:rPr>
              <a:t>) Buccino </a:t>
            </a:r>
            <a:r>
              <a:rPr lang="en-US" altLang="en-US" sz="800" dirty="0" err="1">
                <a:latin typeface="Bell MT" panose="02020503060305020303" pitchFamily="18" charset="0"/>
              </a:rPr>
              <a:t>acanalado</a:t>
            </a:r>
            <a:r>
              <a:rPr lang="en-US" altLang="en-US" sz="800" dirty="0">
                <a:latin typeface="Bell MT" panose="02020503060305020303" pitchFamily="18" charset="0"/>
              </a:rPr>
              <a:t>, </a:t>
            </a:r>
            <a:r>
              <a:rPr lang="en-US" altLang="en-US" sz="800" i="1" dirty="0" err="1">
                <a:latin typeface="Bell MT" panose="02020503060305020303" pitchFamily="18" charset="0"/>
              </a:rPr>
              <a:t>Busycotypus</a:t>
            </a:r>
            <a:r>
              <a:rPr lang="en-US" altLang="en-US" sz="800" i="1" dirty="0">
                <a:latin typeface="Bell MT" panose="02020503060305020303" pitchFamily="18" charset="0"/>
              </a:rPr>
              <a:t> </a:t>
            </a:r>
            <a:r>
              <a:rPr lang="en-US" altLang="en-US" sz="800" i="1" dirty="0" err="1">
                <a:latin typeface="Bell MT" panose="02020503060305020303" pitchFamily="18" charset="0"/>
              </a:rPr>
              <a:t>canaliculatus</a:t>
            </a:r>
            <a:r>
              <a:rPr lang="en-US" altLang="en-US" sz="800"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Tessa Getchis; (</a:t>
            </a:r>
            <a:r>
              <a:rPr lang="en-US" altLang="en-US" sz="800" dirty="0" err="1">
                <a:latin typeface="Bell MT" panose="02020503060305020303" pitchFamily="18" charset="0"/>
              </a:rPr>
              <a:t>derecha</a:t>
            </a:r>
            <a:r>
              <a:rPr lang="en-US" altLang="en-US" sz="800" dirty="0">
                <a:latin typeface="Bell MT" panose="02020503060305020303" pitchFamily="18" charset="0"/>
              </a:rPr>
              <a:t>) Bolsa de huevos de </a:t>
            </a:r>
            <a:r>
              <a:rPr lang="en-US" altLang="en-US" sz="800" dirty="0" err="1">
                <a:latin typeface="Bell MT" panose="02020503060305020303" pitchFamily="18" charset="0"/>
              </a:rPr>
              <a:t>buccino</a:t>
            </a:r>
            <a:r>
              <a:rPr lang="en-US" altLang="en-US" sz="800" dirty="0">
                <a:latin typeface="Bell MT" panose="02020503060305020303" pitchFamily="18" charset="0"/>
              </a:rPr>
              <a:t> </a:t>
            </a:r>
            <a:r>
              <a:rPr lang="en-US" altLang="en-US" sz="800" dirty="0" err="1">
                <a:latin typeface="Bell MT" panose="02020503060305020303" pitchFamily="18" charset="0"/>
              </a:rPr>
              <a:t>acanalado</a:t>
            </a:r>
            <a:r>
              <a:rPr lang="en-US" altLang="en-US" sz="800"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Robert </a:t>
            </a:r>
            <a:r>
              <a:rPr lang="en-US" altLang="en-US" sz="800" dirty="0" err="1">
                <a:latin typeface="Bell MT" panose="02020503060305020303" pitchFamily="18" charset="0"/>
              </a:rPr>
              <a:t>Bachand</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Rectangle 2">
            <a:extLst>
              <a:ext uri="{FF2B5EF4-FFF2-40B4-BE49-F238E27FC236}">
                <a16:creationId xmlns:a16="http://schemas.microsoft.com/office/drawing/2014/main" id="{CC67B654-965E-45C7-B775-EEA0E275734D}"/>
              </a:ext>
            </a:extLst>
          </p:cNvPr>
          <p:cNvSpPr>
            <a:spLocks noGrp="1" noChangeArrowheads="1"/>
          </p:cNvSpPr>
          <p:nvPr>
            <p:ph type="title"/>
          </p:nvPr>
        </p:nvSpPr>
        <p:spPr>
          <a:xfrm>
            <a:off x="227456" y="4317965"/>
            <a:ext cx="8686800" cy="2048544"/>
          </a:xfrm>
          <a:noFill/>
        </p:spPr>
        <p:txBody>
          <a:bodyPr vert="horz" lIns="91440" tIns="45720" rIns="91440" bIns="45720" rtlCol="0" anchor="b">
            <a:noAutofit/>
          </a:bodyPr>
          <a:lstStyle/>
          <a:p>
            <a:pPr algn="l" eaLnBrk="1" hangingPunct="1">
              <a:lnSpc>
                <a:spcPct val="90000"/>
              </a:lnSpc>
              <a:spcAft>
                <a:spcPts val="1200"/>
              </a:spcAft>
            </a:pPr>
            <a:r>
              <a:rPr lang="en-US" altLang="en-US" sz="2400" kern="1200" dirty="0">
                <a:solidFill>
                  <a:schemeClr val="bg1">
                    <a:lumMod val="95000"/>
                  </a:schemeClr>
                </a:solidFill>
                <a:latin typeface="Bell MT" panose="02020503060305020303" pitchFamily="18" charset="0"/>
              </a:rPr>
              <a:t>Los </a:t>
            </a:r>
            <a:r>
              <a:rPr lang="en-US" altLang="en-US" sz="2400" kern="1200" dirty="0" err="1">
                <a:solidFill>
                  <a:schemeClr val="bg1">
                    <a:lumMod val="95000"/>
                  </a:schemeClr>
                </a:solidFill>
                <a:latin typeface="Bell MT" panose="02020503060305020303" pitchFamily="18" charset="0"/>
              </a:rPr>
              <a:t>cangrejos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herradura</a:t>
            </a:r>
            <a:r>
              <a:rPr lang="en-US" altLang="en-US" sz="2400" kern="1200" dirty="0">
                <a:solidFill>
                  <a:schemeClr val="bg1">
                    <a:lumMod val="95000"/>
                  </a:schemeClr>
                </a:solidFill>
                <a:latin typeface="Bell MT" panose="02020503060305020303" pitchFamily="18" charset="0"/>
              </a:rPr>
              <a:t> son </a:t>
            </a:r>
            <a:r>
              <a:rPr lang="en-US" altLang="en-US" sz="2400" kern="1200" dirty="0" err="1">
                <a:solidFill>
                  <a:schemeClr val="bg1">
                    <a:lumMod val="95000"/>
                  </a:schemeClr>
                </a:solidFill>
                <a:latin typeface="Bell MT" panose="02020503060305020303" pitchFamily="18" charset="0"/>
              </a:rPr>
              <a:t>uno</a:t>
            </a:r>
            <a:r>
              <a:rPr lang="en-US" altLang="en-US" sz="2400" kern="1200" dirty="0">
                <a:solidFill>
                  <a:schemeClr val="bg1">
                    <a:lumMod val="95000"/>
                  </a:schemeClr>
                </a:solidFill>
                <a:latin typeface="Bell MT" panose="02020503060305020303" pitchFamily="18" charset="0"/>
              </a:rPr>
              <a:t> de </a:t>
            </a:r>
            <a:r>
              <a:rPr lang="en-US" altLang="en-US" sz="2400" kern="1200" dirty="0" err="1">
                <a:solidFill>
                  <a:schemeClr val="bg1">
                    <a:lumMod val="95000"/>
                  </a:schemeClr>
                </a:solidFill>
                <a:latin typeface="Bell MT" panose="02020503060305020303" pitchFamily="18" charset="0"/>
              </a:rPr>
              <a:t>los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artrópodos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más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primitivos</a:t>
            </a:r>
            <a:r>
              <a:rPr lang="en-US" altLang="en-US" sz="2400" kern="1200" dirty="0">
                <a:solidFill>
                  <a:schemeClr val="bg1">
                    <a:lumMod val="95000"/>
                  </a:schemeClr>
                </a:solidFill>
                <a:latin typeface="Bell MT" panose="02020503060305020303" pitchFamily="18" charset="0"/>
              </a:rPr>
              <a:t>. Han </a:t>
            </a:r>
            <a:r>
              <a:rPr lang="en-US" altLang="en-US" sz="2400" kern="1200" dirty="0" err="1">
                <a:solidFill>
                  <a:schemeClr val="bg1">
                    <a:lumMod val="95000"/>
                  </a:schemeClr>
                </a:solidFill>
                <a:latin typeface="Bell MT" panose="02020503060305020303" pitchFamily="18" charset="0"/>
              </a:rPr>
              <a:t>existido</a:t>
            </a:r>
            <a:r>
              <a:rPr lang="en-US" altLang="en-US" sz="2400" kern="1200" dirty="0">
                <a:solidFill>
                  <a:schemeClr val="bg1">
                    <a:lumMod val="95000"/>
                  </a:schemeClr>
                </a:solidFill>
                <a:latin typeface="Bell MT" panose="02020503060305020303" pitchFamily="18" charset="0"/>
              </a:rPr>
              <a:t> sin </a:t>
            </a:r>
            <a:r>
              <a:rPr lang="en-US" altLang="en-US" sz="2400" kern="1200" dirty="0" err="1">
                <a:solidFill>
                  <a:schemeClr val="bg1">
                    <a:lumMod val="95000"/>
                  </a:schemeClr>
                </a:solidFill>
                <a:latin typeface="Bell MT" panose="02020503060305020303" pitchFamily="18" charset="0"/>
              </a:rPr>
              <a:t>cambiar</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su</a:t>
            </a:r>
            <a:r>
              <a:rPr lang="en-US" altLang="en-US" sz="2400" kern="1200" dirty="0">
                <a:solidFill>
                  <a:schemeClr val="bg1">
                    <a:lumMod val="95000"/>
                  </a:schemeClr>
                </a:solidFill>
                <a:latin typeface="Bell MT" panose="02020503060305020303" pitchFamily="18" charset="0"/>
              </a:rPr>
              <a:t> forma </a:t>
            </a:r>
            <a:r>
              <a:rPr lang="en-US" altLang="en-US" sz="2400" kern="1200" dirty="0" err="1">
                <a:solidFill>
                  <a:schemeClr val="bg1">
                    <a:lumMod val="95000"/>
                  </a:schemeClr>
                </a:solidFill>
                <a:latin typeface="Bell MT" panose="02020503060305020303" pitchFamily="18" charset="0"/>
              </a:rPr>
              <a:t>por</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más</a:t>
            </a:r>
            <a:r>
              <a:rPr lang="en-US" altLang="en-US" sz="2400" kern="1200" dirty="0">
                <a:solidFill>
                  <a:schemeClr val="bg1">
                    <a:lumMod val="95000"/>
                  </a:schemeClr>
                </a:solidFill>
                <a:latin typeface="Bell MT" panose="02020503060305020303" pitchFamily="18" charset="0"/>
              </a:rPr>
              <a:t> de 360 </a:t>
            </a:r>
            <a:r>
              <a:rPr lang="en-US" altLang="en-US" sz="2400" kern="1200" dirty="0" err="1">
                <a:solidFill>
                  <a:schemeClr val="bg1">
                    <a:lumMod val="95000"/>
                  </a:schemeClr>
                </a:solidFill>
                <a:latin typeface="Bell MT" panose="02020503060305020303" pitchFamily="18" charset="0"/>
              </a:rPr>
              <a:t>millones</a:t>
            </a:r>
            <a:r>
              <a:rPr lang="en-US" altLang="en-US" sz="2400" kern="1200" dirty="0">
                <a:solidFill>
                  <a:schemeClr val="bg1">
                    <a:lumMod val="95000"/>
                  </a:schemeClr>
                </a:solidFill>
                <a:latin typeface="Bell MT" panose="02020503060305020303" pitchFamily="18" charset="0"/>
              </a:rPr>
              <a:t> de </a:t>
            </a:r>
            <a:r>
              <a:rPr lang="en-US" altLang="en-US" sz="2400" kern="1200" dirty="0" err="1">
                <a:solidFill>
                  <a:schemeClr val="bg1">
                    <a:lumMod val="95000"/>
                  </a:schemeClr>
                </a:solidFill>
                <a:latin typeface="Bell MT" panose="02020503060305020303" pitchFamily="18" charset="0"/>
              </a:rPr>
              <a:t>años</a:t>
            </a:r>
            <a:br>
              <a:rPr lang="en-US" altLang="en-US" sz="2400" kern="1200" dirty="0">
                <a:solidFill>
                  <a:schemeClr val="bg1">
                    <a:lumMod val="95000"/>
                  </a:schemeClr>
                </a:solidFill>
                <a:latin typeface="Bell MT" panose="02020503060305020303" pitchFamily="18" charset="0"/>
              </a:rPr>
            </a:br>
            <a:br>
              <a:rPr lang="en-US" altLang="en-US" sz="2400" kern="1200" dirty="0">
                <a:solidFill>
                  <a:schemeClr val="bg1">
                    <a:lumMod val="95000"/>
                  </a:schemeClr>
                </a:solidFill>
                <a:latin typeface="Bell MT" panose="02020503060305020303" pitchFamily="18" charset="0"/>
              </a:rPr>
            </a:br>
            <a:r>
              <a:rPr lang="en-US" altLang="en-US" sz="2400" kern="1200" dirty="0" err="1">
                <a:solidFill>
                  <a:schemeClr val="bg1">
                    <a:lumMod val="95000"/>
                  </a:schemeClr>
                </a:solidFill>
                <a:latin typeface="Bell MT" panose="02020503060305020303" pitchFamily="18" charset="0"/>
              </a:rPr>
              <a:t>Aunque</a:t>
            </a:r>
            <a:r>
              <a:rPr lang="en-US" altLang="en-US" sz="2400" kern="1200" dirty="0">
                <a:solidFill>
                  <a:schemeClr val="bg1">
                    <a:lumMod val="95000"/>
                  </a:schemeClr>
                </a:solidFill>
                <a:latin typeface="Bell MT" panose="02020503060305020303" pitchFamily="18" charset="0"/>
              </a:rPr>
              <a:t> son </a:t>
            </a:r>
            <a:r>
              <a:rPr lang="en-US" altLang="en-US" sz="2400" kern="1200" dirty="0" err="1">
                <a:solidFill>
                  <a:schemeClr val="bg1">
                    <a:lumMod val="95000"/>
                  </a:schemeClr>
                </a:solidFill>
                <a:latin typeface="Bell MT" panose="02020503060305020303" pitchFamily="18" charset="0"/>
              </a:rPr>
              <a:t>artrópodos</a:t>
            </a:r>
            <a:r>
              <a:rPr lang="en-US" altLang="en-US" sz="2400" kern="1200" dirty="0">
                <a:solidFill>
                  <a:schemeClr val="bg1">
                    <a:lumMod val="95000"/>
                  </a:schemeClr>
                </a:solidFill>
                <a:latin typeface="Bell MT" panose="02020503060305020303" pitchFamily="18" charset="0"/>
              </a:rPr>
              <a:t>, no son </a:t>
            </a:r>
            <a:r>
              <a:rPr lang="en-US" altLang="en-US" sz="2400" kern="1200" dirty="0" err="1">
                <a:solidFill>
                  <a:schemeClr val="bg1">
                    <a:lumMod val="95000"/>
                  </a:schemeClr>
                </a:solidFill>
                <a:latin typeface="Bell MT" panose="02020503060305020303" pitchFamily="18" charset="0"/>
              </a:rPr>
              <a:t>auténticos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cangrejos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ya</a:t>
            </a:r>
            <a:r>
              <a:rPr lang="en-US" altLang="en-US" sz="2400" kern="1200" dirty="0">
                <a:solidFill>
                  <a:schemeClr val="bg1">
                    <a:lumMod val="95000"/>
                  </a:schemeClr>
                </a:solidFill>
                <a:latin typeface="Bell MT" panose="02020503060305020303" pitchFamily="18" charset="0"/>
              </a:rPr>
              <a:t> que </a:t>
            </a:r>
            <a:r>
              <a:rPr lang="en-US" altLang="en-US" sz="2400" kern="1200" dirty="0" err="1">
                <a:solidFill>
                  <a:schemeClr val="bg1">
                    <a:lumMod val="95000"/>
                  </a:schemeClr>
                </a:solidFill>
                <a:latin typeface="Bell MT" panose="02020503060305020303" pitchFamily="18" charset="0"/>
              </a:rPr>
              <a:t>están</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más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directamente</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relacionados</a:t>
            </a:r>
            <a:r>
              <a:rPr lang="en-US" altLang="en-US" sz="2400" kern="1200" dirty="0">
                <a:solidFill>
                  <a:schemeClr val="bg1">
                    <a:lumMod val="95000"/>
                  </a:schemeClr>
                </a:solidFill>
                <a:latin typeface="Bell MT" panose="02020503060305020303" pitchFamily="18" charset="0"/>
              </a:rPr>
              <a:t> con las </a:t>
            </a:r>
            <a:r>
              <a:rPr lang="en-US" altLang="en-US" sz="2400" kern="1200" dirty="0" err="1">
                <a:solidFill>
                  <a:schemeClr val="bg1">
                    <a:lumMod val="95000"/>
                  </a:schemeClr>
                </a:solidFill>
                <a:latin typeface="Bell MT" panose="02020503060305020303" pitchFamily="18" charset="0"/>
              </a:rPr>
              <a:t>arañas</a:t>
            </a:r>
            <a:r>
              <a:rPr lang="en-US" altLang="en-US" sz="2400" kern="1200" dirty="0">
                <a:solidFill>
                  <a:schemeClr val="bg1">
                    <a:lumMod val="95000"/>
                  </a:schemeClr>
                </a:solidFill>
                <a:latin typeface="Bell MT" panose="02020503060305020303" pitchFamily="18" charset="0"/>
              </a:rPr>
              <a:t> y </a:t>
            </a:r>
            <a:r>
              <a:rPr lang="en-US" altLang="en-US" sz="2400" kern="1200" dirty="0" err="1">
                <a:solidFill>
                  <a:schemeClr val="bg1">
                    <a:lumMod val="95000"/>
                  </a:schemeClr>
                </a:solidFill>
                <a:latin typeface="Bell MT" panose="02020503060305020303" pitchFamily="18" charset="0"/>
              </a:rPr>
              <a:t>los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escorpiones</a:t>
            </a:r>
            <a:r>
              <a:rPr lang="en-US" altLang="en-US" sz="2400" kern="1200" dirty="0">
                <a:solidFill>
                  <a:schemeClr val="bg1">
                    <a:lumMod val="95000"/>
                  </a:schemeClr>
                </a:solidFill>
                <a:latin typeface="Bell MT" panose="02020503060305020303" pitchFamily="18" charset="0"/>
              </a:rPr>
              <a:t> que con </a:t>
            </a:r>
            <a:r>
              <a:rPr lang="en-US" altLang="en-US" sz="2400" kern="1200" dirty="0" err="1">
                <a:solidFill>
                  <a:schemeClr val="bg1">
                    <a:lumMod val="95000"/>
                  </a:schemeClr>
                </a:solidFill>
                <a:latin typeface="Bell MT" panose="02020503060305020303" pitchFamily="18" charset="0"/>
              </a:rPr>
              <a:t>los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cangrejos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azules</a:t>
            </a:r>
            <a:r>
              <a:rPr lang="en-US" altLang="en-US" sz="2400" kern="1200" dirty="0">
                <a:solidFill>
                  <a:schemeClr val="bg1">
                    <a:lumMod val="95000"/>
                  </a:schemeClr>
                </a:solidFill>
                <a:latin typeface="Bell MT" panose="02020503060305020303" pitchFamily="18" charset="0"/>
              </a:rPr>
              <a:t> y </a:t>
            </a:r>
            <a:r>
              <a:rPr lang="en-US" altLang="en-US" sz="2400" kern="1200" dirty="0" err="1">
                <a:solidFill>
                  <a:schemeClr val="bg1">
                    <a:lumMod val="95000"/>
                  </a:schemeClr>
                </a:solidFill>
                <a:latin typeface="Bell MT" panose="02020503060305020303" pitchFamily="18" charset="0"/>
              </a:rPr>
              <a:t>los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cangrejos</a:t>
            </a:r>
            <a:r>
              <a:rPr lang="en-US" altLang="en-US" sz="2400" kern="1200" dirty="0">
                <a:solidFill>
                  <a:schemeClr val="bg1">
                    <a:lumMod val="95000"/>
                  </a:schemeClr>
                </a:solidFill>
                <a:latin typeface="Bell MT" panose="02020503060305020303" pitchFamily="18" charset="0"/>
              </a:rPr>
              <a:t> de </a:t>
            </a:r>
            <a:r>
              <a:rPr lang="en-US" altLang="en-US" sz="2400" kern="1200" dirty="0" err="1">
                <a:solidFill>
                  <a:schemeClr val="bg1">
                    <a:lumMod val="95000"/>
                  </a:schemeClr>
                </a:solidFill>
                <a:latin typeface="Bell MT" panose="02020503060305020303" pitchFamily="18" charset="0"/>
              </a:rPr>
              <a:t>roca</a:t>
            </a:r>
            <a:endParaRPr lang="en-US" altLang="en-US" sz="2400" kern="1200" dirty="0">
              <a:solidFill>
                <a:schemeClr val="bg1">
                  <a:lumMod val="95000"/>
                </a:schemeClr>
              </a:solidFill>
              <a:latin typeface="Bell MT" panose="02020503060305020303" pitchFamily="18" charset="0"/>
            </a:endParaRPr>
          </a:p>
        </p:txBody>
      </p:sp>
      <p:pic>
        <p:nvPicPr>
          <p:cNvPr id="3" name="Picture 2" descr="Fotografía de tres cangrejos herradura moviéndose juntos por la arena &#10;&#10;">
            <a:extLst>
              <a:ext uri="{FF2B5EF4-FFF2-40B4-BE49-F238E27FC236}">
                <a16:creationId xmlns:a16="http://schemas.microsoft.com/office/drawing/2014/main" id="{961FCB38-082F-4010-9340-53EA7998CD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2"/>
            <a:ext cx="9143979" cy="3900104"/>
          </a:xfrm>
          <a:prstGeom prst="rect">
            <a:avLst/>
          </a:prstGeom>
          <a:ln w="6350">
            <a:solidFill>
              <a:schemeClr val="bg1"/>
            </a:solidFill>
          </a:ln>
        </p:spPr>
      </p:pic>
      <p:sp>
        <p:nvSpPr>
          <p:cNvPr id="2" name="TextBox 1">
            <a:extLst>
              <a:ext uri="{FF2B5EF4-FFF2-40B4-BE49-F238E27FC236}">
                <a16:creationId xmlns:a16="http://schemas.microsoft.com/office/drawing/2014/main" id="{6C4132AA-F7FF-49DC-8BBA-863A0636041A}"/>
              </a:ext>
            </a:extLst>
          </p:cNvPr>
          <p:cNvSpPr txBox="1"/>
          <p:nvPr/>
        </p:nvSpPr>
        <p:spPr>
          <a:xfrm>
            <a:off x="38100" y="3646187"/>
            <a:ext cx="3962400" cy="215444"/>
          </a:xfrm>
          <a:prstGeom prst="rect">
            <a:avLst/>
          </a:prstGeom>
          <a:noFill/>
        </p:spPr>
        <p:txBody>
          <a:bodyPr wrap="square" rtlCol="0">
            <a:spAutoFit/>
          </a:bodyPr>
          <a:lstStyle/>
          <a:p>
            <a:r>
              <a:rPr lang="en-US" altLang="en-US" sz="800" dirty="0" err="1">
                <a:solidFill>
                  <a:schemeClr val="bg1"/>
                </a:solidFill>
                <a:latin typeface="Bell MT" panose="02020503060305020303" pitchFamily="18" charset="0"/>
              </a:rPr>
              <a:t>Cangrejo</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herradura</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Limulus polyphemus,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Robert </a:t>
            </a:r>
            <a:r>
              <a:rPr lang="en-US" alt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48EE562-18B6-4B3E-A244-C0CD6D805316}"/>
              </a:ext>
            </a:extLst>
          </p:cNvPr>
          <p:cNvSpPr>
            <a:spLocks noGrp="1" noChangeArrowheads="1"/>
          </p:cNvSpPr>
          <p:nvPr>
            <p:ph type="body" sz="half" idx="1"/>
          </p:nvPr>
        </p:nvSpPr>
        <p:spPr>
          <a:xfrm>
            <a:off x="228600" y="388724"/>
            <a:ext cx="8382000" cy="6080552"/>
          </a:xfrm>
        </p:spPr>
        <p:txBody>
          <a:bodyPr/>
          <a:lstStyle/>
          <a:p>
            <a:pPr eaLnBrk="1" hangingPunct="1">
              <a:lnSpc>
                <a:spcPct val="80000"/>
              </a:lnSpc>
              <a:spcAft>
                <a:spcPts val="1200"/>
              </a:spcAft>
            </a:pP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Long Island Sound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cuenta</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con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una</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amplia</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variedad</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hábitats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que a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su</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vez</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albergan</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un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extensa</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gama</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diversidad</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especies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plantas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y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animales</a:t>
            </a:r>
            <a:endPar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endParaRPr>
          </a:p>
          <a:p>
            <a:pPr eaLnBrk="1" hangingPunct="1">
              <a:lnSpc>
                <a:spcPct val="80000"/>
              </a:lnSpc>
              <a:spcAft>
                <a:spcPts val="1200"/>
              </a:spcAft>
            </a:pP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Un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hábitat</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satisface</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las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necesidades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primarias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los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organismos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incluyendo</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alimentación</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agua</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aire</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y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refugio</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p>
          <a:p>
            <a:pPr eaLnBrk="1" hangingPunct="1">
              <a:lnSpc>
                <a:spcPct val="80000"/>
              </a:lnSpc>
              <a:spcAft>
                <a:spcPts val="1200"/>
              </a:spcAft>
            </a:pP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Los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principales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tipos</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hábitat</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sz="2800"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en</a:t>
            </a:r>
            <a:r>
              <a:rPr lang="en-US" altLang="en-US" sz="2800"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el Sound son: </a:t>
            </a:r>
          </a:p>
          <a:p>
            <a:pPr lvl="1" eaLnBrk="1" hangingPunct="1">
              <a:lnSpc>
                <a:spcPct val="80000"/>
              </a:lnSpc>
              <a:spcAft>
                <a:spcPts val="600"/>
              </a:spcAft>
              <a:buFont typeface="Arial" panose="020B0604020202020204" pitchFamily="34" charset="0"/>
              <a:buChar char="•"/>
            </a:pPr>
            <a:r>
              <a:rPr lang="en-US" altLang="en-US"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Marismas</a:t>
            </a: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saladas</a:t>
            </a: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p>
          <a:p>
            <a:pPr lvl="1" eaLnBrk="1" hangingPunct="1">
              <a:lnSpc>
                <a:spcPct val="80000"/>
              </a:lnSpc>
              <a:spcAft>
                <a:spcPts val="600"/>
              </a:spcAft>
              <a:buFont typeface="Arial" panose="020B0604020202020204" pitchFamily="34" charset="0"/>
              <a:buChar char="•"/>
            </a:pP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Playas de arena</a:t>
            </a:r>
          </a:p>
          <a:p>
            <a:pPr lvl="1" eaLnBrk="1" hangingPunct="1">
              <a:lnSpc>
                <a:spcPct val="80000"/>
              </a:lnSpc>
              <a:spcAft>
                <a:spcPts val="600"/>
              </a:spcAft>
              <a:buFont typeface="Arial" panose="020B0604020202020204" pitchFamily="34" charset="0"/>
              <a:buChar char="•"/>
            </a:pPr>
            <a:r>
              <a:rPr lang="en-US" altLang="en-US"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Planicie</a:t>
            </a: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de </a:t>
            </a:r>
            <a:r>
              <a:rPr lang="en-US" altLang="en-US"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marea</a:t>
            </a:r>
            <a:endPar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endParaRPr>
          </a:p>
          <a:p>
            <a:pPr lvl="1" eaLnBrk="1" hangingPunct="1">
              <a:lnSpc>
                <a:spcPct val="80000"/>
              </a:lnSpc>
              <a:spcAft>
                <a:spcPts val="600"/>
              </a:spcAft>
              <a:buFont typeface="Arial" panose="020B0604020202020204" pitchFamily="34" charset="0"/>
              <a:buChar char="•"/>
            </a:pPr>
            <a:r>
              <a:rPr lang="en-US" altLang="en-US"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Intermareal</a:t>
            </a: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rocosa</a:t>
            </a:r>
            <a:endPar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endParaRPr>
          </a:p>
          <a:p>
            <a:pPr lvl="1" eaLnBrk="1" hangingPunct="1">
              <a:lnSpc>
                <a:spcPct val="80000"/>
              </a:lnSpc>
              <a:spcAft>
                <a:spcPts val="600"/>
              </a:spcAft>
              <a:buFont typeface="Arial" panose="020B0604020202020204" pitchFamily="34" charset="0"/>
              <a:buChar char="•"/>
            </a:pPr>
            <a:r>
              <a:rPr lang="en-US" altLang="en-US"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Fondo</a:t>
            </a: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sumergido</a:t>
            </a:r>
            <a:endParaRPr lang="en-US" altLang="en-US" i="1"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endParaRPr>
          </a:p>
          <a:p>
            <a:pPr lvl="1" eaLnBrk="1" hangingPunct="1">
              <a:lnSpc>
                <a:spcPct val="80000"/>
              </a:lnSpc>
              <a:spcAft>
                <a:spcPts val="600"/>
              </a:spcAft>
              <a:buFont typeface="Arial" panose="020B0604020202020204" pitchFamily="34" charset="0"/>
              <a:buChar char="•"/>
            </a:pPr>
            <a:r>
              <a:rPr lang="en-US" altLang="en-US"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Aguas</a:t>
            </a:r>
            <a:r>
              <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 </a:t>
            </a:r>
            <a:r>
              <a:rPr lang="en-US" altLang="en-US" dirty="0" err="1">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rPr>
              <a:t>abiertas</a:t>
            </a:r>
            <a:endParaRPr lang="en-US" altLang="en-US" dirty="0">
              <a:solidFill>
                <a:schemeClr val="bg1">
                  <a:lumMod val="95000"/>
                </a:schemeClr>
              </a:solidFill>
              <a:latin typeface="Bell MT" panose="02020503060305020303" pitchFamily="18" charset="0"/>
              <a:ea typeface="Tahoma" panose="020B0604030504040204" pitchFamily="34" charset="0"/>
              <a:cs typeface="Tahoma" panose="020B060403050404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a:extLst>
              <a:ext uri="{FF2B5EF4-FFF2-40B4-BE49-F238E27FC236}">
                <a16:creationId xmlns:a16="http://schemas.microsoft.com/office/drawing/2014/main" id="{8D1E4DFE-1A03-40C3-A4AB-E6D3D4D31726}"/>
              </a:ext>
            </a:extLst>
          </p:cNvPr>
          <p:cNvSpPr>
            <a:spLocks noGrp="1" noChangeArrowheads="1"/>
          </p:cNvSpPr>
          <p:nvPr>
            <p:ph type="title"/>
          </p:nvPr>
        </p:nvSpPr>
        <p:spPr>
          <a:xfrm>
            <a:off x="480060" y="5257800"/>
            <a:ext cx="8183880" cy="1487805"/>
          </a:xfrm>
        </p:spPr>
        <p:txBody>
          <a:bodyPr vert="horz" lIns="91440" tIns="45720" rIns="91440" bIns="45720" rtlCol="0" anchor="ctr">
            <a:noAutofit/>
          </a:bodyPr>
          <a:lstStyle/>
          <a:p>
            <a:pPr algn="l" eaLnBrk="1" hangingPunct="1">
              <a:lnSpc>
                <a:spcPct val="90000"/>
              </a:lnSpc>
            </a:pPr>
            <a:r>
              <a:rPr lang="en-US" altLang="en-US" sz="2600" kern="1200" dirty="0">
                <a:solidFill>
                  <a:schemeClr val="tx1">
                    <a:lumMod val="95000"/>
                  </a:schemeClr>
                </a:solidFill>
                <a:latin typeface="Bell MT" panose="02020503060305020303" pitchFamily="18" charset="0"/>
              </a:rPr>
              <a:t>Los </a:t>
            </a:r>
            <a:r>
              <a:rPr lang="en-US" altLang="en-US" sz="2600" kern="1200" dirty="0" err="1">
                <a:solidFill>
                  <a:schemeClr val="tx1">
                    <a:lumMod val="95000"/>
                  </a:schemeClr>
                </a:solidFill>
                <a:latin typeface="Bell MT" panose="02020503060305020303" pitchFamily="18" charset="0"/>
              </a:rPr>
              <a:t>apéndices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frontales</a:t>
            </a:r>
            <a:r>
              <a:rPr lang="en-US" altLang="en-US" sz="2600" kern="1200" dirty="0">
                <a:solidFill>
                  <a:schemeClr val="tx1">
                    <a:lumMod val="95000"/>
                  </a:schemeClr>
                </a:solidFill>
                <a:latin typeface="Bell MT" panose="02020503060305020303" pitchFamily="18" charset="0"/>
              </a:rPr>
              <a:t> del </a:t>
            </a:r>
            <a:r>
              <a:rPr lang="en-US" altLang="en-US" sz="2600" kern="1200" dirty="0" err="1">
                <a:solidFill>
                  <a:schemeClr val="tx1">
                    <a:lumMod val="95000"/>
                  </a:schemeClr>
                </a:solidFill>
                <a:latin typeface="Bell MT" panose="02020503060305020303" pitchFamily="18" charset="0"/>
              </a:rPr>
              <a:t>camarón</a:t>
            </a:r>
            <a:r>
              <a:rPr lang="en-US" altLang="en-US" sz="2600" kern="1200" dirty="0">
                <a:solidFill>
                  <a:schemeClr val="tx1">
                    <a:lumMod val="95000"/>
                  </a:schemeClr>
                </a:solidFill>
                <a:latin typeface="Bell MT" panose="02020503060305020303" pitchFamily="18" charset="0"/>
              </a:rPr>
              <a:t> mantis </a:t>
            </a:r>
            <a:r>
              <a:rPr lang="en-US" altLang="en-US" sz="2600" kern="1200" dirty="0" err="1">
                <a:solidFill>
                  <a:schemeClr val="tx1">
                    <a:lumMod val="95000"/>
                  </a:schemeClr>
                </a:solidFill>
                <a:latin typeface="Bell MT" panose="02020503060305020303" pitchFamily="18" charset="0"/>
              </a:rPr>
              <a:t>excavador</a:t>
            </a:r>
            <a:r>
              <a:rPr lang="en-US" altLang="en-US" sz="2600" kern="1200" dirty="0">
                <a:solidFill>
                  <a:schemeClr val="tx1">
                    <a:lumMod val="95000"/>
                  </a:schemeClr>
                </a:solidFill>
                <a:latin typeface="Bell MT" panose="02020503060305020303" pitchFamily="18" charset="0"/>
              </a:rPr>
              <a:t> son </a:t>
            </a:r>
            <a:r>
              <a:rPr lang="en-US" altLang="en-US" sz="2600" kern="1200" dirty="0" err="1">
                <a:solidFill>
                  <a:schemeClr val="tx1">
                    <a:lumMod val="95000"/>
                  </a:schemeClr>
                </a:solidFill>
                <a:latin typeface="Bell MT" panose="02020503060305020303" pitchFamily="18" charset="0"/>
              </a:rPr>
              <a:t>similares</a:t>
            </a:r>
            <a:r>
              <a:rPr lang="en-US" altLang="en-US" sz="2600" kern="1200" dirty="0">
                <a:solidFill>
                  <a:schemeClr val="tx1">
                    <a:lumMod val="95000"/>
                  </a:schemeClr>
                </a:solidFill>
                <a:latin typeface="Bell MT" panose="02020503060305020303" pitchFamily="18" charset="0"/>
              </a:rPr>
              <a:t> a </a:t>
            </a:r>
            <a:r>
              <a:rPr lang="en-US" altLang="en-US" sz="2600" kern="1200" dirty="0" err="1">
                <a:solidFill>
                  <a:schemeClr val="tx1">
                    <a:lumMod val="95000"/>
                  </a:schemeClr>
                </a:solidFill>
                <a:latin typeface="Bell MT" panose="02020503060305020303" pitchFamily="18" charset="0"/>
              </a:rPr>
              <a:t>los</a:t>
            </a:r>
            <a:r>
              <a:rPr lang="en-US" altLang="en-US" sz="2600" kern="1200" dirty="0">
                <a:solidFill>
                  <a:schemeClr val="tx1">
                    <a:lumMod val="95000"/>
                  </a:schemeClr>
                </a:solidFill>
                <a:latin typeface="Bell MT" panose="02020503060305020303" pitchFamily="18" charset="0"/>
              </a:rPr>
              <a:t> de la mantis </a:t>
            </a:r>
            <a:r>
              <a:rPr lang="en-US" altLang="en-US" sz="2600" kern="1200" dirty="0" err="1">
                <a:solidFill>
                  <a:schemeClr val="tx1">
                    <a:lumMod val="95000"/>
                  </a:schemeClr>
                </a:solidFill>
                <a:latin typeface="Bell MT" panose="02020503060305020303" pitchFamily="18" charset="0"/>
              </a:rPr>
              <a:t>religiosa</a:t>
            </a:r>
            <a:r>
              <a:rPr lang="en-US" altLang="en-US" sz="2600" kern="1200" dirty="0">
                <a:solidFill>
                  <a:schemeClr val="tx1">
                    <a:lumMod val="95000"/>
                  </a:schemeClr>
                </a:solidFill>
                <a:latin typeface="Bell MT" panose="02020503060305020303" pitchFamily="18" charset="0"/>
              </a:rPr>
              <a:t>. Las </a:t>
            </a:r>
            <a:r>
              <a:rPr lang="en-US" altLang="en-US" sz="2600" kern="1200" dirty="0" err="1">
                <a:solidFill>
                  <a:schemeClr val="tx1">
                    <a:lumMod val="95000"/>
                  </a:schemeClr>
                </a:solidFill>
                <a:latin typeface="Bell MT" panose="02020503060305020303" pitchFamily="18" charset="0"/>
              </a:rPr>
              <a:t>púas</a:t>
            </a:r>
            <a:r>
              <a:rPr lang="en-US" altLang="en-US" sz="2600" kern="1200" dirty="0">
                <a:solidFill>
                  <a:schemeClr val="tx1">
                    <a:lumMod val="95000"/>
                  </a:schemeClr>
                </a:solidFill>
                <a:latin typeface="Bell MT" panose="02020503060305020303" pitchFamily="18" charset="0"/>
              </a:rPr>
              <a:t> de </a:t>
            </a:r>
            <a:r>
              <a:rPr lang="en-US" altLang="en-US" sz="2600" kern="1200" dirty="0" err="1">
                <a:solidFill>
                  <a:schemeClr val="tx1">
                    <a:lumMod val="95000"/>
                  </a:schemeClr>
                </a:solidFill>
                <a:latin typeface="Bell MT" panose="02020503060305020303" pitchFamily="18" charset="0"/>
              </a:rPr>
              <a:t>sus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patas</a:t>
            </a:r>
            <a:r>
              <a:rPr lang="en-US" altLang="en-US" sz="2600" kern="1200" dirty="0">
                <a:solidFill>
                  <a:schemeClr val="tx1">
                    <a:lumMod val="95000"/>
                  </a:schemeClr>
                </a:solidFill>
                <a:latin typeface="Bell MT" panose="02020503060305020303" pitchFamily="18" charset="0"/>
              </a:rPr>
              <a:t> son </a:t>
            </a:r>
            <a:r>
              <a:rPr lang="en-US" altLang="en-US" sz="2600" kern="1200" dirty="0" err="1">
                <a:solidFill>
                  <a:schemeClr val="tx1">
                    <a:lumMod val="95000"/>
                  </a:schemeClr>
                </a:solidFill>
                <a:latin typeface="Bell MT" panose="02020503060305020303" pitchFamily="18" charset="0"/>
              </a:rPr>
              <a:t>usadas</a:t>
            </a:r>
            <a:r>
              <a:rPr lang="en-US" altLang="en-US" sz="2600" kern="1200" dirty="0">
                <a:solidFill>
                  <a:schemeClr val="tx1">
                    <a:lumMod val="95000"/>
                  </a:schemeClr>
                </a:solidFill>
                <a:latin typeface="Bell MT" panose="02020503060305020303" pitchFamily="18" charset="0"/>
              </a:rPr>
              <a:t> para </a:t>
            </a:r>
            <a:r>
              <a:rPr lang="en-US" altLang="en-US" sz="2600" kern="1200" dirty="0" err="1">
                <a:solidFill>
                  <a:schemeClr val="tx1">
                    <a:lumMod val="95000"/>
                  </a:schemeClr>
                </a:solidFill>
                <a:latin typeface="Bell MT" panose="02020503060305020303" pitchFamily="18" charset="0"/>
              </a:rPr>
              <a:t>ensartar</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rápidamente</a:t>
            </a:r>
            <a:r>
              <a:rPr lang="en-US" altLang="en-US" sz="2600" kern="1200" dirty="0">
                <a:solidFill>
                  <a:schemeClr val="tx1">
                    <a:lumMod val="95000"/>
                  </a:schemeClr>
                </a:solidFill>
                <a:latin typeface="Bell MT" panose="02020503060305020303" pitchFamily="18" charset="0"/>
              </a:rPr>
              <a:t> a </a:t>
            </a:r>
            <a:r>
              <a:rPr lang="en-US" altLang="en-US" sz="2600" kern="1200" dirty="0" err="1">
                <a:solidFill>
                  <a:schemeClr val="tx1">
                    <a:lumMod val="95000"/>
                  </a:schemeClr>
                </a:solidFill>
                <a:latin typeface="Bell MT" panose="02020503060305020303" pitchFamily="18" charset="0"/>
              </a:rPr>
              <a:t>sus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presas</a:t>
            </a:r>
            <a:r>
              <a:rPr lang="en-US" altLang="en-US" sz="2600" kern="1200" dirty="0">
                <a:solidFill>
                  <a:schemeClr val="tx1">
                    <a:lumMod val="95000"/>
                  </a:schemeClr>
                </a:solidFill>
                <a:latin typeface="Bell MT" panose="02020503060305020303" pitchFamily="18" charset="0"/>
              </a:rPr>
              <a:t> y </a:t>
            </a:r>
            <a:r>
              <a:rPr lang="en-US" altLang="en-US" sz="2600" kern="1200" dirty="0" err="1">
                <a:solidFill>
                  <a:schemeClr val="tx1">
                    <a:lumMod val="95000"/>
                  </a:schemeClr>
                </a:solidFill>
                <a:latin typeface="Bell MT" panose="02020503060305020303" pitchFamily="18" charset="0"/>
              </a:rPr>
              <a:t>aplastarlas</a:t>
            </a:r>
            <a:endParaRPr lang="en-US" altLang="en-US" sz="2600" kern="1200" dirty="0">
              <a:solidFill>
                <a:schemeClr val="tx1"/>
              </a:solidFill>
              <a:latin typeface="+mj-lt"/>
            </a:endParaRPr>
          </a:p>
        </p:txBody>
      </p:sp>
      <p:pic>
        <p:nvPicPr>
          <p:cNvPr id="5" name="Content Placeholder 5" descr="Detalle de un artrópodo invertebrado llamado camarón mantis mostrando sus ojos, antenas y patas delanteras &#10;&#10;">
            <a:extLst>
              <a:ext uri="{FF2B5EF4-FFF2-40B4-BE49-F238E27FC236}">
                <a16:creationId xmlns:a16="http://schemas.microsoft.com/office/drawing/2014/main" id="{716AA1C4-9C14-4157-8341-19F60FDE5D6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480060" y="304800"/>
            <a:ext cx="8183880" cy="4836795"/>
          </a:xfrm>
          <a:prstGeom prst="rect">
            <a:avLst/>
          </a:prstGeom>
          <a:noFill/>
          <a:ln w="6350">
            <a:solidFill>
              <a:schemeClr val="tx1"/>
            </a:solidFill>
            <a:miter lim="800000"/>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A8D0A0-D9A1-433B-BE93-11F53F24145E}"/>
              </a:ext>
            </a:extLst>
          </p:cNvPr>
          <p:cNvSpPr txBox="1"/>
          <p:nvPr/>
        </p:nvSpPr>
        <p:spPr>
          <a:xfrm>
            <a:off x="5791200" y="304800"/>
            <a:ext cx="2872740" cy="215444"/>
          </a:xfrm>
          <a:prstGeom prst="rect">
            <a:avLst/>
          </a:prstGeom>
          <a:noFill/>
        </p:spPr>
        <p:txBody>
          <a:bodyPr wrap="square" rtlCol="0">
            <a:spAutoFit/>
          </a:bodyPr>
          <a:lstStyle/>
          <a:p>
            <a:pPr algn="r"/>
            <a:r>
              <a:rPr lang="en-US" altLang="en-US" sz="800" dirty="0" err="1">
                <a:latin typeface="Bell MT" panose="02020503060305020303" pitchFamily="18" charset="0"/>
              </a:rPr>
              <a:t>Camarón</a:t>
            </a:r>
            <a:r>
              <a:rPr lang="en-US" altLang="en-US" sz="800" dirty="0">
                <a:latin typeface="Bell MT" panose="02020503060305020303" pitchFamily="18" charset="0"/>
              </a:rPr>
              <a:t> mantis, </a:t>
            </a:r>
            <a:r>
              <a:rPr lang="en-US" altLang="en-US" sz="800" i="1" dirty="0">
                <a:latin typeface="Bell MT" panose="02020503060305020303" pitchFamily="18" charset="0"/>
              </a:rPr>
              <a:t>Squilla </a:t>
            </a:r>
            <a:r>
              <a:rPr lang="en-US" altLang="en-US" sz="800" i="1" dirty="0" err="1">
                <a:latin typeface="Bell MT" panose="02020503060305020303" pitchFamily="18" charset="0"/>
              </a:rPr>
              <a:t>empusa</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Robert </a:t>
            </a:r>
            <a:r>
              <a:rPr lang="en-US" altLang="en-US" sz="800" dirty="0" err="1">
                <a:latin typeface="Bell MT" panose="02020503060305020303" pitchFamily="18" charset="0"/>
              </a:rPr>
              <a:t>Bachand</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Fotografía de un chorlito parado en la playa &#10;&#10;">
            <a:extLst>
              <a:ext uri="{FF2B5EF4-FFF2-40B4-BE49-F238E27FC236}">
                <a16:creationId xmlns:a16="http://schemas.microsoft.com/office/drawing/2014/main" id="{66A4DEAA-3C49-4293-82E3-248B0A29E5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1600" y="3303998"/>
            <a:ext cx="3576802" cy="3332794"/>
          </a:xfrm>
          <a:prstGeom prst="rect">
            <a:avLst/>
          </a:prstGeom>
          <a:ln w="6350">
            <a:solidFill>
              <a:schemeClr val="bg1"/>
            </a:solidFill>
          </a:ln>
          <a:effectLst>
            <a:outerShdw blurRad="292100" dist="139700" dir="2700000" algn="tl" rotWithShape="0">
              <a:srgbClr val="333333">
                <a:alpha val="65000"/>
              </a:srgbClr>
            </a:outerShdw>
          </a:effectLst>
        </p:spPr>
      </p:pic>
      <p:sp>
        <p:nvSpPr>
          <p:cNvPr id="39938" name="Rectangle 2">
            <a:extLst>
              <a:ext uri="{FF2B5EF4-FFF2-40B4-BE49-F238E27FC236}">
                <a16:creationId xmlns:a16="http://schemas.microsoft.com/office/drawing/2014/main" id="{2D6250B1-14CF-498A-9E41-A075CD0DC36D}"/>
              </a:ext>
            </a:extLst>
          </p:cNvPr>
          <p:cNvSpPr>
            <a:spLocks noGrp="1" noChangeArrowheads="1"/>
          </p:cNvSpPr>
          <p:nvPr>
            <p:ph type="title" idx="4294967295"/>
          </p:nvPr>
        </p:nvSpPr>
        <p:spPr>
          <a:xfrm>
            <a:off x="762000" y="3650144"/>
            <a:ext cx="4419600" cy="2568130"/>
          </a:xfrm>
        </p:spPr>
        <p:txBody>
          <a:bodyPr vert="horz" lIns="91440" tIns="45720" rIns="91440" bIns="45720" rtlCol="0" anchor="b">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Los </a:t>
            </a:r>
            <a:r>
              <a:rPr lang="en-US" altLang="en-US" sz="2800" kern="1200" dirty="0" err="1">
                <a:solidFill>
                  <a:schemeClr val="bg1">
                    <a:lumMod val="95000"/>
                  </a:schemeClr>
                </a:solidFill>
                <a:latin typeface="Bell MT" panose="02020503060305020303" pitchFamily="18" charset="0"/>
              </a:rPr>
              <a:t>playeritos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blancos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arriba</a:t>
            </a:r>
            <a:r>
              <a:rPr lang="en-US" altLang="en-US" sz="2800" kern="1200" dirty="0">
                <a:solidFill>
                  <a:schemeClr val="bg1">
                    <a:lumMod val="95000"/>
                  </a:schemeClr>
                </a:solidFill>
                <a:latin typeface="Bell MT" panose="02020503060305020303" pitchFamily="18" charset="0"/>
              </a:rPr>
              <a:t>) y </a:t>
            </a:r>
            <a:r>
              <a:rPr lang="en-US" altLang="en-US" sz="2800" kern="1200" dirty="0" err="1">
                <a:solidFill>
                  <a:schemeClr val="bg1">
                    <a:lumMod val="95000"/>
                  </a:schemeClr>
                </a:solidFill>
                <a:latin typeface="Bell MT" panose="02020503060305020303" pitchFamily="18" charset="0"/>
              </a:rPr>
              <a:t>los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chorlitos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derecha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corretean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la </a:t>
            </a:r>
            <a:r>
              <a:rPr lang="en-US" altLang="en-US" sz="2800" kern="1200" dirty="0" err="1">
                <a:solidFill>
                  <a:schemeClr val="bg1">
                    <a:lumMod val="95000"/>
                  </a:schemeClr>
                </a:solidFill>
                <a:latin typeface="Bell MT" panose="02020503060305020303" pitchFamily="18" charset="0"/>
              </a:rPr>
              <a:t>orilla</a:t>
            </a:r>
            <a:r>
              <a:rPr lang="en-US" altLang="en-US" sz="2800" kern="1200" dirty="0">
                <a:solidFill>
                  <a:schemeClr val="bg1">
                    <a:lumMod val="95000"/>
                  </a:schemeClr>
                </a:solidFill>
                <a:latin typeface="Bell MT" panose="02020503060305020303" pitchFamily="18" charset="0"/>
              </a:rPr>
              <a:t> del </a:t>
            </a:r>
            <a:r>
              <a:rPr lang="en-US" altLang="en-US" sz="2800" kern="1200" dirty="0" err="1">
                <a:solidFill>
                  <a:schemeClr val="bg1">
                    <a:lumMod val="95000"/>
                  </a:schemeClr>
                </a:solidFill>
                <a:latin typeface="Bell MT" panose="02020503060305020303" pitchFamily="18" charset="0"/>
              </a:rPr>
              <a:t>agua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según</a:t>
            </a:r>
            <a:r>
              <a:rPr lang="en-US" altLang="en-US" sz="2800" kern="1200" dirty="0">
                <a:solidFill>
                  <a:schemeClr val="bg1">
                    <a:lumMod val="95000"/>
                  </a:schemeClr>
                </a:solidFill>
                <a:latin typeface="Bell MT" panose="02020503060305020303" pitchFamily="18" charset="0"/>
              </a:rPr>
              <a:t> las </a:t>
            </a:r>
            <a:r>
              <a:rPr lang="en-US" altLang="en-US" sz="2800" kern="1200" dirty="0" err="1">
                <a:solidFill>
                  <a:schemeClr val="bg1">
                    <a:lumMod val="95000"/>
                  </a:schemeClr>
                </a:solidFill>
                <a:latin typeface="Bell MT" panose="02020503060305020303" pitchFamily="18" charset="0"/>
              </a:rPr>
              <a:t>olas</a:t>
            </a:r>
            <a:r>
              <a:rPr lang="en-US" altLang="en-US" sz="2800" kern="1200" dirty="0">
                <a:solidFill>
                  <a:schemeClr val="bg1">
                    <a:lumMod val="95000"/>
                  </a:schemeClr>
                </a:solidFill>
                <a:latin typeface="Bell MT" panose="02020503060305020303" pitchFamily="18" charset="0"/>
              </a:rPr>
              <a:t> se </a:t>
            </a:r>
            <a:r>
              <a:rPr lang="en-US" altLang="en-US" sz="2800" kern="1200" dirty="0" err="1">
                <a:solidFill>
                  <a:schemeClr val="bg1">
                    <a:lumMod val="95000"/>
                  </a:schemeClr>
                </a:solidFill>
                <a:latin typeface="Bell MT" panose="02020503060305020303" pitchFamily="18" charset="0"/>
              </a:rPr>
              <a:t>aproximan</a:t>
            </a:r>
            <a:r>
              <a:rPr lang="en-US" altLang="en-US" sz="2800" kern="1200" dirty="0">
                <a:solidFill>
                  <a:schemeClr val="bg1">
                    <a:lumMod val="95000"/>
                  </a:schemeClr>
                </a:solidFill>
                <a:latin typeface="Bell MT" panose="02020503060305020303" pitchFamily="18" charset="0"/>
              </a:rPr>
              <a:t> y se </a:t>
            </a:r>
            <a:r>
              <a:rPr lang="en-US" altLang="en-US" sz="2800" kern="1200" dirty="0" err="1">
                <a:solidFill>
                  <a:schemeClr val="bg1">
                    <a:lumMod val="95000"/>
                  </a:schemeClr>
                </a:solidFill>
                <a:latin typeface="Bell MT" panose="02020503060305020303" pitchFamily="18" charset="0"/>
              </a:rPr>
              <a:t>alejan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busca</a:t>
            </a:r>
            <a:r>
              <a:rPr lang="en-US" altLang="en-US" sz="2800" kern="1200" dirty="0">
                <a:solidFill>
                  <a:schemeClr val="bg1">
                    <a:lumMod val="95000"/>
                  </a:schemeClr>
                </a:solidFill>
                <a:latin typeface="Bell MT" panose="02020503060305020303" pitchFamily="18" charset="0"/>
              </a:rPr>
              <a:t> de </a:t>
            </a:r>
            <a:r>
              <a:rPr lang="en-US" altLang="en-US" sz="2800" kern="1200" dirty="0" err="1">
                <a:solidFill>
                  <a:schemeClr val="bg1">
                    <a:lumMod val="95000"/>
                  </a:schemeClr>
                </a:solidFill>
                <a:latin typeface="Bell MT" panose="02020503060305020303" pitchFamily="18" charset="0"/>
              </a:rPr>
              <a:t>moluscos</a:t>
            </a:r>
            <a:r>
              <a:rPr lang="en-US" altLang="en-US" sz="2800" kern="1200" dirty="0">
                <a:solidFill>
                  <a:schemeClr val="bg1">
                    <a:lumMod val="95000"/>
                  </a:schemeClr>
                </a:solidFill>
                <a:latin typeface="Bell MT" panose="02020503060305020303" pitchFamily="18" charset="0"/>
              </a:rPr>
              <a:t> y </a:t>
            </a:r>
            <a:r>
              <a:rPr lang="en-US" altLang="en-US" sz="2800" kern="1200" dirty="0" err="1">
                <a:solidFill>
                  <a:schemeClr val="bg1">
                    <a:lumMod val="95000"/>
                  </a:schemeClr>
                </a:solidFill>
                <a:latin typeface="Bell MT" panose="02020503060305020303" pitchFamily="18" charset="0"/>
              </a:rPr>
              <a:t>crustáceos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pequeños</a:t>
            </a:r>
            <a:endParaRPr lang="en-US" altLang="en-US" sz="2800" kern="1200" dirty="0">
              <a:solidFill>
                <a:schemeClr val="bg1">
                  <a:lumMod val="95000"/>
                </a:schemeClr>
              </a:solidFill>
              <a:latin typeface="Bell MT" panose="02020503060305020303" pitchFamily="18" charset="0"/>
            </a:endParaRPr>
          </a:p>
        </p:txBody>
      </p:sp>
      <p:pic>
        <p:nvPicPr>
          <p:cNvPr id="9" name="Picture 8" descr="Fotografía de tres playeritos blancos buscando comida en la orilla del agua &#10;&#10;&#10;">
            <a:extLst>
              <a:ext uri="{FF2B5EF4-FFF2-40B4-BE49-F238E27FC236}">
                <a16:creationId xmlns:a16="http://schemas.microsoft.com/office/drawing/2014/main" id="{96E14A9D-4968-4532-8B5C-1389F4D897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955" y="152400"/>
            <a:ext cx="7578090" cy="3001518"/>
          </a:xfrm>
          <a:prstGeom prst="rect">
            <a:avLst/>
          </a:prstGeom>
          <a:ln w="6350">
            <a:solidFill>
              <a:schemeClr val="bg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B2BE1FF9-0EF8-42FF-9043-EC1077DD1D64}"/>
              </a:ext>
            </a:extLst>
          </p:cNvPr>
          <p:cNvSpPr txBox="1"/>
          <p:nvPr/>
        </p:nvSpPr>
        <p:spPr>
          <a:xfrm>
            <a:off x="762000" y="2838860"/>
            <a:ext cx="3124200" cy="338554"/>
          </a:xfrm>
          <a:prstGeom prst="rect">
            <a:avLst/>
          </a:prstGeom>
          <a:noFill/>
        </p:spPr>
        <p:txBody>
          <a:bodyPr wrap="square" rtlCol="0">
            <a:spAutoFit/>
          </a:bodyPr>
          <a:lstStyle/>
          <a:p>
            <a:r>
              <a:rPr lang="en-US" altLang="en-US" sz="800" dirty="0">
                <a:latin typeface="Bell MT" panose="02020503060305020303" pitchFamily="18" charset="0"/>
              </a:rPr>
              <a:t>(</a:t>
            </a:r>
            <a:r>
              <a:rPr lang="en-US" altLang="en-US" sz="800" dirty="0" err="1">
                <a:latin typeface="Bell MT" panose="02020503060305020303" pitchFamily="18" charset="0"/>
              </a:rPr>
              <a:t>arriba</a:t>
            </a:r>
            <a:r>
              <a:rPr lang="en-US" altLang="en-US" sz="800" dirty="0">
                <a:latin typeface="Bell MT" panose="02020503060305020303" pitchFamily="18" charset="0"/>
              </a:rPr>
              <a:t>) </a:t>
            </a:r>
            <a:r>
              <a:rPr lang="en-US" altLang="en-US" sz="800" dirty="0" err="1">
                <a:latin typeface="Bell MT" panose="02020503060305020303" pitchFamily="18" charset="0"/>
              </a:rPr>
              <a:t>Playeritos</a:t>
            </a:r>
            <a:r>
              <a:rPr lang="en-US" altLang="en-US" sz="800" dirty="0">
                <a:latin typeface="Bell MT" panose="02020503060305020303" pitchFamily="18" charset="0"/>
              </a:rPr>
              <a:t> </a:t>
            </a:r>
            <a:r>
              <a:rPr lang="en-US" altLang="en-US" sz="800" dirty="0" err="1">
                <a:latin typeface="Bell MT" panose="02020503060305020303" pitchFamily="18" charset="0"/>
              </a:rPr>
              <a:t>blancos</a:t>
            </a:r>
            <a:r>
              <a:rPr lang="en-US" altLang="en-US" sz="800" dirty="0">
                <a:latin typeface="Bell MT" panose="02020503060305020303" pitchFamily="18" charset="0"/>
              </a:rPr>
              <a:t>, </a:t>
            </a:r>
            <a:r>
              <a:rPr lang="en-US" sz="800" b="0" i="1" dirty="0">
                <a:solidFill>
                  <a:srgbClr val="000000"/>
                </a:solidFill>
                <a:effectLst/>
                <a:latin typeface="Bell MT" panose="02020503060305020303" pitchFamily="18" charset="0"/>
              </a:rPr>
              <a:t>Calidris alba, y</a:t>
            </a:r>
            <a:r>
              <a:rPr lang="en-US" altLang="en-US" sz="800" dirty="0">
                <a:latin typeface="Bell MT" panose="02020503060305020303" pitchFamily="18" charset="0"/>
              </a:rPr>
              <a:t> (</a:t>
            </a:r>
            <a:r>
              <a:rPr lang="en-US" altLang="en-US" sz="800" dirty="0" err="1">
                <a:latin typeface="Bell MT" panose="02020503060305020303" pitchFamily="18" charset="0"/>
              </a:rPr>
              <a:t>derecha</a:t>
            </a:r>
            <a:r>
              <a:rPr lang="en-US" altLang="en-US" sz="800" dirty="0">
                <a:latin typeface="Bell MT" panose="02020503060305020303" pitchFamily="18" charset="0"/>
              </a:rPr>
              <a:t>) </a:t>
            </a:r>
            <a:r>
              <a:rPr lang="en-US" altLang="en-US" sz="800" dirty="0" err="1">
                <a:latin typeface="Bell MT" panose="02020503060305020303" pitchFamily="18" charset="0"/>
              </a:rPr>
              <a:t>Chorlitos</a:t>
            </a:r>
            <a:r>
              <a:rPr lang="en-US" altLang="en-US" sz="800" dirty="0">
                <a:latin typeface="Bell MT" panose="02020503060305020303" pitchFamily="18" charset="0"/>
              </a:rPr>
              <a:t>, </a:t>
            </a:r>
            <a:r>
              <a:rPr lang="en-US" altLang="en-US" sz="800" i="1" dirty="0">
                <a:latin typeface="Bell MT" panose="02020503060305020303" pitchFamily="18" charset="0"/>
              </a:rPr>
              <a:t>Charadrius </a:t>
            </a:r>
            <a:r>
              <a:rPr lang="en-US" altLang="en-US" sz="800" i="1" dirty="0" err="1">
                <a:latin typeface="Bell MT" panose="02020503060305020303" pitchFamily="18" charset="0"/>
              </a:rPr>
              <a:t>melodus</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i="0" dirty="0">
                <a:latin typeface="Bell MT" panose="02020503060305020303" pitchFamily="18" charset="0"/>
              </a:rPr>
              <a:t> de Thomas Morris</a:t>
            </a:r>
            <a:endParaRPr lang="en-US" sz="800" dirty="0">
              <a:latin typeface="Bell MT" panose="02020503060305020303"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 ave llamada chorlito gris se alimenta en la arena húmeda de la playa, buscando gusanos, crustáceos o moluscos ">
            <a:extLst>
              <a:ext uri="{FF2B5EF4-FFF2-40B4-BE49-F238E27FC236}">
                <a16:creationId xmlns:a16="http://schemas.microsoft.com/office/drawing/2014/main" id="{C79A3D07-4331-497A-8E44-91EA4D6896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838200" y="152400"/>
            <a:ext cx="3251574" cy="6474082"/>
          </a:xfrm>
          <a:prstGeom prst="rect">
            <a:avLst/>
          </a:prstGeom>
          <a:ln w="6350">
            <a:solidFill>
              <a:schemeClr val="bg1"/>
            </a:solidFill>
          </a:ln>
        </p:spPr>
      </p:pic>
      <p:sp>
        <p:nvSpPr>
          <p:cNvPr id="3" name="TextBox 2">
            <a:extLst>
              <a:ext uri="{FF2B5EF4-FFF2-40B4-BE49-F238E27FC236}">
                <a16:creationId xmlns:a16="http://schemas.microsoft.com/office/drawing/2014/main" id="{8278F5A9-575A-48E6-8010-2264F496F80E}"/>
              </a:ext>
            </a:extLst>
          </p:cNvPr>
          <p:cNvSpPr txBox="1"/>
          <p:nvPr/>
        </p:nvSpPr>
        <p:spPr>
          <a:xfrm>
            <a:off x="4953000" y="990600"/>
            <a:ext cx="3581400" cy="4401205"/>
          </a:xfrm>
          <a:prstGeom prst="rect">
            <a:avLst/>
          </a:prstGeom>
          <a:noFill/>
        </p:spPr>
        <p:txBody>
          <a:bodyPr wrap="square" rtlCol="0">
            <a:spAutoFit/>
          </a:bodyPr>
          <a:lstStyle/>
          <a:p>
            <a:r>
              <a:rPr lang="en-US" sz="2800" dirty="0">
                <a:solidFill>
                  <a:schemeClr val="bg1">
                    <a:lumMod val="95000"/>
                  </a:schemeClr>
                </a:solidFill>
                <a:latin typeface="Bell MT" panose="02020503060305020303" pitchFamily="18" charset="0"/>
              </a:rPr>
              <a:t>Un </a:t>
            </a:r>
            <a:r>
              <a:rPr lang="en-US" sz="2800" dirty="0" err="1">
                <a:solidFill>
                  <a:schemeClr val="bg1">
                    <a:lumMod val="95000"/>
                  </a:schemeClr>
                </a:solidFill>
                <a:latin typeface="Bell MT" panose="02020503060305020303" pitchFamily="18" charset="0"/>
              </a:rPr>
              <a:t>chorlito</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gris</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busca</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gusanos</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crustáceos</a:t>
            </a:r>
            <a:r>
              <a:rPr lang="en-US" sz="2800" dirty="0">
                <a:solidFill>
                  <a:schemeClr val="bg1">
                    <a:lumMod val="95000"/>
                  </a:schemeClr>
                </a:solidFill>
                <a:latin typeface="Bell MT" panose="02020503060305020303" pitchFamily="18" charset="0"/>
              </a:rPr>
              <a:t> o </a:t>
            </a:r>
            <a:r>
              <a:rPr lang="en-US" sz="2800" dirty="0" err="1">
                <a:solidFill>
                  <a:schemeClr val="bg1">
                    <a:lumMod val="95000"/>
                  </a:schemeClr>
                </a:solidFill>
                <a:latin typeface="Bell MT" panose="02020503060305020303" pitchFamily="18" charset="0"/>
              </a:rPr>
              <a:t>moluscos</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en</a:t>
            </a:r>
            <a:r>
              <a:rPr lang="en-US" sz="2800" dirty="0">
                <a:solidFill>
                  <a:schemeClr val="bg1">
                    <a:lumMod val="95000"/>
                  </a:schemeClr>
                </a:solidFill>
                <a:latin typeface="Bell MT" panose="02020503060305020303" pitchFamily="18" charset="0"/>
              </a:rPr>
              <a:t> la arena </a:t>
            </a:r>
            <a:r>
              <a:rPr lang="en-US" sz="2800" dirty="0" err="1">
                <a:solidFill>
                  <a:schemeClr val="bg1">
                    <a:lumMod val="95000"/>
                  </a:schemeClr>
                </a:solidFill>
                <a:latin typeface="Bell MT" panose="02020503060305020303" pitchFamily="18" charset="0"/>
              </a:rPr>
              <a:t>húmeda</a:t>
            </a:r>
            <a:r>
              <a:rPr lang="en-US" sz="2800" dirty="0">
                <a:solidFill>
                  <a:schemeClr val="bg1">
                    <a:lumMod val="95000"/>
                  </a:schemeClr>
                </a:solidFill>
                <a:latin typeface="Bell MT" panose="02020503060305020303" pitchFamily="18" charset="0"/>
              </a:rPr>
              <a:t>. Los </a:t>
            </a:r>
            <a:r>
              <a:rPr lang="en-US" sz="2800" dirty="0" err="1">
                <a:solidFill>
                  <a:schemeClr val="bg1">
                    <a:lumMod val="95000"/>
                  </a:schemeClr>
                </a:solidFill>
                <a:latin typeface="Bell MT" panose="02020503060305020303" pitchFamily="18" charset="0"/>
              </a:rPr>
              <a:t>chorlitos</a:t>
            </a:r>
            <a:r>
              <a:rPr lang="en-US" sz="2800" dirty="0">
                <a:solidFill>
                  <a:schemeClr val="bg1">
                    <a:lumMod val="95000"/>
                  </a:schemeClr>
                </a:solidFill>
                <a:latin typeface="Bell MT" panose="02020503060305020303" pitchFamily="18" charset="0"/>
              </a:rPr>
              <a:t> se </a:t>
            </a:r>
            <a:r>
              <a:rPr lang="en-US" sz="2800" dirty="0" err="1">
                <a:solidFill>
                  <a:schemeClr val="bg1">
                    <a:lumMod val="95000"/>
                  </a:schemeClr>
                </a:solidFill>
                <a:latin typeface="Bell MT" panose="02020503060305020303" pitchFamily="18" charset="0"/>
              </a:rPr>
              <a:t>caracterizan</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por</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correr</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detenerse</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mirar</a:t>
            </a:r>
            <a:r>
              <a:rPr lang="en-US" sz="2800" dirty="0">
                <a:solidFill>
                  <a:schemeClr val="bg1">
                    <a:lumMod val="95000"/>
                  </a:schemeClr>
                </a:solidFill>
                <a:latin typeface="Bell MT" panose="02020503060305020303" pitchFamily="18" charset="0"/>
              </a:rPr>
              <a:t> o </a:t>
            </a:r>
            <a:r>
              <a:rPr lang="en-US" sz="2800" dirty="0" err="1">
                <a:solidFill>
                  <a:schemeClr val="bg1">
                    <a:lumMod val="95000"/>
                  </a:schemeClr>
                </a:solidFill>
                <a:latin typeface="Bell MT" panose="02020503060305020303" pitchFamily="18" charset="0"/>
              </a:rPr>
              <a:t>escuchar</a:t>
            </a:r>
            <a:r>
              <a:rPr lang="en-US" sz="2800" dirty="0">
                <a:solidFill>
                  <a:schemeClr val="bg1">
                    <a:lumMod val="95000"/>
                  </a:schemeClr>
                </a:solidFill>
                <a:latin typeface="Bell MT" panose="02020503060305020303" pitchFamily="18" charset="0"/>
              </a:rPr>
              <a:t> y </a:t>
            </a:r>
            <a:r>
              <a:rPr lang="en-US" sz="2800" dirty="0" err="1">
                <a:solidFill>
                  <a:schemeClr val="bg1">
                    <a:lumMod val="95000"/>
                  </a:schemeClr>
                </a:solidFill>
                <a:latin typeface="Bell MT" panose="02020503060305020303" pitchFamily="18" charset="0"/>
              </a:rPr>
              <a:t>luego</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atrapar</a:t>
            </a:r>
            <a:r>
              <a:rPr lang="en-US" sz="2800" dirty="0">
                <a:solidFill>
                  <a:schemeClr val="bg1">
                    <a:lumMod val="95000"/>
                  </a:schemeClr>
                </a:solidFill>
                <a:latin typeface="Bell MT" panose="02020503060305020303" pitchFamily="18" charset="0"/>
              </a:rPr>
              <a:t> a </a:t>
            </a:r>
            <a:r>
              <a:rPr lang="en-US" sz="2800" dirty="0" err="1">
                <a:solidFill>
                  <a:schemeClr val="bg1">
                    <a:lumMod val="95000"/>
                  </a:schemeClr>
                </a:solidFill>
                <a:latin typeface="Bell MT" panose="02020503060305020303" pitchFamily="18" charset="0"/>
              </a:rPr>
              <a:t>su</a:t>
            </a:r>
            <a:r>
              <a:rPr lang="en-US" sz="2800" dirty="0">
                <a:solidFill>
                  <a:schemeClr val="bg1">
                    <a:lumMod val="95000"/>
                  </a:schemeClr>
                </a:solidFill>
                <a:latin typeface="Bell MT" panose="02020503060305020303" pitchFamily="18" charset="0"/>
              </a:rPr>
              <a:t> presa</a:t>
            </a:r>
          </a:p>
          <a:p>
            <a:endParaRPr lang="en-US" sz="2800" dirty="0">
              <a:solidFill>
                <a:schemeClr val="bg1"/>
              </a:solidFill>
              <a:latin typeface="Bell MT" panose="02020503060305020303" pitchFamily="18" charset="0"/>
            </a:endParaRPr>
          </a:p>
        </p:txBody>
      </p:sp>
      <p:sp>
        <p:nvSpPr>
          <p:cNvPr id="2" name="TextBox 1">
            <a:extLst>
              <a:ext uri="{FF2B5EF4-FFF2-40B4-BE49-F238E27FC236}">
                <a16:creationId xmlns:a16="http://schemas.microsoft.com/office/drawing/2014/main" id="{EF284BD3-E2CE-4F76-8C20-CF51777D7C24}"/>
              </a:ext>
            </a:extLst>
          </p:cNvPr>
          <p:cNvSpPr txBox="1"/>
          <p:nvPr/>
        </p:nvSpPr>
        <p:spPr>
          <a:xfrm>
            <a:off x="806450" y="6248400"/>
            <a:ext cx="1752600" cy="338554"/>
          </a:xfrm>
          <a:prstGeom prst="rect">
            <a:avLst/>
          </a:prstGeom>
          <a:noFill/>
        </p:spPr>
        <p:txBody>
          <a:bodyPr wrap="square" rtlCol="0">
            <a:spAutoFit/>
          </a:bodyPr>
          <a:lstStyle/>
          <a:p>
            <a:r>
              <a:rPr lang="en-US" sz="800" dirty="0">
                <a:latin typeface="Bell MT" panose="02020503060305020303" pitchFamily="18" charset="0"/>
              </a:rPr>
              <a:t>Un </a:t>
            </a:r>
            <a:r>
              <a:rPr lang="en-US" sz="800" dirty="0" err="1">
                <a:latin typeface="Bell MT" panose="02020503060305020303" pitchFamily="18" charset="0"/>
              </a:rPr>
              <a:t>chorlito</a:t>
            </a:r>
            <a:r>
              <a:rPr lang="en-US" sz="800" dirty="0">
                <a:latin typeface="Bell MT" panose="02020503060305020303" pitchFamily="18" charset="0"/>
              </a:rPr>
              <a:t> </a:t>
            </a:r>
            <a:r>
              <a:rPr lang="en-US" sz="800" dirty="0" err="1">
                <a:latin typeface="Bell MT" panose="02020503060305020303" pitchFamily="18" charset="0"/>
              </a:rPr>
              <a:t>gris</a:t>
            </a:r>
            <a:r>
              <a:rPr lang="en-US" sz="800" dirty="0">
                <a:latin typeface="Bell MT" panose="02020503060305020303" pitchFamily="18" charset="0"/>
              </a:rPr>
              <a:t>, </a:t>
            </a:r>
            <a:r>
              <a:rPr lang="en-US" sz="800" b="0" i="1" dirty="0" err="1">
                <a:solidFill>
                  <a:srgbClr val="000000"/>
                </a:solidFill>
                <a:effectLst/>
                <a:latin typeface="Bell MT" panose="02020503060305020303" pitchFamily="18" charset="0"/>
              </a:rPr>
              <a:t>Pluvialis</a:t>
            </a:r>
            <a:r>
              <a:rPr lang="en-US" sz="800" b="0" i="1" dirty="0">
                <a:solidFill>
                  <a:srgbClr val="000000"/>
                </a:solidFill>
                <a:effectLst/>
                <a:latin typeface="Bell MT" panose="02020503060305020303" pitchFamily="18" charset="0"/>
              </a:rPr>
              <a:t> </a:t>
            </a:r>
            <a:r>
              <a:rPr lang="en-US" sz="800" b="0" i="1" dirty="0" err="1">
                <a:solidFill>
                  <a:srgbClr val="000000"/>
                </a:solidFill>
                <a:effectLst/>
                <a:latin typeface="Bell MT" panose="02020503060305020303" pitchFamily="18" charset="0"/>
              </a:rPr>
              <a:t>squatarola</a:t>
            </a:r>
            <a:r>
              <a:rPr lang="en-US" sz="800" i="1" dirty="0">
                <a:solidFill>
                  <a:srgbClr val="000000"/>
                </a:solidFill>
                <a:latin typeface="Bell MT" panose="02020503060305020303" pitchFamily="18" charset="0"/>
              </a:rPr>
              <a:t>,</a:t>
            </a:r>
            <a:r>
              <a:rPr lang="en-US" sz="800" b="0" i="1" dirty="0">
                <a:solidFill>
                  <a:srgbClr val="000000"/>
                </a:solidFill>
                <a:effectLst/>
                <a:latin typeface="Bell MT" panose="02020503060305020303" pitchFamily="18" charset="0"/>
              </a:rPr>
              <a:t> </a:t>
            </a:r>
            <a:r>
              <a:rPr lang="en-US" sz="800" dirty="0" err="1">
                <a:solidFill>
                  <a:srgbClr val="000000"/>
                </a:solidFill>
                <a:latin typeface="Bell MT" panose="02020503060305020303" pitchFamily="18" charset="0"/>
              </a:rPr>
              <a:t>c</a:t>
            </a:r>
            <a:r>
              <a:rPr lang="en-US" sz="800" b="0" dirty="0" err="1">
                <a:solidFill>
                  <a:srgbClr val="000000"/>
                </a:solidFill>
                <a:effectLst/>
                <a:latin typeface="Bell MT" panose="02020503060305020303" pitchFamily="18" charset="0"/>
              </a:rPr>
              <a:t>ortesía</a:t>
            </a:r>
            <a:r>
              <a:rPr lang="en-US" sz="800" b="0" dirty="0">
                <a:solidFill>
                  <a:srgbClr val="000000"/>
                </a:solidFill>
                <a:effectLst/>
                <a:latin typeface="Bell MT" panose="02020503060305020303" pitchFamily="18" charset="0"/>
              </a:rPr>
              <a:t> de </a:t>
            </a:r>
            <a:r>
              <a:rPr lang="en-US" sz="800" b="0" i="0" dirty="0">
                <a:solidFill>
                  <a:srgbClr val="000000"/>
                </a:solidFill>
                <a:effectLst/>
                <a:latin typeface="Bell MT" panose="02020503060305020303" pitchFamily="18" charset="0"/>
              </a:rPr>
              <a:t>Thomas Morris</a:t>
            </a:r>
            <a:endParaRPr lang="en-US" sz="800" dirty="0">
              <a:latin typeface="Bell MT" panose="02020503060305020303" pitchFamily="18" charset="0"/>
            </a:endParaRPr>
          </a:p>
        </p:txBody>
      </p:sp>
    </p:spTree>
    <p:extLst>
      <p:ext uri="{BB962C8B-B14F-4D97-AF65-F5344CB8AC3E}">
        <p14:creationId xmlns:p14="http://schemas.microsoft.com/office/powerpoint/2010/main" val="1925907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032D5E-DE5D-4B17-BEFB-9F70B9EDD569}"/>
              </a:ext>
            </a:extLst>
          </p:cNvPr>
          <p:cNvSpPr>
            <a:spLocks noGrp="1"/>
          </p:cNvSpPr>
          <p:nvPr>
            <p:ph type="title"/>
          </p:nvPr>
        </p:nvSpPr>
        <p:spPr>
          <a:xfrm>
            <a:off x="480060" y="5576887"/>
            <a:ext cx="8183880" cy="1204913"/>
          </a:xfrm>
        </p:spPr>
        <p:txBody>
          <a:bodyPr>
            <a:normAutofit fontScale="90000"/>
          </a:bodyPr>
          <a:lstStyle/>
          <a:p>
            <a:pPr algn="l"/>
            <a:r>
              <a:rPr lang="en-US" sz="2800" dirty="0">
                <a:solidFill>
                  <a:schemeClr val="tx1">
                    <a:lumMod val="95000"/>
                  </a:schemeClr>
                </a:solidFill>
                <a:latin typeface="Bell MT" panose="02020503060305020303" pitchFamily="18" charset="0"/>
              </a:rPr>
              <a:t>Los </a:t>
            </a:r>
            <a:r>
              <a:rPr lang="en-US" sz="2800" dirty="0" err="1">
                <a:solidFill>
                  <a:schemeClr val="tx1">
                    <a:lumMod val="95000"/>
                  </a:schemeClr>
                </a:solidFill>
                <a:latin typeface="Bell MT" panose="02020503060305020303" pitchFamily="18" charset="0"/>
              </a:rPr>
              <a:t>ostreros</a:t>
            </a:r>
            <a:r>
              <a:rPr lang="en-US" sz="2800" dirty="0">
                <a:solidFill>
                  <a:schemeClr val="tx1">
                    <a:lumMod val="95000"/>
                  </a:schemeClr>
                </a:solidFill>
                <a:latin typeface="Bell MT" panose="02020503060305020303" pitchFamily="18" charset="0"/>
              </a:rPr>
              <a:t> </a:t>
            </a:r>
            <a:r>
              <a:rPr lang="en-US" sz="2800" dirty="0" err="1">
                <a:solidFill>
                  <a:schemeClr val="tx1">
                    <a:lumMod val="95000"/>
                  </a:schemeClr>
                </a:solidFill>
                <a:latin typeface="Bell MT" panose="02020503060305020303" pitchFamily="18" charset="0"/>
              </a:rPr>
              <a:t>píos</a:t>
            </a:r>
            <a:r>
              <a:rPr lang="en-US" sz="2800" dirty="0">
                <a:solidFill>
                  <a:schemeClr val="tx1">
                    <a:lumMod val="95000"/>
                  </a:schemeClr>
                </a:solidFill>
                <a:latin typeface="Bell MT" panose="02020503060305020303" pitchFamily="18" charset="0"/>
              </a:rPr>
              <a:t> americanos, que se </a:t>
            </a:r>
            <a:r>
              <a:rPr lang="en-US" sz="2800" dirty="0" err="1">
                <a:solidFill>
                  <a:schemeClr val="tx1">
                    <a:lumMod val="95000"/>
                  </a:schemeClr>
                </a:solidFill>
                <a:latin typeface="Bell MT" panose="02020503060305020303" pitchFamily="18" charset="0"/>
              </a:rPr>
              <a:t>reconocen</a:t>
            </a:r>
            <a:r>
              <a:rPr lang="en-US" sz="2800" dirty="0">
                <a:solidFill>
                  <a:schemeClr val="tx1">
                    <a:lumMod val="95000"/>
                  </a:schemeClr>
                </a:solidFill>
                <a:latin typeface="Bell MT" panose="02020503060305020303" pitchFamily="18" charset="0"/>
              </a:rPr>
              <a:t> </a:t>
            </a:r>
            <a:r>
              <a:rPr lang="en-US" sz="2800" dirty="0" err="1">
                <a:solidFill>
                  <a:schemeClr val="tx1">
                    <a:lumMod val="95000"/>
                  </a:schemeClr>
                </a:solidFill>
                <a:latin typeface="Bell MT" panose="02020503060305020303" pitchFamily="18" charset="0"/>
              </a:rPr>
              <a:t>por</a:t>
            </a:r>
            <a:r>
              <a:rPr lang="en-US" sz="2800" dirty="0">
                <a:solidFill>
                  <a:schemeClr val="tx1">
                    <a:lumMod val="95000"/>
                  </a:schemeClr>
                </a:solidFill>
                <a:latin typeface="Bell MT" panose="02020503060305020303" pitchFamily="18" charset="0"/>
              </a:rPr>
              <a:t> </a:t>
            </a:r>
            <a:r>
              <a:rPr lang="en-US" sz="2800" dirty="0" err="1">
                <a:solidFill>
                  <a:schemeClr val="tx1">
                    <a:lumMod val="95000"/>
                  </a:schemeClr>
                </a:solidFill>
                <a:latin typeface="Bell MT" panose="02020503060305020303" pitchFamily="18" charset="0"/>
              </a:rPr>
              <a:t>sus</a:t>
            </a:r>
            <a:r>
              <a:rPr lang="en-US" sz="2800" dirty="0">
                <a:solidFill>
                  <a:schemeClr val="tx1">
                    <a:lumMod val="95000"/>
                  </a:schemeClr>
                </a:solidFill>
                <a:latin typeface="Bell MT" panose="02020503060305020303" pitchFamily="18" charset="0"/>
              </a:rPr>
              <a:t> </a:t>
            </a:r>
            <a:r>
              <a:rPr lang="en-US" sz="2800" dirty="0" err="1">
                <a:solidFill>
                  <a:schemeClr val="tx1">
                    <a:lumMod val="95000"/>
                  </a:schemeClr>
                </a:solidFill>
                <a:latin typeface="Bell MT" panose="02020503060305020303" pitchFamily="18" charset="0"/>
              </a:rPr>
              <a:t>picos</a:t>
            </a:r>
            <a:r>
              <a:rPr lang="en-US" sz="2800" dirty="0">
                <a:solidFill>
                  <a:schemeClr val="tx1">
                    <a:lumMod val="95000"/>
                  </a:schemeClr>
                </a:solidFill>
                <a:latin typeface="Bell MT" panose="02020503060305020303" pitchFamily="18" charset="0"/>
              </a:rPr>
              <a:t> </a:t>
            </a:r>
            <a:r>
              <a:rPr lang="en-US" sz="2800" dirty="0" err="1">
                <a:solidFill>
                  <a:schemeClr val="tx1">
                    <a:lumMod val="95000"/>
                  </a:schemeClr>
                </a:solidFill>
                <a:latin typeface="Bell MT" panose="02020503060305020303" pitchFamily="18" charset="0"/>
              </a:rPr>
              <a:t>rojos</a:t>
            </a:r>
            <a:r>
              <a:rPr lang="en-US" sz="2800" dirty="0">
                <a:solidFill>
                  <a:schemeClr val="tx1">
                    <a:lumMod val="95000"/>
                  </a:schemeClr>
                </a:solidFill>
                <a:latin typeface="Bell MT" panose="02020503060305020303" pitchFamily="18" charset="0"/>
              </a:rPr>
              <a:t> </a:t>
            </a:r>
            <a:r>
              <a:rPr lang="en-US" sz="2800" dirty="0" err="1">
                <a:solidFill>
                  <a:schemeClr val="tx1">
                    <a:lumMod val="95000"/>
                  </a:schemeClr>
                </a:solidFill>
                <a:latin typeface="Bell MT" panose="02020503060305020303" pitchFamily="18" charset="0"/>
              </a:rPr>
              <a:t>brillantes</a:t>
            </a:r>
            <a:r>
              <a:rPr lang="en-US" sz="2800" dirty="0">
                <a:solidFill>
                  <a:schemeClr val="tx1">
                    <a:lumMod val="95000"/>
                  </a:schemeClr>
                </a:solidFill>
                <a:latin typeface="Bell MT" panose="02020503060305020303" pitchFamily="18" charset="0"/>
              </a:rPr>
              <a:t>, </a:t>
            </a:r>
            <a:r>
              <a:rPr lang="en-US" sz="2800" dirty="0" err="1">
                <a:solidFill>
                  <a:schemeClr val="tx1">
                    <a:lumMod val="95000"/>
                  </a:schemeClr>
                </a:solidFill>
                <a:latin typeface="Bell MT" panose="02020503060305020303" pitchFamily="18" charset="0"/>
              </a:rPr>
              <a:t>prefieren</a:t>
            </a:r>
            <a:r>
              <a:rPr lang="en-US" sz="2800" dirty="0">
                <a:solidFill>
                  <a:schemeClr val="tx1">
                    <a:lumMod val="95000"/>
                  </a:schemeClr>
                </a:solidFill>
                <a:latin typeface="Bell MT" panose="02020503060305020303" pitchFamily="18" charset="0"/>
              </a:rPr>
              <a:t> las playas de arena con </a:t>
            </a:r>
            <a:r>
              <a:rPr lang="en-US" sz="2800" dirty="0" err="1">
                <a:solidFill>
                  <a:schemeClr val="tx1">
                    <a:lumMod val="95000"/>
                  </a:schemeClr>
                </a:solidFill>
                <a:latin typeface="Bell MT" panose="02020503060305020303" pitchFamily="18" charset="0"/>
              </a:rPr>
              <a:t>abundantes</a:t>
            </a:r>
            <a:r>
              <a:rPr lang="en-US" sz="2800" dirty="0">
                <a:solidFill>
                  <a:schemeClr val="tx1">
                    <a:lumMod val="95000"/>
                  </a:schemeClr>
                </a:solidFill>
                <a:latin typeface="Bell MT" panose="02020503060305020303" pitchFamily="18" charset="0"/>
              </a:rPr>
              <a:t> </a:t>
            </a:r>
            <a:r>
              <a:rPr lang="en-US" sz="2800" dirty="0" err="1">
                <a:solidFill>
                  <a:schemeClr val="tx1">
                    <a:lumMod val="95000"/>
                  </a:schemeClr>
                </a:solidFill>
                <a:latin typeface="Bell MT" panose="02020503060305020303" pitchFamily="18" charset="0"/>
              </a:rPr>
              <a:t>conchas</a:t>
            </a:r>
            <a:r>
              <a:rPr lang="en-US" sz="2800" dirty="0">
                <a:solidFill>
                  <a:schemeClr val="tx1">
                    <a:lumMod val="95000"/>
                  </a:schemeClr>
                </a:solidFill>
                <a:latin typeface="Bell MT" panose="02020503060305020303" pitchFamily="18" charset="0"/>
              </a:rPr>
              <a:t> y sin </a:t>
            </a:r>
            <a:r>
              <a:rPr lang="en-US" sz="2800" dirty="0" err="1">
                <a:solidFill>
                  <a:schemeClr val="tx1">
                    <a:lumMod val="95000"/>
                  </a:schemeClr>
                </a:solidFill>
                <a:latin typeface="Bell MT" panose="02020503060305020303" pitchFamily="18" charset="0"/>
              </a:rPr>
              <a:t>depredadores</a:t>
            </a:r>
            <a:r>
              <a:rPr lang="en-US" sz="2800" dirty="0">
                <a:solidFill>
                  <a:schemeClr val="tx1">
                    <a:lumMod val="95000"/>
                  </a:schemeClr>
                </a:solidFill>
                <a:latin typeface="Bell MT" panose="02020503060305020303" pitchFamily="18" charset="0"/>
              </a:rPr>
              <a:t> para </a:t>
            </a:r>
            <a:r>
              <a:rPr lang="en-US" sz="2800" dirty="0" err="1">
                <a:solidFill>
                  <a:schemeClr val="tx1">
                    <a:lumMod val="95000"/>
                  </a:schemeClr>
                </a:solidFill>
                <a:latin typeface="Bell MT" panose="02020503060305020303" pitchFamily="18" charset="0"/>
              </a:rPr>
              <a:t>anidar</a:t>
            </a:r>
            <a:endParaRPr lang="en-US" sz="2800" dirty="0">
              <a:solidFill>
                <a:schemeClr val="tx1">
                  <a:lumMod val="95000"/>
                </a:schemeClr>
              </a:solidFill>
              <a:latin typeface="Bell MT" panose="02020503060305020303" pitchFamily="18" charset="0"/>
            </a:endParaRPr>
          </a:p>
        </p:txBody>
      </p:sp>
      <p:pic>
        <p:nvPicPr>
          <p:cNvPr id="4" name="Picture 3" descr="Fotografía de dos ostreros píos americanos en una playa de conchas; estas aves tienen picos y ojos de color rojo brillante y se alimentan de ostras y almejas ">
            <a:extLst>
              <a:ext uri="{FF2B5EF4-FFF2-40B4-BE49-F238E27FC236}">
                <a16:creationId xmlns:a16="http://schemas.microsoft.com/office/drawing/2014/main" id="{7AFFA7C5-F97D-465D-ACF9-17427734F2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 y="640080"/>
            <a:ext cx="8183880" cy="4836795"/>
          </a:xfrm>
          <a:prstGeom prst="rect">
            <a:avLst/>
          </a:prstGeom>
          <a:ln w="6350">
            <a:solidFill>
              <a:schemeClr val="tx1"/>
            </a:solidFill>
            <a:miter lim="800000"/>
          </a:ln>
        </p:spPr>
      </p:pic>
      <p:sp>
        <p:nvSpPr>
          <p:cNvPr id="2" name="TextBox 1">
            <a:extLst>
              <a:ext uri="{FF2B5EF4-FFF2-40B4-BE49-F238E27FC236}">
                <a16:creationId xmlns:a16="http://schemas.microsoft.com/office/drawing/2014/main" id="{F2827C97-E6A9-438A-8E5A-16E070DB62DE}"/>
              </a:ext>
            </a:extLst>
          </p:cNvPr>
          <p:cNvSpPr txBox="1"/>
          <p:nvPr/>
        </p:nvSpPr>
        <p:spPr>
          <a:xfrm>
            <a:off x="480060" y="685800"/>
            <a:ext cx="3329940" cy="215444"/>
          </a:xfrm>
          <a:prstGeom prst="rect">
            <a:avLst/>
          </a:prstGeom>
          <a:noFill/>
        </p:spPr>
        <p:txBody>
          <a:bodyPr wrap="square" rtlCol="0">
            <a:spAutoFit/>
          </a:bodyPr>
          <a:lstStyle/>
          <a:p>
            <a:r>
              <a:rPr lang="en-US" sz="800" b="0" i="0" dirty="0" err="1">
                <a:effectLst/>
                <a:latin typeface="Bell MT" panose="02020503060305020303" pitchFamily="18" charset="0"/>
              </a:rPr>
              <a:t>Ostreros</a:t>
            </a:r>
            <a:r>
              <a:rPr lang="en-US" sz="800" b="0" i="0" dirty="0">
                <a:effectLst/>
                <a:latin typeface="Bell MT" panose="02020503060305020303" pitchFamily="18" charset="0"/>
              </a:rPr>
              <a:t> </a:t>
            </a:r>
            <a:r>
              <a:rPr lang="en-US" sz="800" b="0" i="0" dirty="0" err="1">
                <a:effectLst/>
                <a:latin typeface="Bell MT" panose="02020503060305020303" pitchFamily="18" charset="0"/>
              </a:rPr>
              <a:t>píos</a:t>
            </a:r>
            <a:r>
              <a:rPr lang="en-US" sz="800" b="0" i="0" dirty="0">
                <a:effectLst/>
                <a:latin typeface="Bell MT" panose="02020503060305020303" pitchFamily="18" charset="0"/>
              </a:rPr>
              <a:t> americanos</a:t>
            </a:r>
            <a:r>
              <a:rPr lang="en-US" sz="800" b="0" i="0" dirty="0">
                <a:effectLst/>
                <a:latin typeface="Bell MT" panose="02020503060305020303" pitchFamily="18" charset="0"/>
                <a:cs typeface="Arial" panose="020B0604020202020204" pitchFamily="34" charset="0"/>
              </a:rPr>
              <a:t>, </a:t>
            </a:r>
            <a:r>
              <a:rPr lang="en-US" sz="800" b="0" i="1" dirty="0" err="1">
                <a:effectLst/>
                <a:latin typeface="Bell MT" panose="02020503060305020303" pitchFamily="18" charset="0"/>
                <a:cs typeface="Arial" panose="020B0604020202020204" pitchFamily="34" charset="0"/>
              </a:rPr>
              <a:t>Haematopus</a:t>
            </a:r>
            <a:r>
              <a:rPr lang="en-US" sz="800" b="0" i="1" dirty="0">
                <a:effectLst/>
                <a:latin typeface="Bell MT" panose="02020503060305020303" pitchFamily="18" charset="0"/>
                <a:cs typeface="Arial" panose="020B0604020202020204" pitchFamily="34" charset="0"/>
              </a:rPr>
              <a:t> palliates</a:t>
            </a:r>
            <a:r>
              <a:rPr lang="en-US" sz="800" i="1" dirty="0">
                <a:latin typeface="Bell MT" panose="02020503060305020303" pitchFamily="18" charset="0"/>
                <a:cs typeface="Arial" panose="020B0604020202020204" pitchFamily="34" charset="0"/>
              </a:rPr>
              <a:t>, </a:t>
            </a:r>
            <a:r>
              <a:rPr lang="en-US" sz="800" dirty="0" err="1">
                <a:latin typeface="Bell MT" panose="02020503060305020303" pitchFamily="18" charset="0"/>
                <a:cs typeface="Arial" panose="020B0604020202020204" pitchFamily="34" charset="0"/>
              </a:rPr>
              <a:t>co</a:t>
            </a:r>
            <a:r>
              <a:rPr lang="en-US" sz="800" b="0" dirty="0" err="1">
                <a:effectLst/>
                <a:latin typeface="Bell MT" panose="02020503060305020303" pitchFamily="18" charset="0"/>
              </a:rPr>
              <a:t>rtesía</a:t>
            </a:r>
            <a:r>
              <a:rPr lang="en-US" sz="800" b="0" dirty="0">
                <a:effectLst/>
                <a:latin typeface="Bell MT" panose="02020503060305020303" pitchFamily="18" charset="0"/>
              </a:rPr>
              <a:t> de Thomas Morris</a:t>
            </a:r>
            <a:endParaRPr lang="en-US" sz="800" dirty="0">
              <a:latin typeface="Bell MT" panose="02020503060305020303" pitchFamily="18" charset="0"/>
            </a:endParaRPr>
          </a:p>
        </p:txBody>
      </p:sp>
    </p:spTree>
    <p:extLst>
      <p:ext uri="{BB962C8B-B14F-4D97-AF65-F5344CB8AC3E}">
        <p14:creationId xmlns:p14="http://schemas.microsoft.com/office/powerpoint/2010/main" val="3723856067"/>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E905E0A-D990-4E54-A6B4-5A89C233E8F6}"/>
              </a:ext>
            </a:extLst>
          </p:cNvPr>
          <p:cNvSpPr>
            <a:spLocks noGrp="1" noChangeArrowheads="1"/>
          </p:cNvSpPr>
          <p:nvPr>
            <p:ph type="title"/>
          </p:nvPr>
        </p:nvSpPr>
        <p:spPr>
          <a:xfrm>
            <a:off x="228601" y="152400"/>
            <a:ext cx="8686796" cy="2057400"/>
          </a:xfrm>
        </p:spPr>
        <p:txBody>
          <a:bodyPr vert="horz" lIns="91440" tIns="45720" rIns="91440" bIns="45720" rtlCol="0" anchor="b">
            <a:normAutofit/>
          </a:bodyPr>
          <a:lstStyle/>
          <a:p>
            <a:pPr algn="l" eaLnBrk="1" hangingPunct="1">
              <a:lnSpc>
                <a:spcPct val="90000"/>
              </a:lnSpc>
            </a:pPr>
            <a:r>
              <a:rPr lang="en-US" altLang="en-US" sz="2700" kern="1200" dirty="0">
                <a:solidFill>
                  <a:schemeClr val="tx1">
                    <a:lumMod val="95000"/>
                  </a:schemeClr>
                </a:solidFill>
                <a:latin typeface="Bell MT" panose="02020503060305020303" pitchFamily="18" charset="0"/>
              </a:rPr>
              <a:t>Los </a:t>
            </a:r>
            <a:r>
              <a:rPr lang="en-US" altLang="en-US" sz="2700" kern="1200" dirty="0" err="1">
                <a:solidFill>
                  <a:schemeClr val="tx1">
                    <a:lumMod val="95000"/>
                  </a:schemeClr>
                </a:solidFill>
                <a:latin typeface="Bell MT" panose="02020503060305020303" pitchFamily="18" charset="0"/>
              </a:rPr>
              <a:t>charranes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comunes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anidan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islas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rocosas</a:t>
            </a:r>
            <a:r>
              <a:rPr lang="en-US" altLang="en-US" sz="2700" kern="1200" dirty="0">
                <a:solidFill>
                  <a:schemeClr val="tx1">
                    <a:lumMod val="95000"/>
                  </a:schemeClr>
                </a:solidFill>
                <a:latin typeface="Bell MT" panose="02020503060305020303" pitchFamily="18" charset="0"/>
              </a:rPr>
              <a:t> y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playas </a:t>
            </a:r>
            <a:r>
              <a:rPr lang="en-US" altLang="en-US" sz="2700" kern="1200" dirty="0" err="1">
                <a:solidFill>
                  <a:schemeClr val="tx1">
                    <a:lumMod val="95000"/>
                  </a:schemeClr>
                </a:solidFill>
                <a:latin typeface="Bell MT" panose="02020503060305020303" pitchFamily="18" charset="0"/>
              </a:rPr>
              <a:t>barrera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sumergiéndose</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mar </a:t>
            </a:r>
            <a:r>
              <a:rPr lang="en-US" altLang="en-US" sz="2700" kern="1200" dirty="0" err="1">
                <a:solidFill>
                  <a:schemeClr val="tx1">
                    <a:lumMod val="95000"/>
                  </a:schemeClr>
                </a:solidFill>
                <a:latin typeface="Bell MT" panose="02020503060305020303" pitchFamily="18" charset="0"/>
              </a:rPr>
              <a:t>abierto</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busca</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lanzones</a:t>
            </a:r>
            <a:r>
              <a:rPr lang="en-US" altLang="en-US" sz="2700" kern="1200" dirty="0">
                <a:solidFill>
                  <a:schemeClr val="tx1">
                    <a:lumMod val="95000"/>
                  </a:schemeClr>
                </a:solidFill>
                <a:latin typeface="Bell MT" panose="02020503060305020303" pitchFamily="18" charset="0"/>
              </a:rPr>
              <a:t> y </a:t>
            </a:r>
            <a:r>
              <a:rPr lang="en-US" altLang="en-US" sz="2700" kern="1200" dirty="0" err="1">
                <a:solidFill>
                  <a:schemeClr val="tx1">
                    <a:lumMod val="95000"/>
                  </a:schemeClr>
                </a:solidFill>
                <a:latin typeface="Bell MT" panose="02020503060305020303" pitchFamily="18" charset="0"/>
              </a:rPr>
              <a:t>otros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peces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pequeños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crustáceos</a:t>
            </a:r>
            <a:r>
              <a:rPr lang="en-US" altLang="en-US" sz="2700" kern="1200" dirty="0">
                <a:solidFill>
                  <a:schemeClr val="tx1">
                    <a:lumMod val="95000"/>
                  </a:schemeClr>
                </a:solidFill>
                <a:latin typeface="Bell MT" panose="02020503060305020303" pitchFamily="18" charset="0"/>
              </a:rPr>
              <a:t> e </a:t>
            </a:r>
            <a:r>
              <a:rPr lang="en-US" altLang="en-US" sz="2700" kern="1200" dirty="0" err="1">
                <a:solidFill>
                  <a:schemeClr val="tx1">
                    <a:lumMod val="95000"/>
                  </a:schemeClr>
                </a:solidFill>
                <a:latin typeface="Bell MT" panose="02020503060305020303" pitchFamily="18" charset="0"/>
              </a:rPr>
              <a:t>insectos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Anidan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colonias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en</a:t>
            </a:r>
            <a:r>
              <a:rPr lang="en-US" altLang="en-US" sz="2700" kern="1200" dirty="0">
                <a:solidFill>
                  <a:schemeClr val="tx1">
                    <a:lumMod val="95000"/>
                  </a:schemeClr>
                </a:solidFill>
                <a:latin typeface="Bell MT" panose="02020503060305020303" pitchFamily="18" charset="0"/>
              </a:rPr>
              <a:t> la arena, </a:t>
            </a:r>
            <a:r>
              <a:rPr lang="en-US" altLang="en-US" sz="2700" kern="1200" dirty="0" err="1">
                <a:solidFill>
                  <a:schemeClr val="tx1">
                    <a:lumMod val="95000"/>
                  </a:schemeClr>
                </a:solidFill>
                <a:latin typeface="Bell MT" panose="02020503060305020303" pitchFamily="18" charset="0"/>
              </a:rPr>
              <a:t>gravilla</a:t>
            </a:r>
            <a:r>
              <a:rPr lang="en-US" altLang="en-US" sz="2700" kern="1200" dirty="0">
                <a:solidFill>
                  <a:schemeClr val="tx1">
                    <a:lumMod val="95000"/>
                  </a:schemeClr>
                </a:solidFill>
                <a:latin typeface="Bell MT" panose="02020503060305020303" pitchFamily="18" charset="0"/>
              </a:rPr>
              <a:t> o </a:t>
            </a:r>
            <a:r>
              <a:rPr lang="en-US" altLang="en-US" sz="2700" kern="1200" dirty="0" err="1">
                <a:solidFill>
                  <a:schemeClr val="tx1">
                    <a:lumMod val="95000"/>
                  </a:schemeClr>
                </a:solidFill>
                <a:latin typeface="Bell MT" panose="02020503060305020303" pitchFamily="18" charset="0"/>
              </a:rPr>
              <a:t>guijarros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cerca</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vegetación</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baja</a:t>
            </a:r>
            <a:r>
              <a:rPr lang="en-US" altLang="en-US" sz="2700" kern="1200" dirty="0">
                <a:solidFill>
                  <a:schemeClr val="tx1">
                    <a:lumMod val="95000"/>
                  </a:schemeClr>
                </a:solidFill>
                <a:latin typeface="Bell MT" panose="02020503060305020303" pitchFamily="18" charset="0"/>
              </a:rPr>
              <a:t> que </a:t>
            </a:r>
            <a:r>
              <a:rPr lang="en-US" altLang="en-US" sz="2700" kern="1200" dirty="0" err="1">
                <a:solidFill>
                  <a:schemeClr val="tx1">
                    <a:lumMod val="95000"/>
                  </a:schemeClr>
                </a:solidFill>
                <a:latin typeface="Bell MT" panose="02020503060305020303" pitchFamily="18" charset="0"/>
              </a:rPr>
              <a:t>provee</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protección</a:t>
            </a:r>
            <a:r>
              <a:rPr lang="en-US" altLang="en-US" sz="2700" kern="1200" dirty="0">
                <a:solidFill>
                  <a:schemeClr val="tx1">
                    <a:lumMod val="95000"/>
                  </a:schemeClr>
                </a:solidFill>
                <a:latin typeface="Bell MT" panose="02020503060305020303" pitchFamily="18" charset="0"/>
              </a:rPr>
              <a:t> para sus </a:t>
            </a:r>
            <a:r>
              <a:rPr lang="en-US" altLang="en-US" sz="2700" kern="1200" dirty="0" err="1">
                <a:solidFill>
                  <a:schemeClr val="tx1">
                    <a:lumMod val="95000"/>
                  </a:schemeClr>
                </a:solidFill>
                <a:latin typeface="Bell MT" panose="02020503060305020303" pitchFamily="18" charset="0"/>
              </a:rPr>
              <a:t>crías</a:t>
            </a:r>
            <a:endParaRPr lang="en-US" altLang="en-US" sz="2700" kern="1200" dirty="0">
              <a:solidFill>
                <a:schemeClr val="tx1">
                  <a:lumMod val="95000"/>
                </a:schemeClr>
              </a:solidFill>
              <a:highlight>
                <a:srgbClr val="FF0000"/>
              </a:highlight>
              <a:latin typeface="Bell MT" panose="02020503060305020303" pitchFamily="18" charset="0"/>
            </a:endParaRPr>
          </a:p>
        </p:txBody>
      </p:sp>
      <p:pic>
        <p:nvPicPr>
          <p:cNvPr id="3" name="Picture 2" descr="Fotografía de un charrán común parado en una barandilla, con cabeza negra y pico rojo ">
            <a:extLst>
              <a:ext uri="{FF2B5EF4-FFF2-40B4-BE49-F238E27FC236}">
                <a16:creationId xmlns:a16="http://schemas.microsoft.com/office/drawing/2014/main" id="{2942C554-D4C4-48C1-B2C8-507B8D8AB4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457200" y="2423660"/>
            <a:ext cx="3909060" cy="3856948"/>
          </a:xfrm>
          <a:prstGeom prst="rect">
            <a:avLst/>
          </a:prstGeom>
          <a:ln w="6350">
            <a:solidFill>
              <a:schemeClr val="tx1"/>
            </a:solidFill>
          </a:ln>
        </p:spPr>
      </p:pic>
      <p:cxnSp>
        <p:nvCxnSpPr>
          <p:cNvPr id="71" name="Straight Connector 70">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Fotografía de una cría de charrán común con mullidas plumas ">
            <a:extLst>
              <a:ext uri="{FF2B5EF4-FFF2-40B4-BE49-F238E27FC236}">
                <a16:creationId xmlns:a16="http://schemas.microsoft.com/office/drawing/2014/main" id="{B4EDCB51-65F6-44F9-821C-29602E096A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7740" y="2423040"/>
            <a:ext cx="3909060" cy="3857568"/>
          </a:xfrm>
          <a:prstGeom prst="rect">
            <a:avLst/>
          </a:prstGeom>
          <a:ln w="6350">
            <a:solidFill>
              <a:schemeClr val="tx1"/>
            </a:solidFill>
          </a:ln>
        </p:spPr>
      </p:pic>
      <p:sp>
        <p:nvSpPr>
          <p:cNvPr id="2" name="TextBox 1">
            <a:extLst>
              <a:ext uri="{FF2B5EF4-FFF2-40B4-BE49-F238E27FC236}">
                <a16:creationId xmlns:a16="http://schemas.microsoft.com/office/drawing/2014/main" id="{DFC11291-4B0E-4B78-A976-597D5C4CDAB1}"/>
              </a:ext>
            </a:extLst>
          </p:cNvPr>
          <p:cNvSpPr txBox="1"/>
          <p:nvPr/>
        </p:nvSpPr>
        <p:spPr>
          <a:xfrm>
            <a:off x="457200" y="5980927"/>
            <a:ext cx="2667000" cy="338554"/>
          </a:xfrm>
          <a:prstGeom prst="rect">
            <a:avLst/>
          </a:prstGeom>
          <a:noFill/>
        </p:spPr>
        <p:txBody>
          <a:bodyPr wrap="square" rtlCol="0">
            <a:spAutoFit/>
          </a:bodyPr>
          <a:lstStyle/>
          <a:p>
            <a:r>
              <a:rPr lang="en-US" altLang="en-US" sz="800" dirty="0" err="1">
                <a:latin typeface="Bell MT" panose="02020503060305020303" pitchFamily="18" charset="0"/>
              </a:rPr>
              <a:t>Charrán</a:t>
            </a:r>
            <a:r>
              <a:rPr lang="en-US" altLang="en-US" sz="800" dirty="0">
                <a:latin typeface="Bell MT" panose="02020503060305020303" pitchFamily="18" charset="0"/>
              </a:rPr>
              <a:t> </a:t>
            </a:r>
            <a:r>
              <a:rPr lang="en-US" altLang="en-US" sz="800" dirty="0" err="1">
                <a:latin typeface="Bell MT" panose="02020503060305020303" pitchFamily="18" charset="0"/>
              </a:rPr>
              <a:t>común</a:t>
            </a:r>
            <a:r>
              <a:rPr lang="en-US" altLang="en-US" sz="800" dirty="0">
                <a:latin typeface="Bell MT" panose="02020503060305020303" pitchFamily="18" charset="0"/>
              </a:rPr>
              <a:t> </a:t>
            </a:r>
            <a:r>
              <a:rPr lang="en-US" altLang="en-US" sz="800" dirty="0" err="1">
                <a:latin typeface="Bell MT" panose="02020503060305020303" pitchFamily="18" charset="0"/>
              </a:rPr>
              <a:t>adulto</a:t>
            </a:r>
            <a:r>
              <a:rPr lang="en-US" altLang="en-US" sz="800" dirty="0">
                <a:latin typeface="Bell MT" panose="02020503060305020303" pitchFamily="18" charset="0"/>
              </a:rPr>
              <a:t> y </a:t>
            </a:r>
            <a:r>
              <a:rPr lang="en-US" altLang="en-US" sz="800" dirty="0" err="1">
                <a:latin typeface="Bell MT" panose="02020503060305020303" pitchFamily="18" charset="0"/>
              </a:rPr>
              <a:t>cría</a:t>
            </a:r>
            <a:r>
              <a:rPr lang="en-US" altLang="en-US" sz="800" dirty="0">
                <a:latin typeface="Bell MT" panose="02020503060305020303" pitchFamily="18" charset="0"/>
              </a:rPr>
              <a:t>, </a:t>
            </a:r>
            <a:r>
              <a:rPr lang="en-US" sz="800" b="0" i="1" dirty="0">
                <a:effectLst/>
                <a:latin typeface="Bell MT" panose="02020503060305020303" pitchFamily="18" charset="0"/>
              </a:rPr>
              <a:t>Sterna </a:t>
            </a:r>
            <a:r>
              <a:rPr lang="en-US" sz="800" b="0" i="1" dirty="0" err="1">
                <a:effectLst/>
                <a:latin typeface="Bell MT" panose="02020503060305020303" pitchFamily="18" charset="0"/>
              </a:rPr>
              <a:t>hirundo</a:t>
            </a:r>
            <a:r>
              <a:rPr lang="en-US" sz="800" b="0" i="1" dirty="0">
                <a:effectLst/>
                <a:latin typeface="Bell MT" panose="02020503060305020303" pitchFamily="18" charset="0"/>
              </a:rPr>
              <a:t> – </a:t>
            </a:r>
            <a:r>
              <a:rPr lang="en-US" sz="800" b="0" dirty="0">
                <a:effectLst/>
                <a:latin typeface="Bell MT" panose="02020503060305020303" pitchFamily="18" charset="0"/>
              </a:rPr>
              <a:t>Great Gull Island , NY, </a:t>
            </a:r>
            <a:r>
              <a:rPr lang="en-US" sz="800" b="0" dirty="0" err="1">
                <a:effectLst/>
                <a:latin typeface="Bell MT" panose="02020503060305020303" pitchFamily="18" charset="0"/>
              </a:rPr>
              <a:t>c</a:t>
            </a:r>
            <a:r>
              <a:rPr lang="en-US" altLang="en-US" sz="800" dirty="0" err="1">
                <a:latin typeface="Bell MT" panose="02020503060305020303" pitchFamily="18" charset="0"/>
              </a:rPr>
              <a:t>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tografía de una costa rocosa con olas &#10;&#10;&#10;&#10;">
            <a:extLst>
              <a:ext uri="{FF2B5EF4-FFF2-40B4-BE49-F238E27FC236}">
                <a16:creationId xmlns:a16="http://schemas.microsoft.com/office/drawing/2014/main" id="{F129BE31-07A1-4D7A-9BD5-89415D09FFE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192" name="Rectangle 19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9" name="Rectangle 2">
            <a:extLst>
              <a:ext uri="{FF2B5EF4-FFF2-40B4-BE49-F238E27FC236}">
                <a16:creationId xmlns:a16="http://schemas.microsoft.com/office/drawing/2014/main" id="{129FEB72-11B2-49B3-B664-4EE92841407D}"/>
              </a:ext>
            </a:extLst>
          </p:cNvPr>
          <p:cNvSpPr>
            <a:spLocks noGrp="1" noChangeArrowheads="1"/>
          </p:cNvSpPr>
          <p:nvPr>
            <p:ph type="title"/>
          </p:nvPr>
        </p:nvSpPr>
        <p:spPr>
          <a:xfrm>
            <a:off x="392906" y="5317240"/>
            <a:ext cx="8408194" cy="744836"/>
          </a:xfrm>
        </p:spPr>
        <p:txBody>
          <a:bodyPr vert="horz" lIns="91440" tIns="45720" rIns="91440" bIns="45720" rtlCol="0" anchor="ctr">
            <a:normAutofit fontScale="90000"/>
          </a:bodyPr>
          <a:lstStyle/>
          <a:p>
            <a:pPr eaLnBrk="1" hangingPunct="1">
              <a:lnSpc>
                <a:spcPct val="90000"/>
              </a:lnSpc>
            </a:pPr>
            <a:r>
              <a:rPr lang="en-US" altLang="en-US" kern="1200" dirty="0" err="1">
                <a:solidFill>
                  <a:schemeClr val="tx1">
                    <a:lumMod val="85000"/>
                    <a:lumOff val="15000"/>
                  </a:schemeClr>
                </a:solidFill>
              </a:rPr>
              <a:t>Intermareal</a:t>
            </a:r>
            <a:r>
              <a:rPr lang="en-US" altLang="en-US" kern="1200" dirty="0">
                <a:solidFill>
                  <a:schemeClr val="tx1">
                    <a:lumMod val="85000"/>
                    <a:lumOff val="15000"/>
                  </a:schemeClr>
                </a:solidFill>
              </a:rPr>
              <a:t> </a:t>
            </a:r>
            <a:r>
              <a:rPr lang="en-US" altLang="en-US" kern="1200" dirty="0" err="1">
                <a:solidFill>
                  <a:schemeClr val="tx1">
                    <a:lumMod val="85000"/>
                    <a:lumOff val="15000"/>
                  </a:schemeClr>
                </a:solidFill>
              </a:rPr>
              <a:t>rocosa</a:t>
            </a:r>
            <a:r>
              <a:rPr lang="en-US" altLang="en-US" kern="1200" dirty="0">
                <a:solidFill>
                  <a:schemeClr val="tx1">
                    <a:lumMod val="85000"/>
                    <a:lumOff val="15000"/>
                  </a:schemeClr>
                </a:solidFill>
              </a:rPr>
              <a:t>: zona de gran </a:t>
            </a:r>
            <a:r>
              <a:rPr lang="en-US" altLang="en-US" kern="1200" dirty="0" err="1">
                <a:solidFill>
                  <a:schemeClr val="tx1">
                    <a:lumMod val="85000"/>
                    <a:lumOff val="15000"/>
                  </a:schemeClr>
                </a:solidFill>
              </a:rPr>
              <a:t>actividad</a:t>
            </a:r>
            <a:endParaRPr lang="en-US" altLang="en-US" kern="1200" dirty="0">
              <a:solidFill>
                <a:schemeClr val="tx1">
                  <a:lumMod val="85000"/>
                  <a:lumOff val="15000"/>
                </a:schemeClr>
              </a:solidFill>
            </a:endParaRPr>
          </a:p>
        </p:txBody>
      </p:sp>
      <p:cxnSp>
        <p:nvCxnSpPr>
          <p:cNvPr id="193" name="Straight Connector 19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AA1DE89-0787-4F18-85A1-1E85CE04C102}"/>
              </a:ext>
            </a:extLst>
          </p:cNvPr>
          <p:cNvSpPr txBox="1"/>
          <p:nvPr/>
        </p:nvSpPr>
        <p:spPr>
          <a:xfrm>
            <a:off x="6705600" y="6519436"/>
            <a:ext cx="2971800" cy="338554"/>
          </a:xfrm>
          <a:prstGeom prst="rect">
            <a:avLst/>
          </a:prstGeom>
          <a:noFill/>
        </p:spPr>
        <p:txBody>
          <a:bodyPr wrap="square" rtlCol="0">
            <a:spAutoFit/>
          </a:bodyPr>
          <a:lstStyle/>
          <a:p>
            <a:r>
              <a:rPr lang="en-US" altLang="en-US" sz="800" dirty="0">
                <a:solidFill>
                  <a:schemeClr val="bg1"/>
                </a:solidFill>
                <a:latin typeface="Bell MT" panose="02020503060305020303" pitchFamily="18" charset="0"/>
              </a:rPr>
              <a:t>Zona </a:t>
            </a:r>
            <a:r>
              <a:rPr lang="en-US" altLang="en-US" sz="800" dirty="0" err="1">
                <a:solidFill>
                  <a:schemeClr val="bg1"/>
                </a:solidFill>
                <a:latin typeface="Bell MT" panose="02020503060305020303" pitchFamily="18" charset="0"/>
              </a:rPr>
              <a:t>intermareal</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rocosa</a:t>
            </a:r>
            <a:r>
              <a:rPr lang="en-US" altLang="en-US" sz="800" dirty="0">
                <a:solidFill>
                  <a:schemeClr val="bg1"/>
                </a:solidFill>
                <a:latin typeface="Bell MT" panose="02020503060305020303" pitchFamily="18" charset="0"/>
              </a:rPr>
              <a:t>, Playa </a:t>
            </a:r>
            <a:r>
              <a:rPr lang="en-US" altLang="en-US" sz="800" dirty="0" err="1">
                <a:solidFill>
                  <a:schemeClr val="bg1"/>
                </a:solidFill>
                <a:latin typeface="Bell MT" panose="02020503060305020303" pitchFamily="18" charset="0"/>
              </a:rPr>
              <a:t>en</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el</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parque</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estatal</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Hammonassett</a:t>
            </a:r>
            <a:r>
              <a:rPr lang="en-US" altLang="en-US" sz="800" dirty="0">
                <a:solidFill>
                  <a:schemeClr val="bg1"/>
                </a:solidFill>
                <a:latin typeface="Bell MT" panose="02020503060305020303" pitchFamily="18" charset="0"/>
              </a:rPr>
              <a:t>, Madison CT,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Judy Benson</a:t>
            </a:r>
            <a:endParaRPr lang="en-US" sz="800" dirty="0">
              <a:solidFill>
                <a:schemeClr val="bg1"/>
              </a:solidFill>
              <a:latin typeface="Bell MT" panose="02020503060305020303"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Fotografía de una orilla rocosa y agua ">
            <a:extLst>
              <a:ext uri="{FF2B5EF4-FFF2-40B4-BE49-F238E27FC236}">
                <a16:creationId xmlns:a16="http://schemas.microsoft.com/office/drawing/2014/main" id="{365A76DE-BBDE-4F12-A964-618833FE65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238226" y="304800"/>
            <a:ext cx="3120339" cy="6214534"/>
          </a:xfrm>
          <a:prstGeom prst="rect">
            <a:avLst/>
          </a:prstGeom>
          <a:ln w="6350">
            <a:solidFill>
              <a:schemeClr val="bg1"/>
            </a:solidFill>
          </a:ln>
        </p:spPr>
      </p:pic>
      <p:pic>
        <p:nvPicPr>
          <p:cNvPr id="8" name="Picture 7" descr="Fotografía de olas rompiendo sobre las rocas &#10;">
            <a:extLst>
              <a:ext uri="{FF2B5EF4-FFF2-40B4-BE49-F238E27FC236}">
                <a16:creationId xmlns:a16="http://schemas.microsoft.com/office/drawing/2014/main" id="{6AFAEA7D-538F-4E7E-A855-17BC2AB444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90722" y="299363"/>
            <a:ext cx="5412813" cy="3008188"/>
          </a:xfrm>
          <a:prstGeom prst="rect">
            <a:avLst/>
          </a:prstGeom>
          <a:ln w="6350">
            <a:solidFill>
              <a:schemeClr val="bg1"/>
            </a:solidFill>
          </a:ln>
        </p:spPr>
      </p:pic>
      <p:sp>
        <p:nvSpPr>
          <p:cNvPr id="9" name="Rectangle 8">
            <a:extLst>
              <a:ext uri="{FF2B5EF4-FFF2-40B4-BE49-F238E27FC236}">
                <a16:creationId xmlns:a16="http://schemas.microsoft.com/office/drawing/2014/main" id="{3F9EB5C5-D819-42E1-B48A-ECF9BCCE71CB}"/>
              </a:ext>
            </a:extLst>
          </p:cNvPr>
          <p:cNvSpPr/>
          <p:nvPr/>
        </p:nvSpPr>
        <p:spPr>
          <a:xfrm>
            <a:off x="3733800" y="5341880"/>
            <a:ext cx="4920515" cy="202412"/>
          </a:xfrm>
          <a:prstGeom prst="rect">
            <a:avLst/>
          </a:prstGeom>
          <a:solidFill>
            <a:srgbClr val="3F3F3F"/>
          </a:solidFill>
          <a:ln>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Rectangle 5">
            <a:extLst>
              <a:ext uri="{FF2B5EF4-FFF2-40B4-BE49-F238E27FC236}">
                <a16:creationId xmlns:a16="http://schemas.microsoft.com/office/drawing/2014/main" id="{C4577811-B25A-4811-A2E9-BF3CD67712FF}"/>
              </a:ext>
            </a:extLst>
          </p:cNvPr>
          <p:cNvSpPr>
            <a:spLocks noGrp="1" noChangeArrowheads="1"/>
          </p:cNvSpPr>
          <p:nvPr>
            <p:ph type="title"/>
          </p:nvPr>
        </p:nvSpPr>
        <p:spPr>
          <a:xfrm>
            <a:off x="3733800" y="3505200"/>
            <a:ext cx="5128364" cy="3008188"/>
          </a:xfrm>
        </p:spPr>
        <p:txBody>
          <a:bodyPr vert="horz" lIns="91440" tIns="45720" rIns="91440" bIns="45720" rtlCol="0" anchor="b">
            <a:noAutofit/>
          </a:bodyPr>
          <a:lstStyle/>
          <a:p>
            <a:pPr algn="l" eaLnBrk="1" hangingPunct="1">
              <a:lnSpc>
                <a:spcPct val="90000"/>
              </a:lnSpc>
            </a:pPr>
            <a:r>
              <a:rPr lang="en-US" altLang="en-US" sz="2600" kern="1200" dirty="0">
                <a:solidFill>
                  <a:schemeClr val="bg1">
                    <a:lumMod val="95000"/>
                  </a:schemeClr>
                </a:solidFill>
                <a:latin typeface="Bell MT" panose="02020503060305020303" pitchFamily="18" charset="0"/>
              </a:rPr>
              <a:t>La </a:t>
            </a:r>
            <a:r>
              <a:rPr lang="en-US" altLang="en-US" sz="2600" kern="1200" dirty="0" err="1">
                <a:solidFill>
                  <a:schemeClr val="bg1">
                    <a:lumMod val="95000"/>
                  </a:schemeClr>
                </a:solidFill>
                <a:latin typeface="Bell MT" panose="02020503060305020303" pitchFamily="18" charset="0"/>
              </a:rPr>
              <a:t>intensa</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actividad</a:t>
            </a:r>
            <a:r>
              <a:rPr lang="en-US" altLang="en-US" sz="2600" kern="1200" dirty="0">
                <a:solidFill>
                  <a:schemeClr val="bg1">
                    <a:lumMod val="95000"/>
                  </a:schemeClr>
                </a:solidFill>
                <a:latin typeface="Bell MT" panose="02020503060305020303" pitchFamily="18" charset="0"/>
              </a:rPr>
              <a:t> de la olas entre las </a:t>
            </a:r>
            <a:r>
              <a:rPr lang="en-US" altLang="en-US" sz="2600" kern="1200" dirty="0" err="1">
                <a:solidFill>
                  <a:schemeClr val="bg1">
                    <a:lumMod val="95000"/>
                  </a:schemeClr>
                </a:solidFill>
                <a:latin typeface="Bell MT" panose="02020503060305020303" pitchFamily="18" charset="0"/>
              </a:rPr>
              <a:t>rocas</a:t>
            </a:r>
            <a:r>
              <a:rPr lang="en-US" altLang="en-US" sz="2600" kern="1200" dirty="0">
                <a:solidFill>
                  <a:schemeClr val="bg1">
                    <a:lumMod val="95000"/>
                  </a:schemeClr>
                </a:solidFill>
                <a:latin typeface="Bell MT" panose="02020503060305020303" pitchFamily="18" charset="0"/>
              </a:rPr>
              <a:t>, la </a:t>
            </a:r>
            <a:r>
              <a:rPr lang="en-US" altLang="en-US" sz="2600" kern="1200" dirty="0" err="1">
                <a:solidFill>
                  <a:schemeClr val="bg1">
                    <a:lumMod val="95000"/>
                  </a:schemeClr>
                </a:solidFill>
                <a:latin typeface="Bell MT" panose="02020503060305020303" pitchFamily="18" charset="0"/>
              </a:rPr>
              <a:t>exposición</a:t>
            </a:r>
            <a:r>
              <a:rPr lang="en-US" altLang="en-US" sz="2600" kern="1200" dirty="0">
                <a:solidFill>
                  <a:schemeClr val="bg1">
                    <a:lumMod val="95000"/>
                  </a:schemeClr>
                </a:solidFill>
                <a:latin typeface="Bell MT" panose="02020503060305020303" pitchFamily="18" charset="0"/>
              </a:rPr>
              <a:t> al </a:t>
            </a:r>
            <a:r>
              <a:rPr lang="en-US" altLang="en-US" sz="2600" kern="1200" dirty="0" err="1">
                <a:solidFill>
                  <a:schemeClr val="bg1">
                    <a:lumMod val="95000"/>
                  </a:schemeClr>
                </a:solidFill>
                <a:latin typeface="Bell MT" panose="02020503060305020303" pitchFamily="18" charset="0"/>
              </a:rPr>
              <a:t>aire</a:t>
            </a:r>
            <a:r>
              <a:rPr lang="en-US" altLang="en-US" sz="2600" kern="1200" dirty="0">
                <a:solidFill>
                  <a:schemeClr val="bg1">
                    <a:lumMod val="95000"/>
                  </a:schemeClr>
                </a:solidFill>
                <a:latin typeface="Bell MT" panose="02020503060305020303" pitchFamily="18" charset="0"/>
              </a:rPr>
              <a:t> que les </a:t>
            </a:r>
            <a:r>
              <a:rPr lang="en-US" altLang="en-US" sz="2600" kern="1200" dirty="0" err="1">
                <a:solidFill>
                  <a:schemeClr val="bg1">
                    <a:lumMod val="95000"/>
                  </a:schemeClr>
                </a:solidFill>
                <a:latin typeface="Bell MT" panose="02020503060305020303" pitchFamily="18" charset="0"/>
              </a:rPr>
              <a:t>seca</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durante</a:t>
            </a:r>
            <a:r>
              <a:rPr lang="en-US" altLang="en-US" sz="2600" kern="1200" dirty="0">
                <a:solidFill>
                  <a:schemeClr val="bg1">
                    <a:lumMod val="95000"/>
                  </a:schemeClr>
                </a:solidFill>
                <a:latin typeface="Bell MT" panose="02020503060305020303" pitchFamily="18" charset="0"/>
              </a:rPr>
              <a:t> la </a:t>
            </a:r>
            <a:r>
              <a:rPr lang="en-US" altLang="en-US" sz="2600" kern="1200" dirty="0" err="1">
                <a:solidFill>
                  <a:schemeClr val="bg1">
                    <a:lumMod val="95000"/>
                  </a:schemeClr>
                </a:solidFill>
                <a:latin typeface="Bell MT" panose="02020503060305020303" pitchFamily="18" charset="0"/>
              </a:rPr>
              <a:t>marea</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baja</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diaria</a:t>
            </a:r>
            <a:r>
              <a:rPr lang="en-US" altLang="en-US" sz="2600" kern="1200" dirty="0">
                <a:solidFill>
                  <a:schemeClr val="bg1">
                    <a:lumMod val="95000"/>
                  </a:schemeClr>
                </a:solidFill>
                <a:latin typeface="Bell MT" panose="02020503060305020303" pitchFamily="18" charset="0"/>
              </a:rPr>
              <a:t>, las </a:t>
            </a:r>
            <a:r>
              <a:rPr lang="en-US" altLang="en-US" sz="2600" kern="1200" dirty="0" err="1">
                <a:solidFill>
                  <a:schemeClr val="bg1">
                    <a:lumMod val="95000"/>
                  </a:schemeClr>
                </a:solidFill>
                <a:latin typeface="Bell MT" panose="02020503060305020303" pitchFamily="18" charset="0"/>
              </a:rPr>
              <a:t>extremas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temperaturas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en</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invierno</a:t>
            </a:r>
            <a:r>
              <a:rPr lang="en-US" altLang="en-US" sz="2600" kern="1200" dirty="0">
                <a:solidFill>
                  <a:schemeClr val="bg1">
                    <a:lumMod val="95000"/>
                  </a:schemeClr>
                </a:solidFill>
                <a:latin typeface="Bell MT" panose="02020503060305020303" pitchFamily="18" charset="0"/>
              </a:rPr>
              <a:t> y </a:t>
            </a:r>
            <a:r>
              <a:rPr lang="en-US" altLang="en-US" sz="2600" kern="1200" dirty="0" err="1">
                <a:solidFill>
                  <a:schemeClr val="bg1">
                    <a:lumMod val="95000"/>
                  </a:schemeClr>
                </a:solidFill>
                <a:latin typeface="Bell MT" panose="02020503060305020303" pitchFamily="18" charset="0"/>
              </a:rPr>
              <a:t>en</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verano</a:t>
            </a:r>
            <a:r>
              <a:rPr lang="en-US" altLang="en-US" sz="2600" kern="1200" dirty="0">
                <a:solidFill>
                  <a:schemeClr val="bg1">
                    <a:lumMod val="95000"/>
                  </a:schemeClr>
                </a:solidFill>
                <a:latin typeface="Bell MT" panose="02020503060305020303" pitchFamily="18" charset="0"/>
              </a:rPr>
              <a:t>, la </a:t>
            </a:r>
            <a:r>
              <a:rPr lang="en-US" altLang="en-US" sz="2600" kern="1200" dirty="0" err="1">
                <a:solidFill>
                  <a:schemeClr val="bg1">
                    <a:lumMod val="95000"/>
                  </a:schemeClr>
                </a:solidFill>
                <a:latin typeface="Bell MT" panose="02020503060305020303" pitchFamily="18" charset="0"/>
              </a:rPr>
              <a:t>lluvia</a:t>
            </a:r>
            <a:r>
              <a:rPr lang="en-US" altLang="en-US" sz="2600" kern="1200" dirty="0">
                <a:solidFill>
                  <a:schemeClr val="bg1">
                    <a:lumMod val="95000"/>
                  </a:schemeClr>
                </a:solidFill>
                <a:latin typeface="Bell MT" panose="02020503060305020303" pitchFamily="18" charset="0"/>
              </a:rPr>
              <a:t> y los </a:t>
            </a:r>
            <a:r>
              <a:rPr lang="en-US" altLang="en-US" sz="2600" kern="1200" dirty="0" err="1">
                <a:solidFill>
                  <a:schemeClr val="bg1">
                    <a:lumMod val="95000"/>
                  </a:schemeClr>
                </a:solidFill>
                <a:latin typeface="Bell MT" panose="02020503060305020303" pitchFamily="18" charset="0"/>
              </a:rPr>
              <a:t>depredadores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crean</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duras</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condiciones</a:t>
            </a:r>
            <a:r>
              <a:rPr lang="en-US" altLang="en-US" sz="2600" kern="1200" dirty="0">
                <a:solidFill>
                  <a:schemeClr val="bg1">
                    <a:lumMod val="95000"/>
                  </a:schemeClr>
                </a:solidFill>
                <a:latin typeface="Bell MT" panose="02020503060305020303" pitchFamily="18" charset="0"/>
              </a:rPr>
              <a:t> para los </a:t>
            </a:r>
            <a:r>
              <a:rPr lang="en-US" altLang="en-US" sz="2600" kern="1200" dirty="0" err="1">
                <a:solidFill>
                  <a:schemeClr val="bg1">
                    <a:lumMod val="95000"/>
                  </a:schemeClr>
                </a:solidFill>
                <a:latin typeface="Bell MT" panose="02020503060305020303" pitchFamily="18" charset="0"/>
              </a:rPr>
              <a:t>organismos</a:t>
            </a:r>
            <a:r>
              <a:rPr lang="en-US" altLang="en-US" sz="2600" kern="1200" dirty="0">
                <a:solidFill>
                  <a:schemeClr val="bg1">
                    <a:lumMod val="95000"/>
                  </a:schemeClr>
                </a:solidFill>
                <a:latin typeface="Bell MT" panose="02020503060305020303" pitchFamily="18" charset="0"/>
              </a:rPr>
              <a:t> que </a:t>
            </a:r>
            <a:r>
              <a:rPr lang="en-US" altLang="en-US" sz="2600" kern="1200" dirty="0" err="1">
                <a:solidFill>
                  <a:schemeClr val="bg1">
                    <a:lumMod val="95000"/>
                  </a:schemeClr>
                </a:solidFill>
                <a:latin typeface="Bell MT" panose="02020503060305020303" pitchFamily="18" charset="0"/>
              </a:rPr>
              <a:t>viven</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en</a:t>
            </a:r>
            <a:r>
              <a:rPr lang="en-US" altLang="en-US" sz="2600" kern="1200" dirty="0">
                <a:solidFill>
                  <a:schemeClr val="bg1">
                    <a:lumMod val="95000"/>
                  </a:schemeClr>
                </a:solidFill>
                <a:latin typeface="Bell MT" panose="02020503060305020303" pitchFamily="18" charset="0"/>
              </a:rPr>
              <a:t> la zona </a:t>
            </a:r>
            <a:r>
              <a:rPr lang="en-US" altLang="en-US" sz="2600" kern="1200" dirty="0" err="1">
                <a:solidFill>
                  <a:schemeClr val="bg1">
                    <a:lumMod val="95000"/>
                  </a:schemeClr>
                </a:solidFill>
                <a:latin typeface="Bell MT" panose="02020503060305020303" pitchFamily="18" charset="0"/>
              </a:rPr>
              <a:t>intermareal</a:t>
            </a:r>
            <a:r>
              <a:rPr lang="en-US" altLang="en-US" sz="2600" kern="1200" dirty="0">
                <a:solidFill>
                  <a:schemeClr val="bg1">
                    <a:lumMod val="95000"/>
                  </a:schemeClr>
                </a:solidFill>
                <a:latin typeface="Bell MT" panose="02020503060305020303" pitchFamily="18" charset="0"/>
              </a:rPr>
              <a:t> </a:t>
            </a:r>
            <a:r>
              <a:rPr lang="en-US" altLang="en-US" sz="2600" kern="1200" dirty="0" err="1">
                <a:solidFill>
                  <a:schemeClr val="bg1">
                    <a:lumMod val="95000"/>
                  </a:schemeClr>
                </a:solidFill>
                <a:latin typeface="Bell MT" panose="02020503060305020303" pitchFamily="18" charset="0"/>
              </a:rPr>
              <a:t>rocosa</a:t>
            </a:r>
            <a:endParaRPr lang="en-US" altLang="en-US" sz="2600" kern="1200" dirty="0">
              <a:solidFill>
                <a:schemeClr val="bg1">
                  <a:lumMod val="95000"/>
                </a:schemeClr>
              </a:solidFill>
              <a:latin typeface="Bell MT" panose="02020503060305020303" pitchFamily="18" charset="0"/>
            </a:endParaRPr>
          </a:p>
        </p:txBody>
      </p:sp>
      <p:sp>
        <p:nvSpPr>
          <p:cNvPr id="2" name="TextBox 1">
            <a:extLst>
              <a:ext uri="{FF2B5EF4-FFF2-40B4-BE49-F238E27FC236}">
                <a16:creationId xmlns:a16="http://schemas.microsoft.com/office/drawing/2014/main" id="{A83F02EC-4EF9-4731-BF39-18240BD659C3}"/>
              </a:ext>
            </a:extLst>
          </p:cNvPr>
          <p:cNvSpPr txBox="1"/>
          <p:nvPr/>
        </p:nvSpPr>
        <p:spPr>
          <a:xfrm>
            <a:off x="6858000" y="321733"/>
            <a:ext cx="2004164" cy="338554"/>
          </a:xfrm>
          <a:prstGeom prst="rect">
            <a:avLst/>
          </a:prstGeom>
          <a:noFill/>
        </p:spPr>
        <p:txBody>
          <a:bodyPr wrap="square" rtlCol="0">
            <a:spAutoFit/>
          </a:bodyPr>
          <a:lstStyle/>
          <a:p>
            <a:r>
              <a:rPr lang="en-US" altLang="en-US" sz="800" dirty="0">
                <a:solidFill>
                  <a:schemeClr val="bg1"/>
                </a:solidFill>
                <a:latin typeface="Bell MT" panose="02020503060305020303" pitchFamily="18" charset="0"/>
              </a:rPr>
              <a:t>Zona </a:t>
            </a:r>
            <a:r>
              <a:rPr lang="en-US" altLang="en-US" sz="800" dirty="0" err="1">
                <a:solidFill>
                  <a:schemeClr val="bg1"/>
                </a:solidFill>
                <a:latin typeface="Bell MT" panose="02020503060305020303" pitchFamily="18" charset="0"/>
              </a:rPr>
              <a:t>intermareal</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rocosa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 (</a:t>
            </a:r>
            <a:r>
              <a:rPr lang="en-US" altLang="en-US" sz="800" dirty="0" err="1">
                <a:solidFill>
                  <a:schemeClr val="bg1"/>
                </a:solidFill>
                <a:latin typeface="Bell MT" panose="02020503060305020303" pitchFamily="18" charset="0"/>
              </a:rPr>
              <a:t>derecha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Judy Benson</a:t>
            </a:r>
            <a:endParaRPr lang="en-US" sz="800" dirty="0">
              <a:solidFill>
                <a:schemeClr val="bg1"/>
              </a:solidFill>
              <a:latin typeface="Bell MT" panose="02020503060305020303"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a:extLst>
              <a:ext uri="{FF2B5EF4-FFF2-40B4-BE49-F238E27FC236}">
                <a16:creationId xmlns:a16="http://schemas.microsoft.com/office/drawing/2014/main" id="{2F4C555A-4FDA-4DB0-BDE0-99888041AB49}"/>
              </a:ext>
            </a:extLst>
          </p:cNvPr>
          <p:cNvSpPr>
            <a:spLocks noGrp="1" noChangeArrowheads="1"/>
          </p:cNvSpPr>
          <p:nvPr>
            <p:ph type="title"/>
          </p:nvPr>
        </p:nvSpPr>
        <p:spPr>
          <a:xfrm>
            <a:off x="5715000" y="457200"/>
            <a:ext cx="3065480" cy="5937114"/>
          </a:xfrm>
        </p:spPr>
        <p:txBody>
          <a:bodyPr vert="horz" lIns="91440" tIns="45720" rIns="91440" bIns="45720" rtlCol="0" anchor="b">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La </a:t>
            </a:r>
            <a:r>
              <a:rPr lang="en-US" altLang="en-US" sz="2800" kern="1200" dirty="0" err="1">
                <a:solidFill>
                  <a:schemeClr val="tx1">
                    <a:lumMod val="95000"/>
                  </a:schemeClr>
                </a:solidFill>
                <a:latin typeface="Bell MT" panose="02020503060305020303" pitchFamily="18" charset="0"/>
              </a:rPr>
              <a:t>separación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franjas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 zona </a:t>
            </a:r>
            <a:r>
              <a:rPr lang="en-US" altLang="en-US" sz="2800" kern="1200" dirty="0" err="1">
                <a:solidFill>
                  <a:schemeClr val="tx1">
                    <a:lumMod val="95000"/>
                  </a:schemeClr>
                </a:solidFill>
                <a:latin typeface="Bell MT" panose="02020503060305020303" pitchFamily="18" charset="0"/>
              </a:rPr>
              <a:t>intermareal</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rocosa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clara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Mientras</a:t>
            </a:r>
            <a:r>
              <a:rPr lang="en-US" altLang="en-US" sz="2800" kern="1200" dirty="0">
                <a:solidFill>
                  <a:schemeClr val="tx1">
                    <a:lumMod val="95000"/>
                  </a:schemeClr>
                </a:solidFill>
                <a:latin typeface="Bell MT" panose="02020503060305020303" pitchFamily="18" charset="0"/>
              </a:rPr>
              <a:t> que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 </a:t>
            </a:r>
            <a:r>
              <a:rPr lang="en-US" altLang="en-US" sz="2800" kern="1200" dirty="0" err="1">
                <a:solidFill>
                  <a:schemeClr val="tx1">
                    <a:lumMod val="95000"/>
                  </a:schemeClr>
                </a:solidFill>
                <a:latin typeface="Bell MT" panose="02020503060305020303" pitchFamily="18" charset="0"/>
              </a:rPr>
              <a:t>parte</a:t>
            </a:r>
            <a:r>
              <a:rPr lang="en-US" altLang="en-US" sz="2800" kern="1200" dirty="0">
                <a:solidFill>
                  <a:schemeClr val="tx1">
                    <a:lumMod val="95000"/>
                  </a:schemeClr>
                </a:solidFill>
                <a:latin typeface="Bell MT" panose="02020503060305020303" pitchFamily="18" charset="0"/>
              </a:rPr>
              <a:t> superior de las </a:t>
            </a:r>
            <a:r>
              <a:rPr lang="en-US" altLang="en-US" sz="2800" kern="1200" dirty="0" err="1">
                <a:solidFill>
                  <a:schemeClr val="tx1">
                    <a:lumMod val="95000"/>
                  </a:schemeClr>
                </a:solidFill>
                <a:latin typeface="Bell MT" panose="02020503060305020303" pitchFamily="18" charset="0"/>
              </a:rPr>
              <a:t>rocas</a:t>
            </a:r>
            <a:r>
              <a:rPr lang="en-US" altLang="en-US" sz="2800" kern="1200" dirty="0">
                <a:solidFill>
                  <a:schemeClr val="tx1">
                    <a:lumMod val="95000"/>
                  </a:schemeClr>
                </a:solidFill>
                <a:latin typeface="Bell MT" panose="02020503060305020303" pitchFamily="18" charset="0"/>
              </a:rPr>
              <a:t> se </a:t>
            </a:r>
            <a:r>
              <a:rPr lang="en-US" altLang="en-US" sz="2800" kern="1200" dirty="0" err="1">
                <a:solidFill>
                  <a:schemeClr val="tx1">
                    <a:lumMod val="95000"/>
                  </a:schemeClr>
                </a:solidFill>
                <a:latin typeface="Bell MT" panose="02020503060305020303" pitchFamily="18" charset="0"/>
              </a:rPr>
              <a:t>encuentran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grupos</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percebes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más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claros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 </a:t>
            </a:r>
            <a:r>
              <a:rPr lang="en-US" altLang="en-US" sz="2800" kern="1200" dirty="0" err="1">
                <a:solidFill>
                  <a:schemeClr val="tx1">
                    <a:lumMod val="95000"/>
                  </a:schemeClr>
                </a:solidFill>
                <a:latin typeface="Bell MT" panose="02020503060305020303" pitchFamily="18" charset="0"/>
              </a:rPr>
              <a:t>parte</a:t>
            </a:r>
            <a:r>
              <a:rPr lang="en-US" altLang="en-US" sz="2800" kern="1200" dirty="0">
                <a:solidFill>
                  <a:schemeClr val="tx1">
                    <a:lumMod val="95000"/>
                  </a:schemeClr>
                </a:solidFill>
                <a:latin typeface="Bell MT" panose="02020503060305020303" pitchFamily="18" charset="0"/>
              </a:rPr>
              <a:t> inferior  se </a:t>
            </a:r>
            <a:r>
              <a:rPr lang="en-US" altLang="en-US" sz="2800" kern="1200" dirty="0" err="1">
                <a:solidFill>
                  <a:schemeClr val="tx1">
                    <a:lumMod val="95000"/>
                  </a:schemeClr>
                </a:solidFill>
                <a:latin typeface="Bell MT" panose="02020503060305020303" pitchFamily="18" charset="0"/>
              </a:rPr>
              <a:t>pueden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ver</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grupos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más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oscuros</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bígaros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mejillones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azules</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varios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tipos</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algas</a:t>
            </a:r>
            <a:endParaRPr lang="en-US" altLang="en-US" sz="2800" kern="1200" dirty="0">
              <a:solidFill>
                <a:schemeClr val="tx1">
                  <a:lumMod val="95000"/>
                </a:schemeClr>
              </a:solidFill>
              <a:latin typeface="Bell MT" panose="02020503060305020303" pitchFamily="18" charset="0"/>
            </a:endParaRP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Fotografía de una playa rocosa con un cuerpo de agua en el fondo. La gran roca muestra zonas de variados colores donde se pueden encontrar diferentes organismos marinos &#10;&#10;">
            <a:extLst>
              <a:ext uri="{FF2B5EF4-FFF2-40B4-BE49-F238E27FC236}">
                <a16:creationId xmlns:a16="http://schemas.microsoft.com/office/drawing/2014/main" id="{0C51C7DE-E094-423D-8205-21D2A1A69B1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TextBox 1">
            <a:extLst>
              <a:ext uri="{FF2B5EF4-FFF2-40B4-BE49-F238E27FC236}">
                <a16:creationId xmlns:a16="http://schemas.microsoft.com/office/drawing/2014/main" id="{5A3254DD-0700-4E07-A483-9209A2FFCC28}"/>
              </a:ext>
            </a:extLst>
          </p:cNvPr>
          <p:cNvSpPr txBox="1"/>
          <p:nvPr/>
        </p:nvSpPr>
        <p:spPr>
          <a:xfrm>
            <a:off x="0" y="6519436"/>
            <a:ext cx="2209800" cy="338554"/>
          </a:xfrm>
          <a:prstGeom prst="rect">
            <a:avLst/>
          </a:prstGeom>
          <a:noFill/>
        </p:spPr>
        <p:txBody>
          <a:bodyPr wrap="square" rtlCol="0">
            <a:spAutoFit/>
          </a:bodyPr>
          <a:lstStyle/>
          <a:p>
            <a:r>
              <a:rPr lang="en-US" altLang="en-US" sz="800" dirty="0" err="1">
                <a:latin typeface="Bell MT" panose="02020503060305020303" pitchFamily="18" charset="0"/>
              </a:rPr>
              <a:t>Patrones</a:t>
            </a:r>
            <a:r>
              <a:rPr lang="en-US" altLang="en-US" sz="800" dirty="0">
                <a:latin typeface="Bell MT" panose="02020503060305020303" pitchFamily="18" charset="0"/>
              </a:rPr>
              <a:t> de </a:t>
            </a:r>
            <a:r>
              <a:rPr lang="en-US" altLang="en-US" sz="800" dirty="0" err="1">
                <a:latin typeface="Bell MT" panose="02020503060305020303" pitchFamily="18" charset="0"/>
              </a:rPr>
              <a:t>zonificación</a:t>
            </a:r>
            <a:r>
              <a:rPr lang="en-US" altLang="en-US" sz="800" dirty="0">
                <a:latin typeface="Bell MT" panose="02020503060305020303" pitchFamily="18" charset="0"/>
              </a:rPr>
              <a:t> </a:t>
            </a:r>
            <a:r>
              <a:rPr lang="en-US" altLang="en-US" sz="800" dirty="0" err="1">
                <a:latin typeface="Bell MT" panose="02020503060305020303" pitchFamily="18" charset="0"/>
              </a:rPr>
              <a:t>en</a:t>
            </a:r>
            <a:r>
              <a:rPr lang="en-US" altLang="en-US" sz="800" dirty="0">
                <a:latin typeface="Bell MT" panose="02020503060305020303" pitchFamily="18" charset="0"/>
              </a:rPr>
              <a:t> la zona </a:t>
            </a:r>
            <a:r>
              <a:rPr lang="en-US" altLang="en-US" sz="800" dirty="0" err="1">
                <a:latin typeface="Bell MT" panose="02020503060305020303" pitchFamily="18" charset="0"/>
              </a:rPr>
              <a:t>intermareal</a:t>
            </a:r>
            <a:r>
              <a:rPr lang="en-US" altLang="en-US" sz="800" dirty="0">
                <a:latin typeface="Bell MT" panose="02020503060305020303" pitchFamily="18" charset="0"/>
              </a:rPr>
              <a:t> </a:t>
            </a:r>
            <a:r>
              <a:rPr lang="en-US" altLang="en-US" sz="800" dirty="0" err="1">
                <a:latin typeface="Bell MT" panose="02020503060305020303" pitchFamily="18" charset="0"/>
              </a:rPr>
              <a:t>rocosa</a:t>
            </a:r>
            <a:r>
              <a:rPr lang="en-US" altLang="en-US" sz="800"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grafía de una masa de algas pardas llamadas rockweed flotando en la superficie del agua">
            <a:extLst>
              <a:ext uri="{FF2B5EF4-FFF2-40B4-BE49-F238E27FC236}">
                <a16:creationId xmlns:a16="http://schemas.microsoft.com/office/drawing/2014/main" id="{3EDA28D0-89F8-4867-9BE2-71090B16D2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6424AC-DADD-4FBB-86F7-6738355C3275}"/>
              </a:ext>
            </a:extLst>
          </p:cNvPr>
          <p:cNvSpPr txBox="1"/>
          <p:nvPr/>
        </p:nvSpPr>
        <p:spPr>
          <a:xfrm>
            <a:off x="5831853" y="678747"/>
            <a:ext cx="2823620" cy="5181600"/>
          </a:xfrm>
          <a:prstGeom prst="rect">
            <a:avLst/>
          </a:prstGeom>
        </p:spPr>
        <p:txBody>
          <a:bodyPr vert="horz" lIns="91440" tIns="45720" rIns="91440" bIns="45720" rtlCol="0">
            <a:normAutofit fontScale="62500" lnSpcReduction="20000"/>
          </a:bodyPr>
          <a:lstStyle/>
          <a:p>
            <a:pPr>
              <a:lnSpc>
                <a:spcPct val="90000"/>
              </a:lnSpc>
              <a:spcAft>
                <a:spcPts val="600"/>
              </a:spcAft>
            </a:pPr>
            <a:r>
              <a:rPr lang="en-US" altLang="en-US" sz="4000" dirty="0">
                <a:latin typeface="Bell MT" panose="02020503060305020303" pitchFamily="18" charset="0"/>
              </a:rPr>
              <a:t>Las </a:t>
            </a:r>
            <a:r>
              <a:rPr lang="en-US" altLang="en-US" sz="4000" dirty="0" err="1">
                <a:latin typeface="Bell MT" panose="02020503060305020303" pitchFamily="18" charset="0"/>
              </a:rPr>
              <a:t>algas</a:t>
            </a:r>
            <a:r>
              <a:rPr lang="en-US" altLang="en-US" sz="4000" dirty="0">
                <a:latin typeface="Bell MT" panose="02020503060305020303" pitchFamily="18" charset="0"/>
              </a:rPr>
              <a:t> rockweed son </a:t>
            </a:r>
            <a:r>
              <a:rPr lang="en-US" altLang="en-US" sz="4000" dirty="0" err="1">
                <a:latin typeface="Bell MT" panose="02020503060305020303" pitchFamily="18" charset="0"/>
              </a:rPr>
              <a:t>algas</a:t>
            </a:r>
            <a:r>
              <a:rPr lang="en-US" altLang="en-US" sz="4000" dirty="0">
                <a:latin typeface="Bell MT" panose="02020503060305020303" pitchFamily="18" charset="0"/>
              </a:rPr>
              <a:t> marinas </a:t>
            </a:r>
            <a:r>
              <a:rPr lang="en-US" altLang="en-US" sz="4000" dirty="0" err="1">
                <a:latin typeface="Bell MT" panose="02020503060305020303" pitchFamily="18" charset="0"/>
              </a:rPr>
              <a:t>marrones</a:t>
            </a:r>
            <a:r>
              <a:rPr lang="en-US" altLang="en-US" sz="4000" dirty="0">
                <a:latin typeface="Bell MT" panose="02020503060305020303" pitchFamily="18" charset="0"/>
              </a:rPr>
              <a:t> que </a:t>
            </a:r>
            <a:r>
              <a:rPr lang="en-US" altLang="en-US" sz="4000" dirty="0" err="1">
                <a:latin typeface="Bell MT" panose="02020503060305020303" pitchFamily="18" charset="0"/>
              </a:rPr>
              <a:t>habitan</a:t>
            </a:r>
            <a:r>
              <a:rPr lang="en-US" altLang="en-US" sz="4000" dirty="0">
                <a:latin typeface="Bell MT" panose="02020503060305020303" pitchFamily="18" charset="0"/>
              </a:rPr>
              <a:t> la zona </a:t>
            </a:r>
            <a:r>
              <a:rPr lang="en-US" altLang="en-US" sz="4000" dirty="0" err="1">
                <a:latin typeface="Bell MT" panose="02020503060305020303" pitchFamily="18" charset="0"/>
              </a:rPr>
              <a:t>intermareal</a:t>
            </a:r>
            <a:r>
              <a:rPr lang="en-US" altLang="en-US" sz="4000" dirty="0">
                <a:latin typeface="Bell MT" panose="02020503060305020303" pitchFamily="18" charset="0"/>
              </a:rPr>
              <a:t> </a:t>
            </a:r>
            <a:r>
              <a:rPr lang="en-US" altLang="en-US" sz="4000" dirty="0" err="1">
                <a:latin typeface="Bell MT" panose="02020503060305020303" pitchFamily="18" charset="0"/>
              </a:rPr>
              <a:t>rocosa</a:t>
            </a:r>
            <a:r>
              <a:rPr lang="en-US" altLang="en-US" sz="4000" dirty="0">
                <a:latin typeface="Bell MT" panose="02020503060305020303" pitchFamily="18" charset="0"/>
              </a:rPr>
              <a:t> y se </a:t>
            </a:r>
            <a:r>
              <a:rPr lang="en-US" altLang="en-US" sz="4000" dirty="0" err="1">
                <a:latin typeface="Bell MT" panose="02020503060305020303" pitchFamily="18" charset="0"/>
              </a:rPr>
              <a:t>adhieren</a:t>
            </a:r>
            <a:r>
              <a:rPr lang="en-US" altLang="en-US" sz="4000" dirty="0">
                <a:latin typeface="Bell MT" panose="02020503060305020303" pitchFamily="18" charset="0"/>
              </a:rPr>
              <a:t> a las </a:t>
            </a:r>
            <a:r>
              <a:rPr lang="en-US" altLang="en-US" sz="4000" dirty="0" err="1">
                <a:latin typeface="Bell MT" panose="02020503060305020303" pitchFamily="18" charset="0"/>
              </a:rPr>
              <a:t>rocas</a:t>
            </a:r>
            <a:r>
              <a:rPr lang="en-US" altLang="en-US" sz="4000" dirty="0">
                <a:latin typeface="Bell MT" panose="02020503060305020303" pitchFamily="18" charset="0"/>
              </a:rPr>
              <a:t>, </a:t>
            </a:r>
            <a:r>
              <a:rPr lang="en-US" altLang="en-US" sz="4000" dirty="0" err="1">
                <a:latin typeface="Bell MT" panose="02020503060305020303" pitchFamily="18" charset="0"/>
              </a:rPr>
              <a:t>proveyendo</a:t>
            </a:r>
            <a:r>
              <a:rPr lang="en-US" altLang="en-US" sz="4000" dirty="0">
                <a:latin typeface="Bell MT" panose="02020503060305020303" pitchFamily="18" charset="0"/>
              </a:rPr>
              <a:t> </a:t>
            </a:r>
            <a:r>
              <a:rPr lang="en-US" altLang="en-US" sz="4000" dirty="0" err="1">
                <a:latin typeface="Bell MT" panose="02020503060305020303" pitchFamily="18" charset="0"/>
              </a:rPr>
              <a:t>alimento</a:t>
            </a:r>
            <a:r>
              <a:rPr lang="en-US" altLang="en-US" sz="4000" dirty="0">
                <a:latin typeface="Bell MT" panose="02020503060305020303" pitchFamily="18" charset="0"/>
              </a:rPr>
              <a:t> y </a:t>
            </a:r>
            <a:r>
              <a:rPr lang="en-US" altLang="en-US" sz="4000" dirty="0" err="1">
                <a:latin typeface="Bell MT" panose="02020503060305020303" pitchFamily="18" charset="0"/>
              </a:rPr>
              <a:t>abrigo</a:t>
            </a:r>
            <a:r>
              <a:rPr lang="en-US" altLang="en-US" sz="4000" dirty="0">
                <a:latin typeface="Bell MT" panose="02020503060305020303" pitchFamily="18" charset="0"/>
              </a:rPr>
              <a:t> para </a:t>
            </a:r>
            <a:r>
              <a:rPr lang="en-US" altLang="en-US" sz="4000" dirty="0" err="1">
                <a:latin typeface="Bell MT" panose="02020503060305020303" pitchFamily="18" charset="0"/>
              </a:rPr>
              <a:t>muchos</a:t>
            </a:r>
            <a:r>
              <a:rPr lang="en-US" altLang="en-US" sz="4000" dirty="0">
                <a:latin typeface="Bell MT" panose="02020503060305020303" pitchFamily="18" charset="0"/>
              </a:rPr>
              <a:t> </a:t>
            </a:r>
            <a:r>
              <a:rPr lang="en-US" altLang="en-US" sz="4000" dirty="0" err="1">
                <a:latin typeface="Bell MT" panose="02020503060305020303" pitchFamily="18" charset="0"/>
              </a:rPr>
              <a:t>organismos</a:t>
            </a:r>
            <a:endParaRPr lang="en-US" altLang="en-US" sz="4000" dirty="0">
              <a:latin typeface="Bell MT" panose="02020503060305020303" pitchFamily="18" charset="0"/>
            </a:endParaRPr>
          </a:p>
          <a:p>
            <a:pPr>
              <a:lnSpc>
                <a:spcPct val="90000"/>
              </a:lnSpc>
              <a:spcBef>
                <a:spcPts val="1800"/>
              </a:spcBef>
              <a:spcAft>
                <a:spcPts val="600"/>
              </a:spcAft>
            </a:pPr>
            <a:r>
              <a:rPr lang="en-US" altLang="en-US" sz="4000" dirty="0">
                <a:latin typeface="Bell MT" panose="02020503060305020303" pitchFamily="18" charset="0"/>
              </a:rPr>
              <a:t>Las “</a:t>
            </a:r>
            <a:r>
              <a:rPr lang="en-US" altLang="en-US" sz="4000" dirty="0" err="1">
                <a:latin typeface="Bell MT" panose="02020503060305020303" pitchFamily="18" charset="0"/>
              </a:rPr>
              <a:t>vejigas</a:t>
            </a:r>
            <a:r>
              <a:rPr lang="en-US" altLang="en-US" sz="4000" dirty="0">
                <a:latin typeface="Bell MT" panose="02020503060305020303" pitchFamily="18" charset="0"/>
              </a:rPr>
              <a:t>” de las </a:t>
            </a:r>
            <a:r>
              <a:rPr lang="en-US" altLang="en-US" sz="4000" dirty="0" err="1">
                <a:latin typeface="Bell MT" panose="02020503060305020303" pitchFamily="18" charset="0"/>
              </a:rPr>
              <a:t>algas</a:t>
            </a:r>
            <a:r>
              <a:rPr lang="en-US" altLang="en-US" sz="4000" dirty="0">
                <a:latin typeface="Bell MT" panose="02020503060305020303" pitchFamily="18" charset="0"/>
              </a:rPr>
              <a:t> rockweed las </a:t>
            </a:r>
            <a:r>
              <a:rPr lang="en-US" altLang="en-US" sz="4000" dirty="0" err="1">
                <a:latin typeface="Bell MT" panose="02020503060305020303" pitchFamily="18" charset="0"/>
              </a:rPr>
              <a:t>mantienen</a:t>
            </a:r>
            <a:r>
              <a:rPr lang="en-US" altLang="en-US" sz="4000" dirty="0">
                <a:latin typeface="Bell MT" panose="02020503060305020303" pitchFamily="18" charset="0"/>
              </a:rPr>
              <a:t> </a:t>
            </a:r>
            <a:r>
              <a:rPr lang="en-US" altLang="en-US" sz="4000" dirty="0" err="1">
                <a:latin typeface="Bell MT" panose="02020503060305020303" pitchFamily="18" charset="0"/>
              </a:rPr>
              <a:t>cerca</a:t>
            </a:r>
            <a:r>
              <a:rPr lang="en-US" altLang="en-US" sz="4000" dirty="0">
                <a:latin typeface="Bell MT" panose="02020503060305020303" pitchFamily="18" charset="0"/>
              </a:rPr>
              <a:t> de la </a:t>
            </a:r>
            <a:r>
              <a:rPr lang="en-US" altLang="en-US" sz="4000" dirty="0" err="1">
                <a:latin typeface="Bell MT" panose="02020503060305020303" pitchFamily="18" charset="0"/>
              </a:rPr>
              <a:t>superficie</a:t>
            </a:r>
            <a:r>
              <a:rPr lang="en-US" altLang="en-US" sz="4000" dirty="0">
                <a:latin typeface="Bell MT" panose="02020503060305020303" pitchFamily="18" charset="0"/>
              </a:rPr>
              <a:t> y la luz del sol para el </a:t>
            </a:r>
            <a:r>
              <a:rPr lang="en-US" altLang="en-US" sz="4000" dirty="0" err="1">
                <a:latin typeface="Bell MT" panose="02020503060305020303" pitchFamily="18" charset="0"/>
              </a:rPr>
              <a:t>proceso</a:t>
            </a:r>
            <a:r>
              <a:rPr lang="en-US" altLang="en-US" sz="4000" dirty="0">
                <a:latin typeface="Bell MT" panose="02020503060305020303" pitchFamily="18" charset="0"/>
              </a:rPr>
              <a:t> de </a:t>
            </a:r>
            <a:r>
              <a:rPr lang="en-US" altLang="en-US" sz="4000" dirty="0" err="1">
                <a:latin typeface="Bell MT" panose="02020503060305020303" pitchFamily="18" charset="0"/>
              </a:rPr>
              <a:t>fotosíntesis</a:t>
            </a:r>
            <a:r>
              <a:rPr lang="en-US" altLang="en-US" sz="4000" dirty="0">
                <a:latin typeface="Bell MT" panose="02020503060305020303" pitchFamily="18" charset="0"/>
              </a:rPr>
              <a:t>   </a:t>
            </a:r>
          </a:p>
          <a:p>
            <a:pPr>
              <a:lnSpc>
                <a:spcPct val="90000"/>
              </a:lnSpc>
              <a:spcAft>
                <a:spcPts val="600"/>
              </a:spcAft>
            </a:pPr>
            <a:endParaRPr lang="en-US" sz="2800" dirty="0">
              <a:latin typeface="Bell MT" panose="02020503060305020303" pitchFamily="18" charset="0"/>
            </a:endParaRPr>
          </a:p>
        </p:txBody>
      </p:sp>
      <p:sp>
        <p:nvSpPr>
          <p:cNvPr id="2" name="TextBox 1">
            <a:extLst>
              <a:ext uri="{FF2B5EF4-FFF2-40B4-BE49-F238E27FC236}">
                <a16:creationId xmlns:a16="http://schemas.microsoft.com/office/drawing/2014/main" id="{25BB7CA3-DD0D-4FF7-88DE-C5CCED5732E2}"/>
              </a:ext>
            </a:extLst>
          </p:cNvPr>
          <p:cNvSpPr txBox="1"/>
          <p:nvPr/>
        </p:nvSpPr>
        <p:spPr>
          <a:xfrm>
            <a:off x="6400800" y="6629400"/>
            <a:ext cx="2819400" cy="338554"/>
          </a:xfrm>
          <a:prstGeom prst="rect">
            <a:avLst/>
          </a:prstGeom>
          <a:noFill/>
        </p:spPr>
        <p:txBody>
          <a:bodyPr wrap="square" rtlCol="0">
            <a:spAutoFit/>
          </a:bodyPr>
          <a:lstStyle/>
          <a:p>
            <a:r>
              <a:rPr lang="en-US" altLang="en-US" sz="800" dirty="0" err="1">
                <a:solidFill>
                  <a:schemeClr val="bg1"/>
                </a:solidFill>
                <a:latin typeface="Bell MT" panose="02020503060305020303" pitchFamily="18" charset="0"/>
              </a:rPr>
              <a:t>Fuco</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nudoso</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Ascophyllum nodosum,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a:t>
            </a:r>
          </a:p>
          <a:p>
            <a:endParaRPr lang="en-US" sz="800" dirty="0">
              <a:latin typeface="Bell MT" panose="02020503060305020303" pitchFamily="18" charset="0"/>
            </a:endParaRPr>
          </a:p>
        </p:txBody>
      </p:sp>
    </p:spTree>
    <p:extLst>
      <p:ext uri="{BB962C8B-B14F-4D97-AF65-F5344CB8AC3E}">
        <p14:creationId xmlns:p14="http://schemas.microsoft.com/office/powerpoint/2010/main" val="608467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4" name="Rectangle 5">
            <a:extLst>
              <a:ext uri="{FF2B5EF4-FFF2-40B4-BE49-F238E27FC236}">
                <a16:creationId xmlns:a16="http://schemas.microsoft.com/office/drawing/2014/main" id="{5BD59837-8B04-4206-AE91-6330DD76BE26}"/>
              </a:ext>
            </a:extLst>
          </p:cNvPr>
          <p:cNvSpPr>
            <a:spLocks noGrp="1" noChangeArrowheads="1"/>
          </p:cNvSpPr>
          <p:nvPr>
            <p:ph type="title"/>
          </p:nvPr>
        </p:nvSpPr>
        <p:spPr>
          <a:xfrm>
            <a:off x="609600" y="4887684"/>
            <a:ext cx="8176104" cy="1236440"/>
          </a:xfrm>
          <a:noFill/>
        </p:spPr>
        <p:txBody>
          <a:bodyPr vert="horz" lIns="91440" tIns="45720" rIns="91440" bIns="45720" rtlCol="0" anchor="b">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La </a:t>
            </a:r>
            <a:r>
              <a:rPr lang="en-US" altLang="en-US" sz="2800" kern="1200" dirty="0" err="1">
                <a:solidFill>
                  <a:schemeClr val="bg1">
                    <a:lumMod val="95000"/>
                  </a:schemeClr>
                </a:solidFill>
                <a:latin typeface="Bell MT" panose="02020503060305020303" pitchFamily="18" charset="0"/>
              </a:rPr>
              <a:t>lechuga</a:t>
            </a:r>
            <a:r>
              <a:rPr lang="en-US" altLang="en-US" sz="2800" kern="1200" dirty="0">
                <a:solidFill>
                  <a:schemeClr val="bg1">
                    <a:lumMod val="95000"/>
                  </a:schemeClr>
                </a:solidFill>
                <a:latin typeface="Bell MT" panose="02020503060305020303" pitchFamily="18" charset="0"/>
              </a:rPr>
              <a:t> de mar </a:t>
            </a:r>
            <a:r>
              <a:rPr lang="en-US" altLang="en-US" sz="2800" kern="1200" dirty="0" err="1">
                <a:solidFill>
                  <a:schemeClr val="bg1">
                    <a:lumMod val="95000"/>
                  </a:schemeClr>
                </a:solidFill>
                <a:latin typeface="Bell MT" panose="02020503060305020303" pitchFamily="18" charset="0"/>
              </a:rPr>
              <a:t>verde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crece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abundantemente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aguas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ricas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nutrientes</a:t>
            </a:r>
            <a:r>
              <a:rPr lang="en-US" altLang="en-US" sz="2800" kern="1200" dirty="0">
                <a:solidFill>
                  <a:schemeClr val="bg1">
                    <a:lumMod val="95000"/>
                  </a:schemeClr>
                </a:solidFill>
                <a:latin typeface="Bell MT" panose="02020503060305020303" pitchFamily="18" charset="0"/>
              </a:rPr>
              <a:t> y de </a:t>
            </a:r>
            <a:r>
              <a:rPr lang="en-US" altLang="en-US" sz="2800" kern="1200" dirty="0" err="1">
                <a:solidFill>
                  <a:schemeClr val="bg1">
                    <a:lumMod val="95000"/>
                  </a:schemeClr>
                </a:solidFill>
                <a:latin typeface="Bell MT" panose="02020503060305020303" pitchFamily="18" charset="0"/>
              </a:rPr>
              <a:t>ella</a:t>
            </a:r>
            <a:r>
              <a:rPr lang="en-US" altLang="en-US" sz="2800" kern="1200" dirty="0">
                <a:solidFill>
                  <a:schemeClr val="bg1">
                    <a:lumMod val="95000"/>
                  </a:schemeClr>
                </a:solidFill>
                <a:latin typeface="Bell MT" panose="02020503060305020303" pitchFamily="18" charset="0"/>
              </a:rPr>
              <a:t> se </a:t>
            </a:r>
            <a:r>
              <a:rPr lang="en-US" altLang="en-US" sz="2800" kern="1200" dirty="0" err="1">
                <a:solidFill>
                  <a:schemeClr val="bg1">
                    <a:lumMod val="95000"/>
                  </a:schemeClr>
                </a:solidFill>
                <a:latin typeface="Bell MT" panose="02020503060305020303" pitchFamily="18" charset="0"/>
              </a:rPr>
              <a:t>alimentan</a:t>
            </a:r>
            <a:r>
              <a:rPr lang="en-US" altLang="en-US" sz="2800" kern="1200" dirty="0">
                <a:solidFill>
                  <a:schemeClr val="bg1">
                    <a:lumMod val="95000"/>
                  </a:schemeClr>
                </a:solidFill>
                <a:latin typeface="Bell MT" panose="02020503060305020303" pitchFamily="18" charset="0"/>
              </a:rPr>
              <a:t> caracoles, </a:t>
            </a:r>
            <a:r>
              <a:rPr lang="en-US" altLang="en-US" sz="2800" kern="1200" dirty="0" err="1">
                <a:solidFill>
                  <a:schemeClr val="bg1">
                    <a:lumMod val="95000"/>
                  </a:schemeClr>
                </a:solidFill>
                <a:latin typeface="Bell MT" panose="02020503060305020303" pitchFamily="18" charset="0"/>
              </a:rPr>
              <a:t>cangrejos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algunos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peces</a:t>
            </a:r>
            <a:r>
              <a:rPr lang="en-US" altLang="en-US" sz="2800" kern="1200" dirty="0">
                <a:solidFill>
                  <a:schemeClr val="bg1">
                    <a:lumMod val="95000"/>
                  </a:schemeClr>
                </a:solidFill>
                <a:latin typeface="Bell MT" panose="02020503060305020303" pitchFamily="18" charset="0"/>
              </a:rPr>
              <a:t> y </a:t>
            </a:r>
            <a:r>
              <a:rPr lang="en-US" altLang="en-US" sz="2800" kern="1200" dirty="0" err="1">
                <a:solidFill>
                  <a:schemeClr val="bg1">
                    <a:lumMod val="95000"/>
                  </a:schemeClr>
                </a:solidFill>
                <a:latin typeface="Bell MT" panose="02020503060305020303" pitchFamily="18" charset="0"/>
              </a:rPr>
              <a:t>aves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acuáticas</a:t>
            </a:r>
            <a:endParaRPr lang="en-US" altLang="en-US" sz="2800" kern="1200" dirty="0">
              <a:solidFill>
                <a:schemeClr val="bg1">
                  <a:lumMod val="95000"/>
                </a:schemeClr>
              </a:solidFill>
              <a:latin typeface="Bell MT" panose="02020503060305020303" pitchFamily="18" charset="0"/>
            </a:endParaRPr>
          </a:p>
        </p:txBody>
      </p:sp>
      <p:pic>
        <p:nvPicPr>
          <p:cNvPr id="64515" name="Picture 8" descr="Fotografía de una lechuga de mar, que es una especie de alga, de un color verde brillante">
            <a:extLst>
              <a:ext uri="{FF2B5EF4-FFF2-40B4-BE49-F238E27FC236}">
                <a16:creationId xmlns:a16="http://schemas.microsoft.com/office/drawing/2014/main" id="{3052CD5B-14D0-4E2B-BFCD-9C4F3117A24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
            <a:ext cx="9143979" cy="4239482"/>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B9F142-4035-4E6F-8BF5-CA81EDDF03D0}"/>
              </a:ext>
            </a:extLst>
          </p:cNvPr>
          <p:cNvSpPr txBox="1"/>
          <p:nvPr/>
        </p:nvSpPr>
        <p:spPr>
          <a:xfrm>
            <a:off x="7626350" y="3891417"/>
            <a:ext cx="1447800" cy="338554"/>
          </a:xfrm>
          <a:prstGeom prst="rect">
            <a:avLst/>
          </a:prstGeom>
          <a:noFill/>
        </p:spPr>
        <p:txBody>
          <a:bodyPr wrap="square" rtlCol="0">
            <a:spAutoFit/>
          </a:bodyPr>
          <a:lstStyle/>
          <a:p>
            <a:pPr algn="r"/>
            <a:r>
              <a:rPr lang="en-US" altLang="en-US" sz="800" dirty="0" err="1">
                <a:latin typeface="Bell MT" panose="02020503060305020303" pitchFamily="18" charset="0"/>
              </a:rPr>
              <a:t>Lechuga</a:t>
            </a:r>
            <a:r>
              <a:rPr lang="en-US" altLang="en-US" sz="800" dirty="0">
                <a:latin typeface="Bell MT" panose="02020503060305020303" pitchFamily="18" charset="0"/>
              </a:rPr>
              <a:t> de mar, </a:t>
            </a:r>
            <a:r>
              <a:rPr lang="en-US" altLang="en-US" sz="800" i="1" dirty="0">
                <a:latin typeface="Bell MT" panose="02020503060305020303" pitchFamily="18" charset="0"/>
              </a:rPr>
              <a:t>Ulva </a:t>
            </a:r>
            <a:r>
              <a:rPr lang="en-US" altLang="en-US" sz="800" i="1" dirty="0" err="1">
                <a:latin typeface="Bell MT" panose="02020503060305020303" pitchFamily="18" charset="0"/>
              </a:rPr>
              <a:t>lactuca</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grafía de un gran arroyo de marea a través de una marisma salada ">
            <a:extLst>
              <a:ext uri="{FF2B5EF4-FFF2-40B4-BE49-F238E27FC236}">
                <a16:creationId xmlns:a16="http://schemas.microsoft.com/office/drawing/2014/main" id="{7BF4E516-DCA8-4D73-9288-98AA9E2641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9143980" cy="6857990"/>
          </a:xfrm>
          <a:prstGeom prst="rect">
            <a:avLst/>
          </a:prstGeom>
        </p:spPr>
      </p:pic>
      <p:sp>
        <p:nvSpPr>
          <p:cNvPr id="74" name="Rectangle 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2">
            <a:extLst>
              <a:ext uri="{FF2B5EF4-FFF2-40B4-BE49-F238E27FC236}">
                <a16:creationId xmlns:a16="http://schemas.microsoft.com/office/drawing/2014/main" id="{FFC13B0A-EC23-466C-B335-611FEE05FBCA}"/>
              </a:ext>
            </a:extLst>
          </p:cNvPr>
          <p:cNvSpPr>
            <a:spLocks noGrp="1" noChangeArrowheads="1"/>
          </p:cNvSpPr>
          <p:nvPr>
            <p:ph type="title"/>
          </p:nvPr>
        </p:nvSpPr>
        <p:spPr>
          <a:xfrm>
            <a:off x="209550" y="5315999"/>
            <a:ext cx="8724900" cy="744836"/>
          </a:xfrm>
        </p:spPr>
        <p:txBody>
          <a:bodyPr vert="horz" lIns="91440" tIns="45720" rIns="91440" bIns="45720" rtlCol="0" anchor="ctr">
            <a:normAutofit fontScale="90000"/>
          </a:bodyPr>
          <a:lstStyle/>
          <a:p>
            <a:pPr eaLnBrk="1" hangingPunct="1">
              <a:lnSpc>
                <a:spcPct val="90000"/>
              </a:lnSpc>
            </a:pPr>
            <a:r>
              <a:rPr lang="en-US" altLang="en-US" sz="4000" kern="1200" dirty="0" err="1">
                <a:solidFill>
                  <a:schemeClr val="tx1">
                    <a:lumMod val="85000"/>
                    <a:lumOff val="15000"/>
                  </a:schemeClr>
                </a:solidFill>
                <a:latin typeface="Bodoni MT" panose="02070603080606020203" pitchFamily="18" charset="0"/>
              </a:rPr>
              <a:t>Marismas</a:t>
            </a:r>
            <a:r>
              <a:rPr lang="en-US" altLang="en-US" sz="4000" kern="1200" dirty="0">
                <a:solidFill>
                  <a:schemeClr val="tx1">
                    <a:lumMod val="85000"/>
                    <a:lumOff val="15000"/>
                  </a:schemeClr>
                </a:solidFill>
                <a:latin typeface="Bodoni MT" panose="02070603080606020203" pitchFamily="18" charset="0"/>
              </a:rPr>
              <a:t> </a:t>
            </a:r>
            <a:r>
              <a:rPr lang="en-US" altLang="en-US" sz="4000" kern="1200" dirty="0" err="1">
                <a:solidFill>
                  <a:schemeClr val="tx1">
                    <a:lumMod val="85000"/>
                    <a:lumOff val="15000"/>
                  </a:schemeClr>
                </a:solidFill>
                <a:latin typeface="Bodoni MT" panose="02070603080606020203" pitchFamily="18" charset="0"/>
              </a:rPr>
              <a:t>saladas</a:t>
            </a:r>
            <a:r>
              <a:rPr lang="en-US" altLang="en-US" sz="4000" kern="1200" dirty="0">
                <a:solidFill>
                  <a:schemeClr val="tx1">
                    <a:lumMod val="85000"/>
                    <a:lumOff val="15000"/>
                  </a:schemeClr>
                </a:solidFill>
                <a:latin typeface="Bodoni MT" panose="02070603080606020203" pitchFamily="18" charset="0"/>
              </a:rPr>
              <a:t>: </a:t>
            </a:r>
            <a:r>
              <a:rPr lang="en-US" altLang="en-US" sz="4000" kern="1200" dirty="0" err="1">
                <a:solidFill>
                  <a:schemeClr val="tx1">
                    <a:lumMod val="85000"/>
                    <a:lumOff val="15000"/>
                  </a:schemeClr>
                </a:solidFill>
                <a:latin typeface="Bodoni MT" panose="02070603080606020203" pitchFamily="18" charset="0"/>
              </a:rPr>
              <a:t>criaderos</a:t>
            </a:r>
            <a:r>
              <a:rPr lang="en-US" altLang="en-US" sz="4000" kern="1200" dirty="0">
                <a:solidFill>
                  <a:schemeClr val="tx1">
                    <a:lumMod val="85000"/>
                    <a:lumOff val="15000"/>
                  </a:schemeClr>
                </a:solidFill>
                <a:latin typeface="Bodoni MT" panose="02070603080606020203" pitchFamily="18" charset="0"/>
              </a:rPr>
              <a:t> de la </a:t>
            </a:r>
            <a:r>
              <a:rPr lang="en-US" altLang="en-US" sz="4000" kern="1200" dirty="0" err="1">
                <a:solidFill>
                  <a:schemeClr val="tx1">
                    <a:lumMod val="85000"/>
                    <a:lumOff val="15000"/>
                  </a:schemeClr>
                </a:solidFill>
                <a:latin typeface="Bodoni MT" panose="02070603080606020203" pitchFamily="18" charset="0"/>
              </a:rPr>
              <a:t>naturaleza</a:t>
            </a:r>
            <a:endParaRPr lang="en-US" altLang="en-US" sz="4000" kern="1200" dirty="0">
              <a:solidFill>
                <a:schemeClr val="tx1">
                  <a:lumMod val="85000"/>
                  <a:lumOff val="15000"/>
                </a:schemeClr>
              </a:solidFill>
              <a:latin typeface="Bodoni MT" panose="02070603080606020203" pitchFamily="18" charset="0"/>
            </a:endParaRPr>
          </a:p>
        </p:txBody>
      </p:sp>
      <p:cxnSp>
        <p:nvCxnSpPr>
          <p:cNvPr id="76" name="Straight Connector 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39B65A6-4EB8-45B5-964B-D0DAE189E2DC}"/>
              </a:ext>
            </a:extLst>
          </p:cNvPr>
          <p:cNvSpPr txBox="1"/>
          <p:nvPr/>
        </p:nvSpPr>
        <p:spPr>
          <a:xfrm>
            <a:off x="7239000" y="6642546"/>
            <a:ext cx="1981200" cy="215444"/>
          </a:xfrm>
          <a:prstGeom prst="rect">
            <a:avLst/>
          </a:prstGeom>
          <a:noFill/>
        </p:spPr>
        <p:txBody>
          <a:bodyPr wrap="square" rtlCol="0">
            <a:spAutoFit/>
          </a:bodyPr>
          <a:lstStyle/>
          <a:p>
            <a:pPr eaLnBrk="1" hangingPunct="1"/>
            <a:r>
              <a:rPr lang="en-US" altLang="en-US" sz="800" dirty="0" err="1">
                <a:solidFill>
                  <a:schemeClr val="bg1"/>
                </a:solidFill>
                <a:latin typeface="Bell MT" panose="02020503060305020303" pitchFamily="18" charset="0"/>
              </a:rPr>
              <a:t>Marisma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salada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0" name="Picture 4" descr="Detalle de las puntas de un alga verde llamada dedos de muerto ">
            <a:extLst>
              <a:ext uri="{FF2B5EF4-FFF2-40B4-BE49-F238E27FC236}">
                <a16:creationId xmlns:a16="http://schemas.microsoft.com/office/drawing/2014/main" id="{BAFD69CA-3134-433C-AA9E-54B4266D4C4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1876425"/>
            <a:ext cx="4557713" cy="4384675"/>
          </a:xfrm>
          <a:prstGeom prst="rect">
            <a:avLst/>
          </a:prstGeom>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5541" name="Picture 7" descr="Fotografía de alga verde y su rizoide adhiriéndose a una roca ">
            <a:extLst>
              <a:ext uri="{FF2B5EF4-FFF2-40B4-BE49-F238E27FC236}">
                <a16:creationId xmlns:a16="http://schemas.microsoft.com/office/drawing/2014/main" id="{C1FA9D61-21F7-45B9-AAD4-16E17E12C4D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1876425"/>
            <a:ext cx="3254375" cy="4384675"/>
          </a:xfrm>
          <a:prstGeom prst="rect">
            <a:avLst/>
          </a:prstGeom>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5538" name="Rectangle 5">
            <a:extLst>
              <a:ext uri="{FF2B5EF4-FFF2-40B4-BE49-F238E27FC236}">
                <a16:creationId xmlns:a16="http://schemas.microsoft.com/office/drawing/2014/main" id="{C563CE00-F26D-48FA-8151-F14BD2990337}"/>
              </a:ext>
            </a:extLst>
          </p:cNvPr>
          <p:cNvSpPr>
            <a:spLocks noGrp="1" noChangeArrowheads="1"/>
          </p:cNvSpPr>
          <p:nvPr>
            <p:ph type="title"/>
          </p:nvPr>
        </p:nvSpPr>
        <p:spPr>
          <a:xfrm>
            <a:off x="628650" y="184805"/>
            <a:ext cx="7886700" cy="1505883"/>
          </a:xfrm>
        </p:spPr>
        <p:txBody>
          <a:bodyPr vert="horz" lIns="91440" tIns="45720" rIns="91440" bIns="45720" rtlCol="0" anchor="ctr">
            <a:norm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El alga </a:t>
            </a:r>
            <a:r>
              <a:rPr lang="en-US" altLang="en-US" sz="2800" kern="1200" dirty="0" err="1">
                <a:solidFill>
                  <a:schemeClr val="bg1">
                    <a:lumMod val="95000"/>
                  </a:schemeClr>
                </a:solidFill>
                <a:latin typeface="Bell MT" panose="02020503060305020303" pitchFamily="18" charset="0"/>
              </a:rPr>
              <a:t>dedos</a:t>
            </a:r>
            <a:r>
              <a:rPr lang="en-US" altLang="en-US" sz="2800" kern="1200" dirty="0">
                <a:solidFill>
                  <a:schemeClr val="bg1">
                    <a:lumMod val="95000"/>
                  </a:schemeClr>
                </a:solidFill>
                <a:latin typeface="Bell MT" panose="02020503060305020303" pitchFamily="18" charset="0"/>
              </a:rPr>
              <a:t> de </a:t>
            </a:r>
            <a:r>
              <a:rPr lang="en-US" altLang="en-US" sz="2800" kern="1200" dirty="0" err="1">
                <a:solidFill>
                  <a:schemeClr val="bg1">
                    <a:lumMod val="95000"/>
                  </a:schemeClr>
                </a:solidFill>
                <a:latin typeface="Bell MT" panose="02020503060305020303" pitchFamily="18" charset="0"/>
              </a:rPr>
              <a:t>muerto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es</a:t>
            </a:r>
            <a:r>
              <a:rPr lang="en-US" altLang="en-US" sz="2800" kern="1200" dirty="0">
                <a:solidFill>
                  <a:schemeClr val="bg1">
                    <a:lumMod val="95000"/>
                  </a:schemeClr>
                </a:solidFill>
                <a:latin typeface="Bell MT" panose="02020503060305020303" pitchFamily="18" charset="0"/>
              </a:rPr>
              <a:t> un alga marina </a:t>
            </a:r>
            <a:r>
              <a:rPr lang="en-US" altLang="en-US" sz="2800" kern="1200" dirty="0" err="1">
                <a:solidFill>
                  <a:schemeClr val="bg1">
                    <a:lumMod val="95000"/>
                  </a:schemeClr>
                </a:solidFill>
                <a:latin typeface="Bell MT" panose="02020503060305020303" pitchFamily="18" charset="0"/>
              </a:rPr>
              <a:t>esponjosa</a:t>
            </a:r>
            <a:r>
              <a:rPr lang="en-US" altLang="en-US" sz="2800" kern="1200" dirty="0">
                <a:solidFill>
                  <a:schemeClr val="bg1">
                    <a:lumMod val="95000"/>
                  </a:schemeClr>
                </a:solidFill>
                <a:latin typeface="Bell MT" panose="02020503060305020303" pitchFamily="18" charset="0"/>
              </a:rPr>
              <a:t> y </a:t>
            </a:r>
            <a:r>
              <a:rPr lang="en-US" altLang="en-US" sz="2800" kern="1200" dirty="0" err="1">
                <a:solidFill>
                  <a:schemeClr val="bg1">
                    <a:lumMod val="95000"/>
                  </a:schemeClr>
                </a:solidFill>
                <a:latin typeface="Bell MT" panose="02020503060305020303" pitchFamily="18" charset="0"/>
              </a:rPr>
              <a:t>gruesa</a:t>
            </a:r>
            <a:r>
              <a:rPr lang="en-US" altLang="en-US" sz="2800" kern="1200" dirty="0">
                <a:solidFill>
                  <a:schemeClr val="bg1">
                    <a:lumMod val="95000"/>
                  </a:schemeClr>
                </a:solidFill>
                <a:latin typeface="Bell MT" panose="02020503060305020303" pitchFamily="18" charset="0"/>
              </a:rPr>
              <a:t> que </a:t>
            </a:r>
            <a:r>
              <a:rPr lang="en-US" altLang="en-US" sz="2800" kern="1200" dirty="0" err="1">
                <a:solidFill>
                  <a:schemeClr val="bg1">
                    <a:lumMod val="95000"/>
                  </a:schemeClr>
                </a:solidFill>
                <a:latin typeface="Bell MT" panose="02020503060305020303" pitchFamily="18" charset="0"/>
              </a:rPr>
              <a:t>crece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la zona </a:t>
            </a:r>
            <a:r>
              <a:rPr lang="en-US" altLang="en-US" sz="2800" kern="1200" dirty="0" err="1">
                <a:solidFill>
                  <a:schemeClr val="bg1">
                    <a:lumMod val="95000"/>
                  </a:schemeClr>
                </a:solidFill>
                <a:latin typeface="Bell MT" panose="02020503060305020303" pitchFamily="18" charset="0"/>
              </a:rPr>
              <a:t>submareal</a:t>
            </a:r>
            <a:endParaRPr lang="en-US" altLang="en-US" sz="2800" kern="1200" dirty="0">
              <a:solidFill>
                <a:schemeClr val="bg1">
                  <a:lumMod val="95000"/>
                </a:schemeClr>
              </a:solidFill>
              <a:latin typeface="Bell MT" panose="02020503060305020303" pitchFamily="18" charset="0"/>
            </a:endParaRPr>
          </a:p>
        </p:txBody>
      </p:sp>
      <p:sp>
        <p:nvSpPr>
          <p:cNvPr id="2" name="TextBox 1">
            <a:extLst>
              <a:ext uri="{FF2B5EF4-FFF2-40B4-BE49-F238E27FC236}">
                <a16:creationId xmlns:a16="http://schemas.microsoft.com/office/drawing/2014/main" id="{A7A9DF8E-C80F-4C67-9ED6-D6BDDD659CAC}"/>
              </a:ext>
            </a:extLst>
          </p:cNvPr>
          <p:cNvSpPr txBox="1"/>
          <p:nvPr/>
        </p:nvSpPr>
        <p:spPr>
          <a:xfrm>
            <a:off x="576263" y="5922546"/>
            <a:ext cx="3200400" cy="338554"/>
          </a:xfrm>
          <a:prstGeom prst="rect">
            <a:avLst/>
          </a:prstGeom>
          <a:noFill/>
        </p:spPr>
        <p:txBody>
          <a:bodyPr wrap="square" rtlCol="0">
            <a:spAutoFit/>
          </a:bodyPr>
          <a:lstStyle/>
          <a:p>
            <a:r>
              <a:rPr lang="en-US" altLang="en-US" sz="800" dirty="0">
                <a:solidFill>
                  <a:schemeClr val="bg1"/>
                </a:solidFill>
                <a:latin typeface="Bell MT" panose="02020503060305020303" pitchFamily="18" charset="0"/>
              </a:rPr>
              <a:t>(</a:t>
            </a:r>
            <a:r>
              <a:rPr lang="en-US" altLang="en-US" sz="800" dirty="0" err="1">
                <a:solidFill>
                  <a:schemeClr val="bg1"/>
                </a:solidFill>
                <a:latin typeface="Bell MT" panose="02020503060305020303" pitchFamily="18" charset="0"/>
              </a:rPr>
              <a:t>izquierda</a:t>
            </a:r>
            <a:r>
              <a:rPr lang="en-US" altLang="en-US" sz="800" dirty="0">
                <a:solidFill>
                  <a:schemeClr val="bg1"/>
                </a:solidFill>
                <a:latin typeface="Bell MT" panose="02020503060305020303" pitchFamily="18" charset="0"/>
              </a:rPr>
              <a:t>) Alga </a:t>
            </a:r>
            <a:r>
              <a:rPr lang="en-US" altLang="en-US" sz="800" dirty="0" err="1">
                <a:solidFill>
                  <a:schemeClr val="bg1"/>
                </a:solidFill>
                <a:latin typeface="Bell MT" panose="02020503060305020303" pitchFamily="18" charset="0"/>
              </a:rPr>
              <a:t>dedos</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muerto</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Codium fragile,</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Tessa Getchis. Alga </a:t>
            </a:r>
            <a:r>
              <a:rPr lang="en-US" altLang="en-US" sz="800" dirty="0" err="1">
                <a:solidFill>
                  <a:schemeClr val="bg1"/>
                </a:solidFill>
                <a:latin typeface="Bell MT" panose="02020503060305020303" pitchFamily="18" charset="0"/>
              </a:rPr>
              <a:t>dedos</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muerto</a:t>
            </a:r>
            <a:r>
              <a:rPr lang="en-US" altLang="en-US" sz="800" dirty="0">
                <a:solidFill>
                  <a:schemeClr val="bg1"/>
                </a:solidFill>
                <a:latin typeface="Bell MT" panose="02020503060305020303" pitchFamily="18" charset="0"/>
              </a:rPr>
              <a:t> y </a:t>
            </a:r>
            <a:r>
              <a:rPr lang="en-US" altLang="en-US" sz="800" dirty="0" err="1">
                <a:solidFill>
                  <a:schemeClr val="bg1"/>
                </a:solidFill>
                <a:latin typeface="Bell MT" panose="02020503060305020303" pitchFamily="18" charset="0"/>
              </a:rPr>
              <a:t>zarcillo</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a:t>
            </a:r>
            <a:endParaRPr lang="en-US" sz="800" dirty="0">
              <a:solidFill>
                <a:schemeClr val="bg1"/>
              </a:solidFill>
              <a:latin typeface="Bell MT" panose="02020503060305020303"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a:extLst>
              <a:ext uri="{FF2B5EF4-FFF2-40B4-BE49-F238E27FC236}">
                <a16:creationId xmlns:a16="http://schemas.microsoft.com/office/drawing/2014/main" id="{77FD88B1-A0C1-4CBD-96F4-15B4DD446081}"/>
              </a:ext>
            </a:extLst>
          </p:cNvPr>
          <p:cNvSpPr>
            <a:spLocks noGrp="1" noChangeArrowheads="1"/>
          </p:cNvSpPr>
          <p:nvPr>
            <p:ph type="title"/>
          </p:nvPr>
        </p:nvSpPr>
        <p:spPr>
          <a:xfrm>
            <a:off x="457200" y="274638"/>
            <a:ext cx="8229600" cy="1143000"/>
          </a:xfrm>
        </p:spPr>
        <p:txBody>
          <a:bodyPr/>
          <a:lstStyle/>
          <a:p>
            <a:pPr algn="l" eaLnBrk="1" hangingPunct="1"/>
            <a:r>
              <a:rPr lang="en-US" altLang="en-US" sz="2800" dirty="0">
                <a:solidFill>
                  <a:schemeClr val="bg1">
                    <a:lumMod val="95000"/>
                  </a:schemeClr>
                </a:solidFill>
                <a:latin typeface="Bell MT" panose="02020503060305020303" pitchFamily="18" charset="0"/>
              </a:rPr>
              <a:t>El </a:t>
            </a:r>
            <a:r>
              <a:rPr lang="en-US" altLang="en-US" sz="2800" dirty="0" err="1">
                <a:solidFill>
                  <a:schemeClr val="bg1">
                    <a:lumMod val="95000"/>
                  </a:schemeClr>
                </a:solidFill>
                <a:latin typeface="Bell MT" panose="02020503060305020303" pitchFamily="18" charset="0"/>
              </a:rPr>
              <a:t>musgo</a:t>
            </a:r>
            <a:r>
              <a:rPr lang="en-US" altLang="en-US" sz="2800" dirty="0">
                <a:solidFill>
                  <a:schemeClr val="bg1">
                    <a:lumMod val="95000"/>
                  </a:schemeClr>
                </a:solidFill>
                <a:latin typeface="Bell MT" panose="02020503060305020303" pitchFamily="18" charset="0"/>
              </a:rPr>
              <a:t> de </a:t>
            </a:r>
            <a:r>
              <a:rPr lang="en-US" altLang="en-US" sz="2800" dirty="0" err="1">
                <a:solidFill>
                  <a:schemeClr val="bg1">
                    <a:lumMod val="95000"/>
                  </a:schemeClr>
                </a:solidFill>
                <a:latin typeface="Bell MT" panose="02020503060305020303" pitchFamily="18" charset="0"/>
              </a:rPr>
              <a:t>Irlanda</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es</a:t>
            </a:r>
            <a:r>
              <a:rPr lang="en-US" altLang="en-US" sz="2800" dirty="0">
                <a:solidFill>
                  <a:schemeClr val="bg1">
                    <a:lumMod val="95000"/>
                  </a:schemeClr>
                </a:solidFill>
                <a:latin typeface="Bell MT" panose="02020503060305020303" pitchFamily="18" charset="0"/>
              </a:rPr>
              <a:t> un alga </a:t>
            </a:r>
            <a:r>
              <a:rPr lang="en-US" altLang="en-US" sz="2800" dirty="0" err="1">
                <a:solidFill>
                  <a:schemeClr val="bg1">
                    <a:lumMod val="95000"/>
                  </a:schemeClr>
                </a:solidFill>
                <a:latin typeface="Bell MT" panose="02020503060305020303" pitchFamily="18" charset="0"/>
              </a:rPr>
              <a:t>roja</a:t>
            </a:r>
            <a:r>
              <a:rPr lang="en-US" altLang="en-US" sz="2800" dirty="0">
                <a:solidFill>
                  <a:schemeClr val="bg1">
                    <a:lumMod val="95000"/>
                  </a:schemeClr>
                </a:solidFill>
                <a:latin typeface="Bell MT" panose="02020503060305020303" pitchFamily="18" charset="0"/>
              </a:rPr>
              <a:t> que </a:t>
            </a:r>
            <a:r>
              <a:rPr lang="en-US" altLang="en-US" sz="2800" dirty="0" err="1">
                <a:solidFill>
                  <a:schemeClr val="bg1">
                    <a:lumMod val="95000"/>
                  </a:schemeClr>
                </a:solidFill>
                <a:latin typeface="Bell MT" panose="02020503060305020303" pitchFamily="18" charset="0"/>
              </a:rPr>
              <a:t>crece</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en</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densas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matas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en</a:t>
            </a:r>
            <a:r>
              <a:rPr lang="en-US" altLang="en-US" sz="2800" dirty="0">
                <a:solidFill>
                  <a:schemeClr val="bg1">
                    <a:lumMod val="95000"/>
                  </a:schemeClr>
                </a:solidFill>
                <a:latin typeface="Bell MT" panose="02020503060305020303" pitchFamily="18" charset="0"/>
              </a:rPr>
              <a:t> la </a:t>
            </a:r>
            <a:r>
              <a:rPr lang="en-US" altLang="en-US" sz="2800" dirty="0" err="1">
                <a:solidFill>
                  <a:schemeClr val="bg1">
                    <a:lumMod val="95000"/>
                  </a:schemeClr>
                </a:solidFill>
                <a:latin typeface="Bell MT" panose="02020503060305020303" pitchFamily="18" charset="0"/>
              </a:rPr>
              <a:t>línea</a:t>
            </a:r>
            <a:r>
              <a:rPr lang="en-US" altLang="en-US" sz="2800" dirty="0">
                <a:solidFill>
                  <a:schemeClr val="bg1">
                    <a:lumMod val="95000"/>
                  </a:schemeClr>
                </a:solidFill>
                <a:latin typeface="Bell MT" panose="02020503060305020303" pitchFamily="18" charset="0"/>
              </a:rPr>
              <a:t> de la  </a:t>
            </a:r>
            <a:r>
              <a:rPr lang="en-US" altLang="en-US" sz="2800" dirty="0" err="1">
                <a:solidFill>
                  <a:schemeClr val="bg1">
                    <a:lumMod val="95000"/>
                  </a:schemeClr>
                </a:solidFill>
                <a:latin typeface="Bell MT" panose="02020503060305020303" pitchFamily="18" charset="0"/>
              </a:rPr>
              <a:t>marea</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baja</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Sirve</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como</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alimento</a:t>
            </a:r>
            <a:r>
              <a:rPr lang="en-US" altLang="en-US" sz="2800" dirty="0">
                <a:solidFill>
                  <a:schemeClr val="bg1">
                    <a:lumMod val="95000"/>
                  </a:schemeClr>
                </a:solidFill>
                <a:latin typeface="Bell MT" panose="02020503060305020303" pitchFamily="18" charset="0"/>
              </a:rPr>
              <a:t> y </a:t>
            </a:r>
            <a:r>
              <a:rPr lang="en-US" altLang="en-US" sz="2800" dirty="0" err="1">
                <a:solidFill>
                  <a:schemeClr val="bg1">
                    <a:lumMod val="95000"/>
                  </a:schemeClr>
                </a:solidFill>
                <a:latin typeface="Bell MT" panose="02020503060305020303" pitchFamily="18" charset="0"/>
              </a:rPr>
              <a:t>hábitat</a:t>
            </a:r>
            <a:r>
              <a:rPr lang="en-US" altLang="en-US" sz="2800" dirty="0">
                <a:solidFill>
                  <a:schemeClr val="bg1">
                    <a:lumMod val="95000"/>
                  </a:schemeClr>
                </a:solidFill>
                <a:latin typeface="Bell MT" panose="02020503060305020303" pitchFamily="18" charset="0"/>
              </a:rPr>
              <a:t> para </a:t>
            </a:r>
            <a:r>
              <a:rPr lang="en-US" altLang="en-US" sz="2800" dirty="0" err="1">
                <a:solidFill>
                  <a:schemeClr val="bg1">
                    <a:lumMod val="95000"/>
                  </a:schemeClr>
                </a:solidFill>
                <a:latin typeface="Bell MT" panose="02020503060305020303" pitchFamily="18" charset="0"/>
              </a:rPr>
              <a:t>muchas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otras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especies</a:t>
            </a:r>
            <a:endParaRPr lang="en-US" altLang="en-US" sz="2800" dirty="0">
              <a:solidFill>
                <a:schemeClr val="bg1">
                  <a:lumMod val="95000"/>
                </a:schemeClr>
              </a:solidFill>
              <a:latin typeface="Bell MT" panose="02020503060305020303" pitchFamily="18" charset="0"/>
            </a:endParaRPr>
          </a:p>
        </p:txBody>
      </p:sp>
      <p:pic>
        <p:nvPicPr>
          <p:cNvPr id="66563" name="Picture 8" descr="Fotografía de una mata de alga de color rojo oscuro conocida como musgo de Irlanda">
            <a:extLst>
              <a:ext uri="{FF2B5EF4-FFF2-40B4-BE49-F238E27FC236}">
                <a16:creationId xmlns:a16="http://schemas.microsoft.com/office/drawing/2014/main" id="{861DB876-AA77-44A1-9143-BD92030DBB4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14400" y="1634792"/>
            <a:ext cx="6553200" cy="4914900"/>
          </a:xfrm>
          <a:prstGeom prst="ellipse">
            <a:avLst/>
          </a:prstGeom>
          <a:ln>
            <a:noFill/>
          </a:ln>
          <a:effectLst>
            <a:softEdge rad="112500"/>
          </a:effectLst>
        </p:spPr>
      </p:pic>
      <p:sp>
        <p:nvSpPr>
          <p:cNvPr id="2" name="TextBox 1">
            <a:extLst>
              <a:ext uri="{FF2B5EF4-FFF2-40B4-BE49-F238E27FC236}">
                <a16:creationId xmlns:a16="http://schemas.microsoft.com/office/drawing/2014/main" id="{96316C61-15A9-478F-8CCD-4B544F979D19}"/>
              </a:ext>
            </a:extLst>
          </p:cNvPr>
          <p:cNvSpPr txBox="1"/>
          <p:nvPr/>
        </p:nvSpPr>
        <p:spPr>
          <a:xfrm>
            <a:off x="6172200" y="6096000"/>
            <a:ext cx="1981200" cy="338554"/>
          </a:xfrm>
          <a:prstGeom prst="rect">
            <a:avLst/>
          </a:prstGeom>
          <a:noFill/>
        </p:spPr>
        <p:txBody>
          <a:bodyPr wrap="square" rtlCol="0">
            <a:spAutoFit/>
          </a:bodyPr>
          <a:lstStyle/>
          <a:p>
            <a:r>
              <a:rPr lang="en-US" altLang="en-US" sz="800" dirty="0" err="1">
                <a:solidFill>
                  <a:schemeClr val="bg1"/>
                </a:solidFill>
                <a:latin typeface="Bell MT" panose="02020503060305020303" pitchFamily="18" charset="0"/>
              </a:rPr>
              <a:t>Musgo</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Irlanda</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Chondrus crispus,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a:t>
            </a:r>
            <a:endParaRPr lang="en-US" sz="800" dirty="0">
              <a:solidFill>
                <a:schemeClr val="bg1"/>
              </a:solidFill>
              <a:latin typeface="Bell MT" panose="02020503060305020303"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8">
            <a:extLst>
              <a:ext uri="{FF2B5EF4-FFF2-40B4-BE49-F238E27FC236}">
                <a16:creationId xmlns:a16="http://schemas.microsoft.com/office/drawing/2014/main" id="{558B6495-2084-4939-A74E-3E0008F64B8E}"/>
              </a:ext>
            </a:extLst>
          </p:cNvPr>
          <p:cNvSpPr>
            <a:spLocks noGrp="1" noChangeArrowheads="1"/>
          </p:cNvSpPr>
          <p:nvPr>
            <p:ph type="title"/>
          </p:nvPr>
        </p:nvSpPr>
        <p:spPr>
          <a:xfrm>
            <a:off x="457200" y="4649710"/>
            <a:ext cx="8192729" cy="1827290"/>
          </a:xfrm>
        </p:spPr>
        <p:txBody>
          <a:bodyPr vert="horz" lIns="91440" tIns="45720" rIns="91440" bIns="45720" rtlCol="0" anchor="b">
            <a:norm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Los </a:t>
            </a:r>
            <a:r>
              <a:rPr lang="en-US" altLang="en-US" sz="2800" kern="1200" dirty="0" err="1">
                <a:solidFill>
                  <a:schemeClr val="tx1">
                    <a:lumMod val="95000"/>
                  </a:schemeClr>
                </a:solidFill>
                <a:latin typeface="Bell MT" panose="02020503060305020303" pitchFamily="18" charset="0"/>
              </a:rPr>
              <a:t>bígaros</a:t>
            </a:r>
            <a:r>
              <a:rPr lang="en-US" altLang="en-US" sz="2800" kern="1200" dirty="0">
                <a:solidFill>
                  <a:schemeClr val="tx1">
                    <a:lumMod val="95000"/>
                  </a:schemeClr>
                </a:solidFill>
                <a:latin typeface="Bell MT" panose="02020503060305020303" pitchFamily="18" charset="0"/>
              </a:rPr>
              <a:t> son caracoles que </a:t>
            </a:r>
            <a:r>
              <a:rPr lang="en-US" altLang="en-US" sz="2800" kern="1200" dirty="0" err="1">
                <a:solidFill>
                  <a:schemeClr val="tx1">
                    <a:lumMod val="95000"/>
                  </a:schemeClr>
                </a:solidFill>
                <a:latin typeface="Bell MT" panose="02020503060305020303" pitchFamily="18" charset="0"/>
              </a:rPr>
              <a:t>viven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grupos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muy</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numerosos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 zona </a:t>
            </a:r>
            <a:r>
              <a:rPr lang="en-US" altLang="en-US" sz="2800" kern="1200" dirty="0" err="1">
                <a:solidFill>
                  <a:schemeClr val="tx1">
                    <a:lumMod val="95000"/>
                  </a:schemeClr>
                </a:solidFill>
                <a:latin typeface="Bell MT" panose="02020503060305020303" pitchFamily="18" charset="0"/>
              </a:rPr>
              <a:t>intermareal</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rocosa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raspando</a:t>
            </a:r>
            <a:r>
              <a:rPr lang="en-US" altLang="en-US" sz="2800" kern="1200" dirty="0">
                <a:solidFill>
                  <a:schemeClr val="tx1">
                    <a:lumMod val="95000"/>
                  </a:schemeClr>
                </a:solidFill>
                <a:latin typeface="Bell MT" panose="02020503060305020303" pitchFamily="18" charset="0"/>
              </a:rPr>
              <a:t> las </a:t>
            </a:r>
            <a:r>
              <a:rPr lang="en-US" altLang="en-US" sz="2800" kern="1200" dirty="0" err="1">
                <a:solidFill>
                  <a:schemeClr val="tx1">
                    <a:lumMod val="95000"/>
                  </a:schemeClr>
                </a:solidFill>
                <a:latin typeface="Bell MT" panose="02020503060305020303" pitchFamily="18" charset="0"/>
              </a:rPr>
              <a:t>algas</a:t>
            </a:r>
            <a:r>
              <a:rPr lang="en-US" altLang="en-US" sz="2800" kern="1200" dirty="0">
                <a:solidFill>
                  <a:schemeClr val="tx1">
                    <a:lumMod val="95000"/>
                  </a:schemeClr>
                </a:solidFill>
                <a:latin typeface="Bell MT" panose="02020503060305020303" pitchFamily="18" charset="0"/>
              </a:rPr>
              <a:t> de las </a:t>
            </a:r>
            <a:r>
              <a:rPr lang="en-US" altLang="en-US" sz="2800" kern="1200" dirty="0" err="1">
                <a:solidFill>
                  <a:schemeClr val="tx1">
                    <a:lumMod val="95000"/>
                  </a:schemeClr>
                </a:solidFill>
                <a:latin typeface="Bell MT" panose="02020503060305020303" pitchFamily="18" charset="0"/>
              </a:rPr>
              <a:t>rocas</a:t>
            </a:r>
            <a:r>
              <a:rPr lang="en-US" altLang="en-US" sz="2800" kern="1200" dirty="0">
                <a:solidFill>
                  <a:schemeClr val="tx1">
                    <a:lumMod val="95000"/>
                  </a:schemeClr>
                </a:solidFill>
                <a:latin typeface="Bell MT" panose="02020503060305020303" pitchFamily="18" charset="0"/>
              </a:rPr>
              <a:t> con </a:t>
            </a:r>
            <a:r>
              <a:rPr lang="en-US" altLang="en-US" sz="2800" kern="1200" dirty="0" err="1">
                <a:solidFill>
                  <a:schemeClr val="tx1">
                    <a:lumMod val="95000"/>
                  </a:schemeClr>
                </a:solidFill>
                <a:latin typeface="Bell MT" panose="02020503060305020303" pitchFamily="18" charset="0"/>
              </a:rPr>
              <a:t>su</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rádula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órgano</a:t>
            </a:r>
            <a:r>
              <a:rPr lang="en-US" altLang="en-US" sz="2800" kern="1200" dirty="0">
                <a:solidFill>
                  <a:schemeClr val="tx1">
                    <a:lumMod val="95000"/>
                  </a:schemeClr>
                </a:solidFill>
                <a:latin typeface="Bell MT" panose="02020503060305020303" pitchFamily="18" charset="0"/>
              </a:rPr>
              <a:t> similar a </a:t>
            </a:r>
            <a:r>
              <a:rPr lang="en-US" altLang="en-US" sz="2800" kern="1200" dirty="0" err="1">
                <a:solidFill>
                  <a:schemeClr val="tx1">
                    <a:lumMod val="95000"/>
                  </a:schemeClr>
                </a:solidFill>
                <a:latin typeface="Bell MT" panose="02020503060305020303" pitchFamily="18" charset="0"/>
              </a:rPr>
              <a:t>una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lengua</a:t>
            </a:r>
            <a:r>
              <a:rPr lang="en-US" altLang="en-US" sz="2800" kern="1200" dirty="0">
                <a:solidFill>
                  <a:schemeClr val="tx1">
                    <a:lumMod val="95000"/>
                  </a:schemeClr>
                </a:solidFill>
                <a:latin typeface="Bell MT" panose="02020503060305020303" pitchFamily="18" charset="0"/>
              </a:rPr>
              <a:t>)</a:t>
            </a:r>
          </a:p>
        </p:txBody>
      </p:sp>
      <p:pic>
        <p:nvPicPr>
          <p:cNvPr id="69636" name="Picture 4" descr="Fotografía de un grupo de caracoles bígaros adheridos a la parte inferior de una roca durante la marea baja ">
            <a:extLst>
              <a:ext uri="{FF2B5EF4-FFF2-40B4-BE49-F238E27FC236}">
                <a16:creationId xmlns:a16="http://schemas.microsoft.com/office/drawing/2014/main" id="{9220E5C4-7BAE-420C-A13F-7658DC6B583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20" y="10"/>
            <a:ext cx="4571975" cy="4252522"/>
          </a:xfrm>
          <a:prstGeom prst="rect">
            <a:avLst/>
          </a:prstGeom>
          <a:noFill/>
          <a:extLst>
            <a:ext uri="{909E8E84-426E-40DD-AFC4-6F175D3DCCD1}">
              <a14:hiddenFill xmlns:a14="http://schemas.microsoft.com/office/drawing/2010/main">
                <a:solidFill>
                  <a:srgbClr val="FFFFFF"/>
                </a:solidFill>
              </a14:hiddenFill>
            </a:ext>
          </a:extLst>
        </p:spPr>
      </p:pic>
      <p:pic>
        <p:nvPicPr>
          <p:cNvPr id="69637" name="Picture 7" descr="Detalle de tres caracoles bígaros ">
            <a:extLst>
              <a:ext uri="{FF2B5EF4-FFF2-40B4-BE49-F238E27FC236}">
                <a16:creationId xmlns:a16="http://schemas.microsoft.com/office/drawing/2014/main" id="{6EA0B43A-5243-44AB-BBFA-DE8CAC05700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1999" y="-681"/>
            <a:ext cx="4572001" cy="4253215"/>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cxnSp>
        <p:nvCxnSpPr>
          <p:cNvPr id="74" name="Straight Connector 73">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CD8970E-9C30-4EDD-B92D-E5760271AA61}"/>
              </a:ext>
            </a:extLst>
          </p:cNvPr>
          <p:cNvSpPr txBox="1"/>
          <p:nvPr/>
        </p:nvSpPr>
        <p:spPr>
          <a:xfrm>
            <a:off x="6477000" y="4267200"/>
            <a:ext cx="2667000" cy="215444"/>
          </a:xfrm>
          <a:prstGeom prst="rect">
            <a:avLst/>
          </a:prstGeom>
          <a:noFill/>
        </p:spPr>
        <p:txBody>
          <a:bodyPr wrap="square" rtlCol="0">
            <a:spAutoFit/>
          </a:bodyPr>
          <a:lstStyle/>
          <a:p>
            <a:pPr algn="r"/>
            <a:r>
              <a:rPr lang="en-US" altLang="en-US" sz="800" dirty="0" err="1">
                <a:latin typeface="Bell MT" panose="02020503060305020303" pitchFamily="18" charset="0"/>
              </a:rPr>
              <a:t>Bígaro</a:t>
            </a:r>
            <a:r>
              <a:rPr lang="en-US" altLang="en-US" sz="800" dirty="0">
                <a:latin typeface="Bell MT" panose="02020503060305020303" pitchFamily="18" charset="0"/>
              </a:rPr>
              <a:t>, </a:t>
            </a:r>
            <a:r>
              <a:rPr lang="en-US" altLang="en-US" sz="800" i="1" dirty="0">
                <a:latin typeface="Bell MT" panose="02020503060305020303" pitchFamily="18" charset="0"/>
              </a:rPr>
              <a:t>Littorina </a:t>
            </a:r>
            <a:r>
              <a:rPr lang="en-US" altLang="en-US" sz="800" i="1" dirty="0" err="1">
                <a:latin typeface="Bell MT" panose="02020503060305020303" pitchFamily="18" charset="0"/>
              </a:rPr>
              <a:t>littorea</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a:extLst>
              <a:ext uri="{FF2B5EF4-FFF2-40B4-BE49-F238E27FC236}">
                <a16:creationId xmlns:a16="http://schemas.microsoft.com/office/drawing/2014/main" id="{98F90C6E-C77E-401D-854D-3036E44F251D}"/>
              </a:ext>
            </a:extLst>
          </p:cNvPr>
          <p:cNvSpPr>
            <a:spLocks noGrp="1" noChangeArrowheads="1"/>
          </p:cNvSpPr>
          <p:nvPr>
            <p:ph type="title"/>
          </p:nvPr>
        </p:nvSpPr>
        <p:spPr>
          <a:xfrm>
            <a:off x="457200" y="228600"/>
            <a:ext cx="8382000" cy="1325562"/>
          </a:xfrm>
        </p:spPr>
        <p:txBody>
          <a:bodyPr/>
          <a:lstStyle/>
          <a:p>
            <a:pPr algn="l" eaLnBrk="1" hangingPunct="1"/>
            <a:r>
              <a:rPr lang="en-US" altLang="en-US" sz="2400" dirty="0">
                <a:solidFill>
                  <a:schemeClr val="bg1">
                    <a:lumMod val="95000"/>
                  </a:schemeClr>
                </a:solidFill>
                <a:latin typeface="Bell MT" panose="02020503060305020303" pitchFamily="18" charset="0"/>
              </a:rPr>
              <a:t>Los </a:t>
            </a:r>
            <a:r>
              <a:rPr lang="en-US" altLang="en-US" sz="2400" dirty="0" err="1">
                <a:solidFill>
                  <a:schemeClr val="bg1">
                    <a:lumMod val="95000"/>
                  </a:schemeClr>
                </a:solidFill>
                <a:latin typeface="Bell MT" panose="02020503060305020303" pitchFamily="18" charset="0"/>
              </a:rPr>
              <a:t>mejillones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azules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crecen</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en</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racimos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muy</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numerosos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en</a:t>
            </a:r>
            <a:r>
              <a:rPr lang="en-US" altLang="en-US" sz="2400" dirty="0">
                <a:solidFill>
                  <a:schemeClr val="bg1">
                    <a:lumMod val="95000"/>
                  </a:schemeClr>
                </a:solidFill>
                <a:latin typeface="Bell MT" panose="02020503060305020303" pitchFamily="18" charset="0"/>
              </a:rPr>
              <a:t> la zona </a:t>
            </a:r>
            <a:r>
              <a:rPr lang="en-US" altLang="en-US" sz="2400" dirty="0" err="1">
                <a:solidFill>
                  <a:schemeClr val="bg1">
                    <a:lumMod val="95000"/>
                  </a:schemeClr>
                </a:solidFill>
                <a:latin typeface="Bell MT" panose="02020503060305020303" pitchFamily="18" charset="0"/>
              </a:rPr>
              <a:t>intermareal</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adheriéndose</a:t>
            </a:r>
            <a:r>
              <a:rPr lang="en-US" altLang="en-US" sz="2400" dirty="0">
                <a:solidFill>
                  <a:schemeClr val="bg1">
                    <a:lumMod val="95000"/>
                  </a:schemeClr>
                </a:solidFill>
                <a:latin typeface="Bell MT" panose="02020503060305020303" pitchFamily="18" charset="0"/>
              </a:rPr>
              <a:t> a las </a:t>
            </a:r>
            <a:r>
              <a:rPr lang="en-US" altLang="en-US" sz="2400" dirty="0" err="1">
                <a:solidFill>
                  <a:schemeClr val="bg1">
                    <a:lumMod val="95000"/>
                  </a:schemeClr>
                </a:solidFill>
                <a:latin typeface="Bell MT" panose="02020503060305020303" pitchFamily="18" charset="0"/>
              </a:rPr>
              <a:t>rocas</a:t>
            </a:r>
            <a:r>
              <a:rPr lang="en-US" altLang="en-US" sz="2400" dirty="0">
                <a:solidFill>
                  <a:schemeClr val="bg1">
                    <a:lumMod val="95000"/>
                  </a:schemeClr>
                </a:solidFill>
                <a:latin typeface="Bell MT" panose="02020503060305020303" pitchFamily="18" charset="0"/>
              </a:rPr>
              <a:t> y </a:t>
            </a:r>
            <a:r>
              <a:rPr lang="en-US" altLang="en-US" sz="2400" dirty="0" err="1">
                <a:solidFill>
                  <a:schemeClr val="bg1">
                    <a:lumMod val="95000"/>
                  </a:schemeClr>
                </a:solidFill>
                <a:latin typeface="Bell MT" panose="02020503060305020303" pitchFamily="18" charset="0"/>
              </a:rPr>
              <a:t>unos</a:t>
            </a:r>
            <a:r>
              <a:rPr lang="en-US" altLang="en-US" sz="2400" dirty="0">
                <a:solidFill>
                  <a:schemeClr val="bg1">
                    <a:lumMod val="95000"/>
                  </a:schemeClr>
                </a:solidFill>
                <a:latin typeface="Bell MT" panose="02020503060305020303" pitchFamily="18" charset="0"/>
              </a:rPr>
              <a:t> a </a:t>
            </a:r>
            <a:r>
              <a:rPr lang="en-US" altLang="en-US" sz="2400" dirty="0" err="1">
                <a:solidFill>
                  <a:schemeClr val="bg1">
                    <a:lumMod val="95000"/>
                  </a:schemeClr>
                </a:solidFill>
                <a:latin typeface="Bell MT" panose="02020503060305020303" pitchFamily="18" charset="0"/>
              </a:rPr>
              <a:t>otros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por</a:t>
            </a:r>
            <a:r>
              <a:rPr lang="en-US" altLang="en-US" sz="2400" dirty="0">
                <a:solidFill>
                  <a:schemeClr val="bg1">
                    <a:lumMod val="95000"/>
                  </a:schemeClr>
                </a:solidFill>
                <a:latin typeface="Bell MT" panose="02020503060305020303" pitchFamily="18" charset="0"/>
              </a:rPr>
              <a:t> medio de </a:t>
            </a:r>
            <a:r>
              <a:rPr lang="en-US" altLang="en-US" sz="2400" dirty="0" err="1">
                <a:solidFill>
                  <a:schemeClr val="bg1">
                    <a:lumMod val="95000"/>
                  </a:schemeClr>
                </a:solidFill>
                <a:latin typeface="Bell MT" panose="02020503060305020303" pitchFamily="18" charset="0"/>
              </a:rPr>
              <a:t>fuertes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hilos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elásticos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llamados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bisos</a:t>
            </a:r>
            <a:r>
              <a:rPr lang="en-US" altLang="en-US" sz="2400" dirty="0">
                <a:solidFill>
                  <a:schemeClr val="bg1">
                    <a:lumMod val="95000"/>
                  </a:schemeClr>
                </a:solidFill>
                <a:latin typeface="Bell MT" panose="02020503060305020303" pitchFamily="18" charset="0"/>
              </a:rPr>
              <a:t> o </a:t>
            </a:r>
            <a:r>
              <a:rPr lang="en-US" altLang="en-US" sz="2400" dirty="0" err="1">
                <a:solidFill>
                  <a:schemeClr val="bg1">
                    <a:lumMod val="95000"/>
                  </a:schemeClr>
                </a:solidFill>
                <a:latin typeface="Bell MT" panose="02020503060305020303" pitchFamily="18" charset="0"/>
              </a:rPr>
              <a:t>hilos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bisales</a:t>
            </a:r>
            <a:endParaRPr lang="en-US" altLang="en-US" sz="2400" dirty="0">
              <a:solidFill>
                <a:schemeClr val="bg1">
                  <a:lumMod val="95000"/>
                </a:schemeClr>
              </a:solidFill>
              <a:latin typeface="Bell MT" panose="02020503060305020303" pitchFamily="18" charset="0"/>
            </a:endParaRPr>
          </a:p>
        </p:txBody>
      </p:sp>
      <p:pic>
        <p:nvPicPr>
          <p:cNvPr id="3" name="Picture 2" descr="Fotografía de un racimo de mejillones azules filtrando el agua para alimentarse ">
            <a:extLst>
              <a:ext uri="{FF2B5EF4-FFF2-40B4-BE49-F238E27FC236}">
                <a16:creationId xmlns:a16="http://schemas.microsoft.com/office/drawing/2014/main" id="{C90A0C8F-3D09-49C1-A811-3C84DDABA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 y="1563624"/>
            <a:ext cx="7802880" cy="3730752"/>
          </a:xfrm>
          <a:prstGeom prst="rect">
            <a:avLst/>
          </a:prstGeom>
          <a:ln w="6350">
            <a:solidFill>
              <a:schemeClr val="bg1"/>
            </a:solidFill>
          </a:ln>
        </p:spPr>
      </p:pic>
      <p:pic>
        <p:nvPicPr>
          <p:cNvPr id="5" name="Picture 4" descr="Fotografía de un mejillón azul mostrando los hilos bisales que usa para adherirse a las superficies duras &#10;">
            <a:extLst>
              <a:ext uri="{FF2B5EF4-FFF2-40B4-BE49-F238E27FC236}">
                <a16:creationId xmlns:a16="http://schemas.microsoft.com/office/drawing/2014/main" id="{D9083801-EA53-4960-A287-D21BCADB2B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1800" y="4419600"/>
            <a:ext cx="3200400" cy="2257262"/>
          </a:xfrm>
          <a:prstGeom prst="rect">
            <a:avLst/>
          </a:prstGeom>
          <a:ln w="6350">
            <a:solidFill>
              <a:schemeClr val="bg1"/>
            </a:solidFill>
          </a:ln>
        </p:spPr>
      </p:pic>
      <p:sp>
        <p:nvSpPr>
          <p:cNvPr id="2" name="TextBox 1">
            <a:extLst>
              <a:ext uri="{FF2B5EF4-FFF2-40B4-BE49-F238E27FC236}">
                <a16:creationId xmlns:a16="http://schemas.microsoft.com/office/drawing/2014/main" id="{8AE0999A-AC28-4024-96E2-01E48CE322FC}"/>
              </a:ext>
            </a:extLst>
          </p:cNvPr>
          <p:cNvSpPr txBox="1"/>
          <p:nvPr/>
        </p:nvSpPr>
        <p:spPr>
          <a:xfrm>
            <a:off x="6416040" y="5334000"/>
            <a:ext cx="2057400" cy="461665"/>
          </a:xfrm>
          <a:prstGeom prst="rect">
            <a:avLst/>
          </a:prstGeom>
          <a:noFill/>
        </p:spPr>
        <p:txBody>
          <a:bodyPr wrap="square" rtlCol="0">
            <a:spAutoFit/>
          </a:bodyPr>
          <a:lstStyle/>
          <a:p>
            <a:pPr algn="r"/>
            <a:r>
              <a:rPr lang="en-US" altLang="en-US" sz="800" dirty="0">
                <a:solidFill>
                  <a:schemeClr val="bg1"/>
                </a:solidFill>
                <a:latin typeface="Bell MT" panose="02020503060305020303" pitchFamily="18" charset="0"/>
              </a:rPr>
              <a:t>(</a:t>
            </a:r>
            <a:r>
              <a:rPr lang="en-US" altLang="en-US" sz="800" dirty="0" err="1">
                <a:solidFill>
                  <a:schemeClr val="bg1"/>
                </a:solidFill>
                <a:latin typeface="Bell MT" panose="02020503060305020303" pitchFamily="18" charset="0"/>
              </a:rPr>
              <a:t>arriba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Mejillones</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azules</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Mytilus edulis</a:t>
            </a:r>
            <a:r>
              <a:rPr lang="en-US" altLang="en-US" sz="800" dirty="0">
                <a:solidFill>
                  <a:schemeClr val="bg1"/>
                </a:solidFill>
                <a:latin typeface="Bell MT" panose="02020503060305020303" pitchFamily="18" charset="0"/>
              </a:rPr>
              <a:t>, y (dentro) </a:t>
            </a:r>
            <a:r>
              <a:rPr lang="en-US" altLang="en-US" sz="800" dirty="0" err="1">
                <a:solidFill>
                  <a:schemeClr val="bg1"/>
                </a:solidFill>
                <a:latin typeface="Bell MT" panose="02020503060305020303" pitchFamily="18" charset="0"/>
              </a:rPr>
              <a:t>hilos</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bisales</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mejillón</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azul</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a:t>
            </a:r>
            <a:endParaRPr lang="en-US" sz="800" dirty="0">
              <a:solidFill>
                <a:schemeClr val="bg1"/>
              </a:solidFill>
              <a:latin typeface="Bell MT" panose="02020503060305020303"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Rectangle 5">
            <a:extLst>
              <a:ext uri="{FF2B5EF4-FFF2-40B4-BE49-F238E27FC236}">
                <a16:creationId xmlns:a16="http://schemas.microsoft.com/office/drawing/2014/main" id="{9846010E-D40E-4B47-8BD7-CC40CE1A40F6}"/>
              </a:ext>
            </a:extLst>
          </p:cNvPr>
          <p:cNvSpPr>
            <a:spLocks noGrp="1" noChangeArrowheads="1"/>
          </p:cNvSpPr>
          <p:nvPr>
            <p:ph type="title"/>
          </p:nvPr>
        </p:nvSpPr>
        <p:spPr>
          <a:xfrm>
            <a:off x="4944299" y="1295400"/>
            <a:ext cx="3737601" cy="3886200"/>
          </a:xfrm>
        </p:spPr>
        <p:txBody>
          <a:bodyPr anchor="b">
            <a:noAutofit/>
          </a:bodyPr>
          <a:lstStyle/>
          <a:p>
            <a:pPr algn="l" eaLnBrk="1" hangingPunct="1">
              <a:lnSpc>
                <a:spcPct val="90000"/>
              </a:lnSpc>
            </a:pPr>
            <a:r>
              <a:rPr lang="en-US" altLang="en-US" sz="2800" dirty="0">
                <a:solidFill>
                  <a:schemeClr val="tx1">
                    <a:lumMod val="95000"/>
                  </a:schemeClr>
                </a:solidFill>
                <a:latin typeface="Bell MT" panose="02020503060305020303" pitchFamily="18" charset="0"/>
              </a:rPr>
              <a:t>Durante la </a:t>
            </a:r>
            <a:r>
              <a:rPr lang="en-US" altLang="en-US" sz="2800" dirty="0" err="1">
                <a:solidFill>
                  <a:schemeClr val="tx1">
                    <a:lumMod val="95000"/>
                  </a:schemeClr>
                </a:solidFill>
                <a:latin typeface="Bell MT" panose="02020503060305020303" pitchFamily="18" charset="0"/>
              </a:rPr>
              <a:t>marea</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alta</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los</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percebes</a:t>
            </a:r>
            <a:r>
              <a:rPr lang="en-US" altLang="en-US" sz="2800" dirty="0">
                <a:solidFill>
                  <a:schemeClr val="tx1">
                    <a:lumMod val="95000"/>
                  </a:schemeClr>
                </a:solidFill>
                <a:latin typeface="Bell MT" panose="02020503060305020303" pitchFamily="18" charset="0"/>
              </a:rPr>
              <a:t> se </a:t>
            </a:r>
            <a:r>
              <a:rPr lang="en-US" altLang="en-US" sz="2800" dirty="0" err="1">
                <a:solidFill>
                  <a:schemeClr val="tx1">
                    <a:lumMod val="95000"/>
                  </a:schemeClr>
                </a:solidFill>
                <a:latin typeface="Bell MT" panose="02020503060305020303" pitchFamily="18" charset="0"/>
              </a:rPr>
              <a:t>alimentan</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agitando</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en</a:t>
            </a:r>
            <a:r>
              <a:rPr lang="en-US" altLang="en-US" sz="2800" dirty="0">
                <a:solidFill>
                  <a:schemeClr val="tx1">
                    <a:lumMod val="95000"/>
                  </a:schemeClr>
                </a:solidFill>
                <a:latin typeface="Bell MT" panose="02020503060305020303" pitchFamily="18" charset="0"/>
              </a:rPr>
              <a:t> el </a:t>
            </a:r>
            <a:r>
              <a:rPr lang="en-US" altLang="en-US" sz="2800" dirty="0" err="1">
                <a:solidFill>
                  <a:schemeClr val="tx1">
                    <a:lumMod val="95000"/>
                  </a:schemeClr>
                </a:solidFill>
                <a:latin typeface="Bell MT" panose="02020503060305020303" pitchFamily="18" charset="0"/>
              </a:rPr>
              <a:t>agua</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sus</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apéndices</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plumosos</a:t>
            </a:r>
            <a:r>
              <a:rPr lang="en-US" altLang="en-US" sz="2800" dirty="0">
                <a:solidFill>
                  <a:schemeClr val="tx1">
                    <a:lumMod val="95000"/>
                  </a:schemeClr>
                </a:solidFill>
                <a:latin typeface="Bell MT" panose="02020503060305020303" pitchFamily="18" charset="0"/>
              </a:rPr>
              <a:t> y </a:t>
            </a:r>
            <a:r>
              <a:rPr lang="en-US" altLang="en-US" sz="2800" dirty="0" err="1">
                <a:solidFill>
                  <a:schemeClr val="tx1">
                    <a:lumMod val="95000"/>
                  </a:schemeClr>
                </a:solidFill>
                <a:latin typeface="Bell MT" panose="02020503060305020303" pitchFamily="18" charset="0"/>
              </a:rPr>
              <a:t>barriendo</a:t>
            </a:r>
            <a:r>
              <a:rPr lang="en-US" altLang="en-US" sz="2800" dirty="0">
                <a:solidFill>
                  <a:schemeClr val="tx1">
                    <a:lumMod val="95000"/>
                  </a:schemeClr>
                </a:solidFill>
                <a:latin typeface="Bell MT" panose="02020503060305020303" pitchFamily="18" charset="0"/>
              </a:rPr>
              <a:t> el </a:t>
            </a:r>
            <a:r>
              <a:rPr lang="en-US" altLang="en-US" sz="2800" dirty="0" err="1">
                <a:solidFill>
                  <a:schemeClr val="tx1">
                    <a:lumMod val="95000"/>
                  </a:schemeClr>
                </a:solidFill>
                <a:latin typeface="Bell MT" panose="02020503060305020303" pitchFamily="18" charset="0"/>
              </a:rPr>
              <a:t>plancton</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hacia</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sus</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bocas</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Cuando</a:t>
            </a:r>
            <a:r>
              <a:rPr lang="en-US" altLang="en-US" sz="2800" dirty="0">
                <a:solidFill>
                  <a:schemeClr val="tx1">
                    <a:lumMod val="95000"/>
                  </a:schemeClr>
                </a:solidFill>
                <a:latin typeface="Bell MT" panose="02020503060305020303" pitchFamily="18" charset="0"/>
              </a:rPr>
              <a:t> la </a:t>
            </a:r>
            <a:r>
              <a:rPr lang="en-US" altLang="en-US" sz="2800" dirty="0" err="1">
                <a:solidFill>
                  <a:schemeClr val="tx1">
                    <a:lumMod val="95000"/>
                  </a:schemeClr>
                </a:solidFill>
                <a:latin typeface="Bell MT" panose="02020503060305020303" pitchFamily="18" charset="0"/>
              </a:rPr>
              <a:t>marea</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baja</a:t>
            </a:r>
            <a:r>
              <a:rPr lang="en-US" altLang="en-US" sz="2800" dirty="0">
                <a:solidFill>
                  <a:schemeClr val="tx1">
                    <a:lumMod val="95000"/>
                  </a:schemeClr>
                </a:solidFill>
                <a:latin typeface="Bell MT" panose="02020503060305020303" pitchFamily="18" charset="0"/>
              </a:rPr>
              <a:t>, las </a:t>
            </a:r>
            <a:r>
              <a:rPr lang="en-US" altLang="en-US" sz="2800" dirty="0" err="1">
                <a:solidFill>
                  <a:schemeClr val="tx1">
                    <a:lumMod val="95000"/>
                  </a:schemeClr>
                </a:solidFill>
                <a:latin typeface="Bell MT" panose="02020503060305020303" pitchFamily="18" charset="0"/>
              </a:rPr>
              <a:t>válvulas</a:t>
            </a:r>
            <a:r>
              <a:rPr lang="en-US" altLang="en-US" sz="2800" dirty="0">
                <a:solidFill>
                  <a:schemeClr val="tx1">
                    <a:lumMod val="95000"/>
                  </a:schemeClr>
                </a:solidFill>
                <a:latin typeface="Bell MT" panose="02020503060305020303" pitchFamily="18" charset="0"/>
              </a:rPr>
              <a:t> de la </a:t>
            </a:r>
            <a:r>
              <a:rPr lang="en-US" altLang="en-US" sz="2800" dirty="0" err="1">
                <a:solidFill>
                  <a:schemeClr val="tx1">
                    <a:lumMod val="95000"/>
                  </a:schemeClr>
                </a:solidFill>
                <a:latin typeface="Bell MT" panose="02020503060305020303" pitchFamily="18" charset="0"/>
              </a:rPr>
              <a:t>parte</a:t>
            </a:r>
            <a:r>
              <a:rPr lang="en-US" altLang="en-US" sz="2800" dirty="0">
                <a:solidFill>
                  <a:schemeClr val="tx1">
                    <a:lumMod val="95000"/>
                  </a:schemeClr>
                </a:solidFill>
                <a:latin typeface="Bell MT" panose="02020503060305020303" pitchFamily="18" charset="0"/>
              </a:rPr>
              <a:t> superior se </a:t>
            </a:r>
            <a:r>
              <a:rPr lang="en-US" altLang="en-US" sz="2800" dirty="0" err="1">
                <a:solidFill>
                  <a:schemeClr val="tx1">
                    <a:lumMod val="95000"/>
                  </a:schemeClr>
                </a:solidFill>
                <a:latin typeface="Bell MT" panose="02020503060305020303" pitchFamily="18" charset="0"/>
              </a:rPr>
              <a:t>cierran</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herméticamente</a:t>
            </a:r>
            <a:endParaRPr lang="en-US" altLang="en-US" sz="2800" dirty="0">
              <a:solidFill>
                <a:schemeClr val="tx1">
                  <a:lumMod val="95000"/>
                </a:schemeClr>
              </a:solidFill>
              <a:latin typeface="Bell MT" panose="02020503060305020303" pitchFamily="18" charset="0"/>
            </a:endParaRPr>
          </a:p>
        </p:txBody>
      </p:sp>
      <p:pic>
        <p:nvPicPr>
          <p:cNvPr id="4" name="Content Placeholder 3" descr="Detalle de percebes sobre una superficie rocosa, cerrados durante la marea baja ">
            <a:extLst>
              <a:ext uri="{FF2B5EF4-FFF2-40B4-BE49-F238E27FC236}">
                <a16:creationId xmlns:a16="http://schemas.microsoft.com/office/drawing/2014/main" id="{5923A8C0-299F-488A-A288-FD24102B85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2298" y="573677"/>
            <a:ext cx="3827404" cy="5710645"/>
          </a:xfrm>
          <a:prstGeom prst="rect">
            <a:avLst/>
          </a:prstGeom>
          <a:ln w="6350">
            <a:solidFill>
              <a:schemeClr val="tx1"/>
            </a:solidFill>
          </a:ln>
        </p:spPr>
      </p:pic>
      <p:cxnSp>
        <p:nvCxnSpPr>
          <p:cNvPr id="75" name="Straight Connector 74">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7CCE686-6920-4FF2-9CBC-0AC8E8F88F5C}"/>
              </a:ext>
            </a:extLst>
          </p:cNvPr>
          <p:cNvSpPr txBox="1"/>
          <p:nvPr/>
        </p:nvSpPr>
        <p:spPr>
          <a:xfrm>
            <a:off x="372298" y="6303372"/>
            <a:ext cx="1752600" cy="215444"/>
          </a:xfrm>
          <a:prstGeom prst="rect">
            <a:avLst/>
          </a:prstGeom>
          <a:noFill/>
        </p:spPr>
        <p:txBody>
          <a:bodyPr wrap="square" rtlCol="0">
            <a:spAutoFit/>
          </a:bodyPr>
          <a:lstStyle/>
          <a:p>
            <a:r>
              <a:rPr lang="en-US" altLang="en-US" sz="800" dirty="0" err="1">
                <a:latin typeface="Bell MT" panose="02020503060305020303" pitchFamily="18" charset="0"/>
              </a:rPr>
              <a:t>Percebes</a:t>
            </a:r>
            <a:r>
              <a:rPr lang="en-US" altLang="en-US" sz="800"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04CF6D6A-A8A8-4A06-9471-C18D7A97D59B}"/>
              </a:ext>
            </a:extLst>
          </p:cNvPr>
          <p:cNvSpPr>
            <a:spLocks noGrp="1" noChangeArrowheads="1"/>
          </p:cNvSpPr>
          <p:nvPr>
            <p:ph type="title"/>
          </p:nvPr>
        </p:nvSpPr>
        <p:spPr>
          <a:xfrm>
            <a:off x="559274" y="4419602"/>
            <a:ext cx="8153400" cy="2209794"/>
          </a:xfrm>
        </p:spPr>
        <p:txBody>
          <a:bodyPr vert="horz" lIns="91440" tIns="45720" rIns="91440" bIns="45720" rtlCol="0" anchor="b">
            <a:noAutofit/>
          </a:bodyPr>
          <a:lstStyle/>
          <a:p>
            <a:pPr algn="l" eaLnBrk="1" hangingPunct="1">
              <a:lnSpc>
                <a:spcPct val="90000"/>
              </a:lnSpc>
            </a:pPr>
            <a:r>
              <a:rPr lang="en-US" altLang="en-US" sz="2600" kern="1200" dirty="0">
                <a:solidFill>
                  <a:schemeClr val="tx1">
                    <a:lumMod val="95000"/>
                  </a:schemeClr>
                </a:solidFill>
                <a:latin typeface="Bell MT" panose="02020503060305020303" pitchFamily="18" charset="0"/>
              </a:rPr>
              <a:t>El </a:t>
            </a:r>
            <a:r>
              <a:rPr lang="en-US" altLang="en-US" sz="2600" kern="1200" dirty="0" err="1">
                <a:solidFill>
                  <a:schemeClr val="tx1">
                    <a:lumMod val="95000"/>
                  </a:schemeClr>
                </a:solidFill>
                <a:latin typeface="Bell MT" panose="02020503060305020303" pitchFamily="18" charset="0"/>
              </a:rPr>
              <a:t>cangrejo</a:t>
            </a:r>
            <a:r>
              <a:rPr lang="en-US" altLang="en-US" sz="2600" kern="1200" dirty="0">
                <a:solidFill>
                  <a:schemeClr val="tx1">
                    <a:lumMod val="95000"/>
                  </a:schemeClr>
                </a:solidFill>
                <a:latin typeface="Bell MT" panose="02020503060305020303" pitchFamily="18" charset="0"/>
              </a:rPr>
              <a:t> de </a:t>
            </a:r>
            <a:r>
              <a:rPr lang="en-US" altLang="en-US" sz="2600" kern="1200" dirty="0" err="1">
                <a:solidFill>
                  <a:schemeClr val="tx1">
                    <a:lumMod val="95000"/>
                  </a:schemeClr>
                </a:solidFill>
                <a:latin typeface="Bell MT" panose="02020503060305020303" pitchFamily="18" charset="0"/>
              </a:rPr>
              <a:t>orilla</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asiático</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es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una</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especie</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endémica</a:t>
            </a:r>
            <a:r>
              <a:rPr lang="en-US" altLang="en-US" sz="2600" kern="1200" dirty="0">
                <a:solidFill>
                  <a:schemeClr val="tx1">
                    <a:lumMod val="95000"/>
                  </a:schemeClr>
                </a:solidFill>
                <a:latin typeface="Bell MT" panose="02020503060305020303" pitchFamily="18" charset="0"/>
              </a:rPr>
              <a:t> de </a:t>
            </a:r>
            <a:r>
              <a:rPr lang="en-US" altLang="en-US" sz="2600" kern="1200" dirty="0" err="1">
                <a:solidFill>
                  <a:schemeClr val="tx1">
                    <a:lumMod val="95000"/>
                  </a:schemeClr>
                </a:solidFill>
                <a:latin typeface="Bell MT" panose="02020503060305020303" pitchFamily="18" charset="0"/>
              </a:rPr>
              <a:t>Japón</a:t>
            </a:r>
            <a:r>
              <a:rPr lang="en-US" altLang="en-US" sz="2600" kern="1200" dirty="0">
                <a:solidFill>
                  <a:schemeClr val="tx1">
                    <a:lumMod val="95000"/>
                  </a:schemeClr>
                </a:solidFill>
                <a:latin typeface="Bell MT" panose="02020503060305020303" pitchFamily="18" charset="0"/>
              </a:rPr>
              <a:t> y Asia. </a:t>
            </a:r>
            <a:r>
              <a:rPr lang="en-US" altLang="en-US" sz="2600" kern="1200" dirty="0" err="1">
                <a:solidFill>
                  <a:schemeClr val="tx1">
                    <a:lumMod val="95000"/>
                  </a:schemeClr>
                </a:solidFill>
                <a:latin typeface="Bell MT" panose="02020503060305020303" pitchFamily="18" charset="0"/>
              </a:rPr>
              <a:t>Introducida</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en</a:t>
            </a:r>
            <a:r>
              <a:rPr lang="en-US" altLang="en-US" sz="2600" kern="1200" dirty="0">
                <a:solidFill>
                  <a:schemeClr val="tx1">
                    <a:lumMod val="95000"/>
                  </a:schemeClr>
                </a:solidFill>
                <a:latin typeface="Bell MT" panose="02020503060305020303" pitchFamily="18" charset="0"/>
              </a:rPr>
              <a:t> Long Island a </a:t>
            </a:r>
            <a:r>
              <a:rPr lang="en-US" altLang="en-US" sz="2600" kern="1200" dirty="0" err="1">
                <a:solidFill>
                  <a:schemeClr val="tx1">
                    <a:lumMod val="95000"/>
                  </a:schemeClr>
                </a:solidFill>
                <a:latin typeface="Bell MT" panose="02020503060305020303" pitchFamily="18" charset="0"/>
              </a:rPr>
              <a:t>comienzo</a:t>
            </a:r>
            <a:r>
              <a:rPr lang="en-US" altLang="en-US" sz="2600" kern="1200" dirty="0">
                <a:solidFill>
                  <a:schemeClr val="tx1">
                    <a:lumMod val="95000"/>
                  </a:schemeClr>
                </a:solidFill>
                <a:latin typeface="Bell MT" panose="02020503060305020303" pitchFamily="18" charset="0"/>
              </a:rPr>
              <a:t> de </a:t>
            </a:r>
            <a:r>
              <a:rPr lang="en-US" altLang="en-US" sz="2600" kern="1200" dirty="0" err="1">
                <a:solidFill>
                  <a:schemeClr val="tx1">
                    <a:lumMod val="95000"/>
                  </a:schemeClr>
                </a:solidFill>
                <a:latin typeface="Bell MT" panose="02020503060305020303" pitchFamily="18" charset="0"/>
              </a:rPr>
              <a:t>los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años</a:t>
            </a:r>
            <a:r>
              <a:rPr lang="en-US" altLang="en-US" sz="2600" kern="1200" dirty="0">
                <a:solidFill>
                  <a:schemeClr val="tx1">
                    <a:lumMod val="95000"/>
                  </a:schemeClr>
                </a:solidFill>
                <a:latin typeface="Bell MT" panose="02020503060305020303" pitchFamily="18" charset="0"/>
              </a:rPr>
              <a:t> 90 del </a:t>
            </a:r>
            <a:r>
              <a:rPr lang="en-US" altLang="en-US" sz="2600" kern="1200" dirty="0" err="1">
                <a:solidFill>
                  <a:schemeClr val="tx1">
                    <a:lumMod val="95000"/>
                  </a:schemeClr>
                </a:solidFill>
                <a:latin typeface="Bell MT" panose="02020503060305020303" pitchFamily="18" charset="0"/>
              </a:rPr>
              <a:t>pasado</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siglo</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es</a:t>
            </a:r>
            <a:r>
              <a:rPr lang="en-US" altLang="en-US" sz="2600" kern="1200" dirty="0">
                <a:solidFill>
                  <a:schemeClr val="tx1">
                    <a:lumMod val="95000"/>
                  </a:schemeClr>
                </a:solidFill>
                <a:latin typeface="Bell MT" panose="02020503060305020303" pitchFamily="18" charset="0"/>
              </a:rPr>
              <a:t> el </a:t>
            </a:r>
            <a:r>
              <a:rPr lang="en-US" altLang="en-US" sz="2600" kern="1200" dirty="0" err="1">
                <a:solidFill>
                  <a:schemeClr val="tx1">
                    <a:lumMod val="95000"/>
                  </a:schemeClr>
                </a:solidFill>
                <a:latin typeface="Bell MT" panose="02020503060305020303" pitchFamily="18" charset="0"/>
              </a:rPr>
              <a:t>tipo</a:t>
            </a:r>
            <a:r>
              <a:rPr lang="en-US" altLang="en-US" sz="2600" kern="1200" dirty="0">
                <a:solidFill>
                  <a:schemeClr val="tx1">
                    <a:lumMod val="95000"/>
                  </a:schemeClr>
                </a:solidFill>
                <a:latin typeface="Bell MT" panose="02020503060305020303" pitchFamily="18" charset="0"/>
              </a:rPr>
              <a:t> de </a:t>
            </a:r>
            <a:r>
              <a:rPr lang="en-US" altLang="en-US" sz="2600" kern="1200" dirty="0" err="1">
                <a:solidFill>
                  <a:schemeClr val="tx1">
                    <a:lumMod val="95000"/>
                  </a:schemeClr>
                </a:solidFill>
                <a:latin typeface="Bell MT" panose="02020503060305020303" pitchFamily="18" charset="0"/>
              </a:rPr>
              <a:t>cangrejo</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dominante</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en</a:t>
            </a:r>
            <a:r>
              <a:rPr lang="en-US" altLang="en-US" sz="2600" kern="1200" dirty="0">
                <a:solidFill>
                  <a:schemeClr val="tx1">
                    <a:lumMod val="95000"/>
                  </a:schemeClr>
                </a:solidFill>
                <a:latin typeface="Bell MT" panose="02020503060305020303" pitchFamily="18" charset="0"/>
              </a:rPr>
              <a:t> la zona </a:t>
            </a:r>
            <a:r>
              <a:rPr lang="en-US" altLang="en-US" sz="2600" kern="1200" dirty="0" err="1">
                <a:solidFill>
                  <a:schemeClr val="tx1">
                    <a:lumMod val="95000"/>
                  </a:schemeClr>
                </a:solidFill>
                <a:latin typeface="Bell MT" panose="02020503060305020303" pitchFamily="18" charset="0"/>
              </a:rPr>
              <a:t>intermareal</a:t>
            </a:r>
            <a:r>
              <a:rPr lang="en-US" altLang="en-US" sz="2600" kern="1200" dirty="0">
                <a:solidFill>
                  <a:schemeClr val="tx1">
                    <a:lumMod val="95000"/>
                  </a:schemeClr>
                </a:solidFill>
                <a:latin typeface="Bell MT" panose="02020503060305020303" pitchFamily="18" charset="0"/>
              </a:rPr>
              <a:t> y </a:t>
            </a:r>
            <a:r>
              <a:rPr lang="en-US" altLang="en-US" sz="2600" kern="1200" dirty="0" err="1">
                <a:solidFill>
                  <a:schemeClr val="tx1">
                    <a:lumMod val="95000"/>
                  </a:schemeClr>
                </a:solidFill>
                <a:latin typeface="Bell MT" panose="02020503060305020303" pitchFamily="18" charset="0"/>
              </a:rPr>
              <a:t>puede</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ser</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encontrado</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fácilmente</a:t>
            </a:r>
            <a:r>
              <a:rPr lang="en-US" altLang="en-US" sz="2600" kern="1200" dirty="0">
                <a:solidFill>
                  <a:schemeClr val="tx1">
                    <a:lumMod val="95000"/>
                  </a:schemeClr>
                </a:solidFill>
                <a:latin typeface="Bell MT" panose="02020503060305020303" pitchFamily="18" charset="0"/>
              </a:rPr>
              <a:t> entre y </a:t>
            </a:r>
            <a:r>
              <a:rPr lang="en-US" altLang="en-US" sz="2600" kern="1200" dirty="0" err="1">
                <a:solidFill>
                  <a:schemeClr val="tx1">
                    <a:lumMod val="95000"/>
                  </a:schemeClr>
                </a:solidFill>
                <a:latin typeface="Bell MT" panose="02020503060305020303" pitchFamily="18" charset="0"/>
              </a:rPr>
              <a:t>debajo</a:t>
            </a:r>
            <a:r>
              <a:rPr lang="en-US" altLang="en-US" sz="2600" kern="1200" dirty="0">
                <a:solidFill>
                  <a:schemeClr val="tx1">
                    <a:lumMod val="95000"/>
                  </a:schemeClr>
                </a:solidFill>
                <a:latin typeface="Bell MT" panose="02020503060305020303" pitchFamily="18" charset="0"/>
              </a:rPr>
              <a:t> de las </a:t>
            </a:r>
            <a:r>
              <a:rPr lang="en-US" altLang="en-US" sz="2600" kern="1200" dirty="0" err="1">
                <a:solidFill>
                  <a:schemeClr val="tx1">
                    <a:lumMod val="95000"/>
                  </a:schemeClr>
                </a:solidFill>
                <a:latin typeface="Bell MT" panose="02020503060305020303" pitchFamily="18" charset="0"/>
              </a:rPr>
              <a:t>rocas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durante</a:t>
            </a:r>
            <a:r>
              <a:rPr lang="en-US" altLang="en-US" sz="2600" kern="1200" dirty="0">
                <a:solidFill>
                  <a:schemeClr val="tx1">
                    <a:lumMod val="95000"/>
                  </a:schemeClr>
                </a:solidFill>
                <a:latin typeface="Bell MT" panose="02020503060305020303" pitchFamily="18" charset="0"/>
              </a:rPr>
              <a:t> la </a:t>
            </a:r>
            <a:r>
              <a:rPr lang="en-US" altLang="en-US" sz="2600" kern="1200" dirty="0" err="1">
                <a:solidFill>
                  <a:schemeClr val="tx1">
                    <a:lumMod val="95000"/>
                  </a:schemeClr>
                </a:solidFill>
                <a:latin typeface="Bell MT" panose="02020503060305020303" pitchFamily="18" charset="0"/>
              </a:rPr>
              <a:t>marea</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baja</a:t>
            </a:r>
            <a:endParaRPr lang="en-US" altLang="en-US" sz="2600" kern="1200" dirty="0">
              <a:solidFill>
                <a:schemeClr val="tx1">
                  <a:lumMod val="95000"/>
                </a:schemeClr>
              </a:solidFill>
              <a:latin typeface="Bell MT" panose="02020503060305020303" pitchFamily="18" charset="0"/>
            </a:endParaRPr>
          </a:p>
        </p:txBody>
      </p:sp>
      <p:pic>
        <p:nvPicPr>
          <p:cNvPr id="3" name="Picture 2" descr="Fotografía de un cangrejo de orilla asiático adulto, sostenido en una mano &#10;&#10;">
            <a:extLst>
              <a:ext uri="{FF2B5EF4-FFF2-40B4-BE49-F238E27FC236}">
                <a16:creationId xmlns:a16="http://schemas.microsoft.com/office/drawing/2014/main" id="{6A83B237-0524-45B0-BF51-00B808FE7E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3044932" cy="4242806"/>
          </a:xfrm>
          <a:prstGeom prst="rect">
            <a:avLst/>
          </a:prstGeom>
        </p:spPr>
      </p:pic>
      <p:pic>
        <p:nvPicPr>
          <p:cNvPr id="7" name="Picture 6" descr="Fotografía de un cangrejo de orilla asiático adulto que se oculta escurriéndose entre pequeñas rocas redondeadas ">
            <a:extLst>
              <a:ext uri="{FF2B5EF4-FFF2-40B4-BE49-F238E27FC236}">
                <a16:creationId xmlns:a16="http://schemas.microsoft.com/office/drawing/2014/main" id="{2800640D-97DD-47E1-89E1-EDF5EC4026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02797" y="-1349"/>
            <a:ext cx="3066355" cy="4242806"/>
          </a:xfrm>
          <a:prstGeom prst="rect">
            <a:avLst/>
          </a:prstGeom>
        </p:spPr>
      </p:pic>
      <p:cxnSp>
        <p:nvCxnSpPr>
          <p:cNvPr id="135" name="Straight Connector 13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757" name="Straight Connector 136">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718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37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rrow: Right 7">
            <a:extLst>
              <a:ext uri="{FF2B5EF4-FFF2-40B4-BE49-F238E27FC236}">
                <a16:creationId xmlns:a16="http://schemas.microsoft.com/office/drawing/2014/main" id="{DFE26AEF-7967-46C4-8AF7-B4EC94A8A778}"/>
              </a:ext>
            </a:extLst>
          </p:cNvPr>
          <p:cNvSpPr/>
          <p:nvPr/>
        </p:nvSpPr>
        <p:spPr>
          <a:xfrm>
            <a:off x="3554199" y="1976890"/>
            <a:ext cx="1066792" cy="304800"/>
          </a:xfrm>
          <a:prstGeom prst="rightArrow">
            <a:avLst/>
          </a:prstGeom>
          <a:solidFill>
            <a:srgbClr val="3366CC"/>
          </a:solidFill>
          <a:ln>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otografía de un pequeño cangrejo de orilla asiático joven sostenido en la punta de un dedo ">
            <a:extLst>
              <a:ext uri="{FF2B5EF4-FFF2-40B4-BE49-F238E27FC236}">
                <a16:creationId xmlns:a16="http://schemas.microsoft.com/office/drawing/2014/main" id="{C404CC5B-4EB2-4CE3-9477-A0F77CD963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69152" y="0"/>
            <a:ext cx="2974848" cy="4201936"/>
          </a:xfrm>
          <a:prstGeom prst="rect">
            <a:avLst/>
          </a:prstGeom>
        </p:spPr>
      </p:pic>
      <p:sp>
        <p:nvSpPr>
          <p:cNvPr id="2" name="TextBox 1">
            <a:extLst>
              <a:ext uri="{FF2B5EF4-FFF2-40B4-BE49-F238E27FC236}">
                <a16:creationId xmlns:a16="http://schemas.microsoft.com/office/drawing/2014/main" id="{9AF972BD-D0B3-4AC0-9AAB-BEDAD7D52CF6}"/>
              </a:ext>
            </a:extLst>
          </p:cNvPr>
          <p:cNvSpPr txBox="1"/>
          <p:nvPr/>
        </p:nvSpPr>
        <p:spPr>
          <a:xfrm>
            <a:off x="7086600" y="3863382"/>
            <a:ext cx="2074133" cy="338554"/>
          </a:xfrm>
          <a:prstGeom prst="rect">
            <a:avLst/>
          </a:prstGeom>
          <a:noFill/>
        </p:spPr>
        <p:txBody>
          <a:bodyPr wrap="square" rtlCol="0">
            <a:spAutoFit/>
          </a:bodyPr>
          <a:lstStyle/>
          <a:p>
            <a:pPr algn="r"/>
            <a:r>
              <a:rPr lang="en-US" altLang="en-US" sz="800" dirty="0" err="1">
                <a:latin typeface="Bell MT" panose="02020503060305020303" pitchFamily="18" charset="0"/>
              </a:rPr>
              <a:t>Cangrejos</a:t>
            </a:r>
            <a:r>
              <a:rPr lang="en-US" altLang="en-US" sz="800" dirty="0">
                <a:latin typeface="Bell MT" panose="02020503060305020303" pitchFamily="18" charset="0"/>
              </a:rPr>
              <a:t> de </a:t>
            </a:r>
            <a:r>
              <a:rPr lang="en-US" altLang="en-US" sz="800" dirty="0" err="1">
                <a:latin typeface="Bell MT" panose="02020503060305020303" pitchFamily="18" charset="0"/>
              </a:rPr>
              <a:t>orilla</a:t>
            </a:r>
            <a:r>
              <a:rPr lang="en-US" altLang="en-US" sz="800" dirty="0">
                <a:latin typeface="Bell MT" panose="02020503060305020303" pitchFamily="18" charset="0"/>
              </a:rPr>
              <a:t> </a:t>
            </a:r>
            <a:r>
              <a:rPr lang="en-US" altLang="en-US" sz="800" dirty="0" err="1">
                <a:latin typeface="Bell MT" panose="02020503060305020303" pitchFamily="18" charset="0"/>
              </a:rPr>
              <a:t>asiáticos</a:t>
            </a:r>
            <a:r>
              <a:rPr lang="en-US" altLang="en-US" sz="800" dirty="0">
                <a:latin typeface="Bell MT" panose="02020503060305020303" pitchFamily="18" charset="0"/>
              </a:rPr>
              <a:t>, </a:t>
            </a:r>
            <a:r>
              <a:rPr lang="en-US" altLang="en-US" sz="800" i="1" dirty="0" err="1">
                <a:latin typeface="Bell MT" panose="02020503060305020303" pitchFamily="18" charset="0"/>
              </a:rPr>
              <a:t>Hemigrapsus</a:t>
            </a:r>
            <a:r>
              <a:rPr lang="en-US" altLang="en-US" sz="800" i="1" dirty="0">
                <a:latin typeface="Bell MT" panose="02020503060305020303" pitchFamily="18" charset="0"/>
              </a:rPr>
              <a:t> </a:t>
            </a:r>
            <a:r>
              <a:rPr lang="en-US" altLang="en-US" sz="800" i="1" dirty="0" err="1">
                <a:latin typeface="Bell MT" panose="02020503060305020303" pitchFamily="18" charset="0"/>
              </a:rPr>
              <a:t>sanguineus</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778" name="Rectangle 8">
            <a:extLst>
              <a:ext uri="{FF2B5EF4-FFF2-40B4-BE49-F238E27FC236}">
                <a16:creationId xmlns:a16="http://schemas.microsoft.com/office/drawing/2014/main" id="{B1E24557-310D-4AC2-92E9-9357ADC1D80F}"/>
              </a:ext>
            </a:extLst>
          </p:cNvPr>
          <p:cNvSpPr>
            <a:spLocks noGrp="1" noChangeArrowheads="1"/>
          </p:cNvSpPr>
          <p:nvPr>
            <p:ph type="title"/>
          </p:nvPr>
        </p:nvSpPr>
        <p:spPr>
          <a:xfrm>
            <a:off x="3586612" y="3894186"/>
            <a:ext cx="5319162" cy="1516014"/>
          </a:xfrm>
        </p:spPr>
        <p:txBody>
          <a:bodyPr vert="horz" lIns="91440" tIns="45720" rIns="91440" bIns="45720" rtlCol="0" anchor="b">
            <a:noAutofit/>
          </a:bodyPr>
          <a:lstStyle/>
          <a:p>
            <a:pPr algn="l" eaLnBrk="1" hangingPunct="1">
              <a:lnSpc>
                <a:spcPct val="90000"/>
              </a:lnSpc>
            </a:pPr>
            <a:r>
              <a:rPr lang="en-US" altLang="en-US" sz="2400" kern="1200" dirty="0" err="1">
                <a:solidFill>
                  <a:schemeClr val="bg1">
                    <a:lumMod val="95000"/>
                  </a:schemeClr>
                </a:solidFill>
                <a:latin typeface="Bell MT" panose="02020503060305020303" pitchFamily="18" charset="0"/>
              </a:rPr>
              <a:t>Varias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especies</a:t>
            </a:r>
            <a:r>
              <a:rPr lang="en-US" altLang="en-US" sz="2400" kern="1200" dirty="0">
                <a:solidFill>
                  <a:schemeClr val="bg1">
                    <a:lumMod val="95000"/>
                  </a:schemeClr>
                </a:solidFill>
                <a:latin typeface="Bell MT" panose="02020503060305020303" pitchFamily="18" charset="0"/>
              </a:rPr>
              <a:t> de </a:t>
            </a:r>
            <a:r>
              <a:rPr lang="en-US" altLang="en-US" sz="2400" kern="1200" dirty="0" err="1">
                <a:solidFill>
                  <a:schemeClr val="bg1">
                    <a:lumMod val="95000"/>
                  </a:schemeClr>
                </a:solidFill>
                <a:latin typeface="Bell MT" panose="02020503060305020303" pitchFamily="18" charset="0"/>
              </a:rPr>
              <a:t>tunicados</a:t>
            </a:r>
            <a:r>
              <a:rPr lang="en-US" altLang="en-US" sz="2400" kern="1200" dirty="0">
                <a:solidFill>
                  <a:schemeClr val="bg1">
                    <a:lumMod val="95000"/>
                  </a:schemeClr>
                </a:solidFill>
                <a:latin typeface="Bell MT" panose="02020503060305020303" pitchFamily="18" charset="0"/>
              </a:rPr>
              <a:t> o </a:t>
            </a:r>
            <a:r>
              <a:rPr lang="en-US" altLang="en-US" sz="2400" kern="1200" dirty="0" err="1">
                <a:solidFill>
                  <a:schemeClr val="bg1">
                    <a:lumMod val="95000"/>
                  </a:schemeClr>
                </a:solidFill>
                <a:latin typeface="Bell MT" panose="02020503060305020303" pitchFamily="18" charset="0"/>
              </a:rPr>
              <a:t>ascidias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habitan</a:t>
            </a:r>
            <a:r>
              <a:rPr lang="en-US" altLang="en-US" sz="2400" kern="1200" dirty="0">
                <a:solidFill>
                  <a:schemeClr val="bg1">
                    <a:lumMod val="95000"/>
                  </a:schemeClr>
                </a:solidFill>
                <a:latin typeface="Bell MT" panose="02020503060305020303" pitchFamily="18" charset="0"/>
              </a:rPr>
              <a:t> el Sound. </a:t>
            </a:r>
            <a:r>
              <a:rPr lang="en-US" altLang="en-US" sz="2400" kern="1200" dirty="0" err="1">
                <a:solidFill>
                  <a:schemeClr val="bg1">
                    <a:lumMod val="95000"/>
                  </a:schemeClr>
                </a:solidFill>
                <a:latin typeface="Bell MT" panose="02020503060305020303" pitchFamily="18" charset="0"/>
              </a:rPr>
              <a:t>Algunos</a:t>
            </a:r>
            <a:r>
              <a:rPr lang="en-US" altLang="en-US" sz="2400" kern="1200" dirty="0">
                <a:solidFill>
                  <a:schemeClr val="bg1">
                    <a:lumMod val="95000"/>
                  </a:schemeClr>
                </a:solidFill>
                <a:latin typeface="Bell MT" panose="02020503060305020303" pitchFamily="18" charset="0"/>
              </a:rPr>
              <a:t> son </a:t>
            </a:r>
            <a:r>
              <a:rPr lang="en-US" altLang="en-US" sz="2400" kern="1200" dirty="0" err="1">
                <a:solidFill>
                  <a:schemeClr val="bg1">
                    <a:lumMod val="95000"/>
                  </a:schemeClr>
                </a:solidFill>
                <a:latin typeface="Bell MT" panose="02020503060305020303" pitchFamily="18" charset="0"/>
              </a:rPr>
              <a:t>organismos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solitarios</a:t>
            </a:r>
            <a:r>
              <a:rPr lang="en-US" altLang="en-US" sz="2400" kern="1200" dirty="0">
                <a:solidFill>
                  <a:schemeClr val="bg1">
                    <a:lumMod val="95000"/>
                  </a:schemeClr>
                </a:solidFill>
                <a:latin typeface="Bell MT" panose="02020503060305020303" pitchFamily="18" charset="0"/>
              </a:rPr>
              <a:t> y </a:t>
            </a:r>
            <a:r>
              <a:rPr lang="en-US" altLang="en-US" sz="2400" kern="1200" dirty="0" err="1">
                <a:solidFill>
                  <a:schemeClr val="bg1">
                    <a:lumMod val="95000"/>
                  </a:schemeClr>
                </a:solidFill>
                <a:latin typeface="Bell MT" panose="02020503060305020303" pitchFamily="18" charset="0"/>
              </a:rPr>
              <a:t>otros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viven</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en</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colonias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compuestas</a:t>
            </a:r>
            <a:r>
              <a:rPr lang="en-US" altLang="en-US" sz="2400" kern="1200" dirty="0">
                <a:solidFill>
                  <a:schemeClr val="bg1">
                    <a:lumMod val="95000"/>
                  </a:schemeClr>
                </a:solidFill>
                <a:latin typeface="Bell MT" panose="02020503060305020303" pitchFamily="18" charset="0"/>
              </a:rPr>
              <a:t> de </a:t>
            </a:r>
            <a:r>
              <a:rPr lang="en-US" altLang="en-US" sz="2400" kern="1200" dirty="0" err="1">
                <a:solidFill>
                  <a:schemeClr val="bg1">
                    <a:lumMod val="95000"/>
                  </a:schemeClr>
                </a:solidFill>
                <a:latin typeface="Bell MT" panose="02020503060305020303" pitchFamily="18" charset="0"/>
              </a:rPr>
              <a:t>muchos</a:t>
            </a:r>
            <a:r>
              <a:rPr lang="en-US" altLang="en-US" sz="2400" kern="1200" dirty="0">
                <a:solidFill>
                  <a:schemeClr val="bg1">
                    <a:lumMod val="95000"/>
                  </a:schemeClr>
                </a:solidFill>
                <a:latin typeface="Bell MT" panose="02020503060305020303" pitchFamily="18" charset="0"/>
              </a:rPr>
              <a:t> </a:t>
            </a:r>
            <a:r>
              <a:rPr lang="en-US" altLang="en-US" sz="2400" kern="1200" dirty="0" err="1">
                <a:solidFill>
                  <a:schemeClr val="bg1">
                    <a:lumMod val="95000"/>
                  </a:schemeClr>
                </a:solidFill>
                <a:latin typeface="Bell MT" panose="02020503060305020303" pitchFamily="18" charset="0"/>
              </a:rPr>
              <a:t>individuos</a:t>
            </a:r>
            <a:endParaRPr lang="en-US" altLang="en-US" sz="2400" kern="1200" dirty="0">
              <a:solidFill>
                <a:schemeClr val="bg1">
                  <a:lumMod val="95000"/>
                </a:schemeClr>
              </a:solidFill>
              <a:latin typeface="Bell MT" panose="02020503060305020303" pitchFamily="18" charset="0"/>
            </a:endParaRPr>
          </a:p>
        </p:txBody>
      </p:sp>
      <p:cxnSp>
        <p:nvCxnSpPr>
          <p:cNvPr id="76" name="Straight Connector 75">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5781" name="Picture 11" descr="Fotografía de un tunicado solitario llamado ascidia rugosa del Pacífico ">
            <a:extLst>
              <a:ext uri="{FF2B5EF4-FFF2-40B4-BE49-F238E27FC236}">
                <a16:creationId xmlns:a16="http://schemas.microsoft.com/office/drawing/2014/main" id="{5AE2EC09-77BC-4FF5-B7E5-B7BF47211F65}"/>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2" b="-2"/>
          <a:stretch/>
        </p:blipFill>
        <p:spPr bwMode="auto">
          <a:xfrm>
            <a:off x="238226" y="321733"/>
            <a:ext cx="3120339" cy="621453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 name="Picture 2" descr="Detalle del tunicado de estrella dorada ">
            <a:extLst>
              <a:ext uri="{FF2B5EF4-FFF2-40B4-BE49-F238E27FC236}">
                <a16:creationId xmlns:a16="http://schemas.microsoft.com/office/drawing/2014/main" id="{33C6EC69-ECFB-45DD-A524-710CD668FA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5755" y="328123"/>
            <a:ext cx="2654982" cy="2985818"/>
          </a:xfrm>
          <a:prstGeom prst="rect">
            <a:avLst/>
          </a:prstGeom>
          <a:ln>
            <a:solidFill>
              <a:schemeClr val="bg1"/>
            </a:solidFill>
          </a:ln>
        </p:spPr>
      </p:pic>
      <p:pic>
        <p:nvPicPr>
          <p:cNvPr id="75780" name="Picture 4" descr="Fotografía del tunicado de estrella dorada, un tunicado que vive en colonias  ">
            <a:extLst>
              <a:ext uri="{FF2B5EF4-FFF2-40B4-BE49-F238E27FC236}">
                <a16:creationId xmlns:a16="http://schemas.microsoft.com/office/drawing/2014/main" id="{2F568396-B481-46CA-A220-4319029028C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441313" y="328123"/>
            <a:ext cx="2651693" cy="298581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42DA39-FDAB-450F-83D1-FED6EB569B32}"/>
              </a:ext>
            </a:extLst>
          </p:cNvPr>
          <p:cNvSpPr txBox="1"/>
          <p:nvPr/>
        </p:nvSpPr>
        <p:spPr>
          <a:xfrm>
            <a:off x="3586612" y="6477802"/>
            <a:ext cx="5547209" cy="461665"/>
          </a:xfrm>
          <a:prstGeom prst="rect">
            <a:avLst/>
          </a:prstGeom>
          <a:noFill/>
        </p:spPr>
        <p:txBody>
          <a:bodyPr wrap="square" rtlCol="0">
            <a:spAutoFit/>
          </a:bodyPr>
          <a:lstStyle/>
          <a:p>
            <a:pPr algn="r"/>
            <a:r>
              <a:rPr lang="en-US" altLang="en-US" sz="800" dirty="0">
                <a:solidFill>
                  <a:schemeClr val="bg1"/>
                </a:solidFill>
                <a:latin typeface="Bell MT" panose="02020503060305020303" pitchFamily="18" charset="0"/>
              </a:rPr>
              <a:t>Ascidia rugosa del </a:t>
            </a:r>
            <a:r>
              <a:rPr lang="en-US" altLang="en-US" sz="800" dirty="0" err="1">
                <a:solidFill>
                  <a:schemeClr val="bg1"/>
                </a:solidFill>
                <a:latin typeface="Bell MT" panose="02020503060305020303" pitchFamily="18" charset="0"/>
              </a:rPr>
              <a:t>Pacífico</a:t>
            </a:r>
            <a:r>
              <a:rPr lang="en-US" altLang="en-US" sz="800"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Styela</a:t>
            </a:r>
            <a:r>
              <a:rPr lang="en-US" altLang="en-US" sz="800" i="1"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clava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izquierda</a:t>
            </a:r>
            <a:r>
              <a:rPr lang="en-US" altLang="en-US" sz="800" dirty="0">
                <a:solidFill>
                  <a:schemeClr val="bg1"/>
                </a:solidFill>
                <a:latin typeface="Bell MT" panose="02020503060305020303" pitchFamily="18" charset="0"/>
              </a:rPr>
              <a:t>) y </a:t>
            </a:r>
            <a:r>
              <a:rPr lang="en-US" altLang="en-US" sz="800" dirty="0" err="1">
                <a:solidFill>
                  <a:schemeClr val="bg1"/>
                </a:solidFill>
                <a:latin typeface="Bell MT" panose="02020503060305020303" pitchFamily="18" charset="0"/>
              </a:rPr>
              <a:t>Tunicado</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estrella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dorada</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Botryllus </a:t>
            </a:r>
            <a:r>
              <a:rPr lang="en-US" altLang="en-US" sz="800" i="1" dirty="0" err="1">
                <a:solidFill>
                  <a:schemeClr val="bg1"/>
                </a:solidFill>
                <a:latin typeface="Bell MT" panose="02020503060305020303" pitchFamily="18" charset="0"/>
              </a:rPr>
              <a:t>schlosseri</a:t>
            </a:r>
            <a:r>
              <a:rPr lang="en-US" altLang="en-US" sz="800" dirty="0">
                <a:solidFill>
                  <a:schemeClr val="bg1"/>
                </a:solidFill>
                <a:latin typeface="Bell MT" panose="02020503060305020303" pitchFamily="18" charset="0"/>
              </a:rPr>
              <a:t> (medio),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Tessa Getchis; (</a:t>
            </a:r>
            <a:r>
              <a:rPr lang="en-US" altLang="en-US" sz="800" dirty="0" err="1">
                <a:solidFill>
                  <a:schemeClr val="bg1"/>
                </a:solidFill>
                <a:latin typeface="Bell MT" panose="02020503060305020303" pitchFamily="18" charset="0"/>
              </a:rPr>
              <a:t>derecha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detalle</a:t>
            </a:r>
            <a:r>
              <a:rPr lang="en-US" altLang="en-US" sz="800" dirty="0">
                <a:solidFill>
                  <a:schemeClr val="bg1"/>
                </a:solidFill>
                <a:latin typeface="Bell MT" panose="02020503060305020303" pitchFamily="18" charset="0"/>
              </a:rPr>
              <a:t> de un </a:t>
            </a:r>
            <a:r>
              <a:rPr lang="en-US" altLang="en-US" sz="800" dirty="0" err="1">
                <a:solidFill>
                  <a:schemeClr val="bg1"/>
                </a:solidFill>
                <a:latin typeface="Bell MT" panose="02020503060305020303" pitchFamily="18" charset="0"/>
              </a:rPr>
              <a:t>tunicado</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estrella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dorada</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Botryllus </a:t>
            </a:r>
            <a:r>
              <a:rPr lang="en-US" altLang="en-US" sz="800" i="1" dirty="0" err="1">
                <a:solidFill>
                  <a:schemeClr val="bg1"/>
                </a:solidFill>
                <a:latin typeface="Bell MT" panose="02020503060305020303" pitchFamily="18" charset="0"/>
              </a:rPr>
              <a:t>schlosseri</a:t>
            </a:r>
            <a:r>
              <a:rPr lang="en-US" altLang="en-US" sz="800" i="1"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Robert </a:t>
            </a:r>
            <a:r>
              <a:rPr lang="en-US" altLang="en-US" sz="800" dirty="0" err="1">
                <a:solidFill>
                  <a:schemeClr val="bg1"/>
                </a:solidFill>
                <a:latin typeface="Bell MT" panose="02020503060305020303" pitchFamily="18" charset="0"/>
              </a:rPr>
              <a:t>Bachand</a:t>
            </a:r>
            <a:endParaRPr lang="en-US" altLang="en-US" sz="800" dirty="0">
              <a:solidFill>
                <a:schemeClr val="bg1"/>
              </a:solidFill>
              <a:latin typeface="Bell MT" panose="02020503060305020303" pitchFamily="18" charset="0"/>
            </a:endParaRPr>
          </a:p>
          <a:p>
            <a:endParaRPr lang="en-US" sz="800" dirty="0">
              <a:latin typeface="Bell MT" panose="02020503060305020303"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8">
            <a:extLst>
              <a:ext uri="{FF2B5EF4-FFF2-40B4-BE49-F238E27FC236}">
                <a16:creationId xmlns:a16="http://schemas.microsoft.com/office/drawing/2014/main" id="{E74F9F7A-587E-4961-8E9C-051F0CF91508}"/>
              </a:ext>
            </a:extLst>
          </p:cNvPr>
          <p:cNvSpPr>
            <a:spLocks noGrp="1" noChangeArrowheads="1"/>
          </p:cNvSpPr>
          <p:nvPr>
            <p:ph type="title"/>
          </p:nvPr>
        </p:nvSpPr>
        <p:spPr>
          <a:xfrm>
            <a:off x="234953" y="198438"/>
            <a:ext cx="8305800" cy="1401763"/>
          </a:xfrm>
        </p:spPr>
        <p:txBody>
          <a:bodyPr/>
          <a:lstStyle/>
          <a:p>
            <a:pPr algn="l" eaLnBrk="1" hangingPunct="1"/>
            <a:r>
              <a:rPr lang="en-US" altLang="en-US" sz="2700" dirty="0" err="1">
                <a:solidFill>
                  <a:schemeClr val="bg1">
                    <a:lumMod val="95000"/>
                  </a:schemeClr>
                </a:solidFill>
                <a:latin typeface="Bell MT" panose="02020503060305020303" pitchFamily="18" charset="0"/>
              </a:rPr>
              <a:t>En</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pilares</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plataformas</a:t>
            </a:r>
            <a:r>
              <a:rPr lang="en-US" altLang="en-US" sz="2700" dirty="0">
                <a:solidFill>
                  <a:schemeClr val="bg1">
                    <a:lumMod val="95000"/>
                  </a:schemeClr>
                </a:solidFill>
                <a:latin typeface="Bell MT" panose="02020503060305020303" pitchFamily="18" charset="0"/>
              </a:rPr>
              <a:t> y </a:t>
            </a:r>
            <a:r>
              <a:rPr lang="en-US" altLang="en-US" sz="2700" dirty="0" err="1">
                <a:solidFill>
                  <a:schemeClr val="bg1">
                    <a:lumMod val="95000"/>
                  </a:schemeClr>
                </a:solidFill>
                <a:latin typeface="Bell MT" panose="02020503060305020303" pitchFamily="18" charset="0"/>
              </a:rPr>
              <a:t>muelles</a:t>
            </a:r>
            <a:r>
              <a:rPr lang="en-US" altLang="en-US" sz="2700" dirty="0">
                <a:solidFill>
                  <a:schemeClr val="bg1">
                    <a:lumMod val="95000"/>
                  </a:schemeClr>
                </a:solidFill>
                <a:latin typeface="Bell MT" panose="02020503060305020303" pitchFamily="18" charset="0"/>
              </a:rPr>
              <a:t> se </a:t>
            </a:r>
            <a:r>
              <a:rPr lang="en-US" altLang="en-US" sz="2700" dirty="0" err="1">
                <a:solidFill>
                  <a:schemeClr val="bg1">
                    <a:lumMod val="95000"/>
                  </a:schemeClr>
                </a:solidFill>
                <a:latin typeface="Bell MT" panose="02020503060305020303" pitchFamily="18" charset="0"/>
              </a:rPr>
              <a:t>encuentran</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habitualmente</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grupos</a:t>
            </a:r>
            <a:r>
              <a:rPr lang="en-US" altLang="en-US" sz="2700" dirty="0">
                <a:solidFill>
                  <a:schemeClr val="bg1">
                    <a:lumMod val="95000"/>
                  </a:schemeClr>
                </a:solidFill>
                <a:latin typeface="Bell MT" panose="02020503060305020303" pitchFamily="18" charset="0"/>
              </a:rPr>
              <a:t> de </a:t>
            </a:r>
            <a:r>
              <a:rPr lang="en-US" altLang="en-US" sz="2700" dirty="0" err="1">
                <a:solidFill>
                  <a:schemeClr val="bg1">
                    <a:lumMod val="95000"/>
                  </a:schemeClr>
                </a:solidFill>
                <a:latin typeface="Bell MT" panose="02020503060305020303" pitchFamily="18" charset="0"/>
              </a:rPr>
              <a:t>uvas</a:t>
            </a:r>
            <a:r>
              <a:rPr lang="en-US" altLang="en-US" sz="2700" dirty="0">
                <a:solidFill>
                  <a:schemeClr val="bg1">
                    <a:lumMod val="95000"/>
                  </a:schemeClr>
                </a:solidFill>
                <a:latin typeface="Bell MT" panose="02020503060305020303" pitchFamily="18" charset="0"/>
              </a:rPr>
              <a:t> de mar. Son </a:t>
            </a:r>
            <a:r>
              <a:rPr lang="en-US" altLang="en-US" sz="2700" dirty="0" err="1">
                <a:solidFill>
                  <a:schemeClr val="bg1">
                    <a:lumMod val="95000"/>
                  </a:schemeClr>
                </a:solidFill>
                <a:latin typeface="Bell MT" panose="02020503060305020303" pitchFamily="18" charset="0"/>
              </a:rPr>
              <a:t>tunicados</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solitarios</a:t>
            </a:r>
            <a:r>
              <a:rPr lang="en-US" altLang="en-US" sz="2700" dirty="0">
                <a:solidFill>
                  <a:schemeClr val="bg1">
                    <a:lumMod val="95000"/>
                  </a:schemeClr>
                </a:solidFill>
                <a:latin typeface="Bell MT" panose="02020503060305020303" pitchFamily="18" charset="0"/>
              </a:rPr>
              <a:t> que </a:t>
            </a:r>
            <a:r>
              <a:rPr lang="en-US" altLang="en-US" sz="2700" dirty="0" err="1">
                <a:solidFill>
                  <a:schemeClr val="bg1">
                    <a:lumMod val="95000"/>
                  </a:schemeClr>
                </a:solidFill>
                <a:latin typeface="Bell MT" panose="02020503060305020303" pitchFamily="18" charset="0"/>
              </a:rPr>
              <a:t>tienen</a:t>
            </a:r>
            <a:r>
              <a:rPr lang="en-US" altLang="en-US" sz="2700" dirty="0">
                <a:solidFill>
                  <a:schemeClr val="bg1">
                    <a:lumMod val="95000"/>
                  </a:schemeClr>
                </a:solidFill>
                <a:latin typeface="Bell MT" panose="02020503060305020303" pitchFamily="18" charset="0"/>
              </a:rPr>
              <a:t> dos </a:t>
            </a:r>
            <a:r>
              <a:rPr lang="en-US" altLang="en-US" sz="2700" dirty="0" err="1">
                <a:solidFill>
                  <a:schemeClr val="bg1">
                    <a:lumMod val="95000"/>
                  </a:schemeClr>
                </a:solidFill>
                <a:latin typeface="Bell MT" panose="02020503060305020303" pitchFamily="18" charset="0"/>
              </a:rPr>
              <a:t>sifones</a:t>
            </a:r>
            <a:r>
              <a:rPr lang="en-US" altLang="en-US" sz="2700" dirty="0">
                <a:solidFill>
                  <a:schemeClr val="bg1">
                    <a:lumMod val="95000"/>
                  </a:schemeClr>
                </a:solidFill>
                <a:latin typeface="Bell MT" panose="02020503060305020303" pitchFamily="18" charset="0"/>
              </a:rPr>
              <a:t> para </a:t>
            </a:r>
            <a:r>
              <a:rPr lang="en-US" altLang="en-US" sz="2700" dirty="0" err="1">
                <a:solidFill>
                  <a:schemeClr val="bg1">
                    <a:lumMod val="95000"/>
                  </a:schemeClr>
                </a:solidFill>
                <a:latin typeface="Bell MT" panose="02020503060305020303" pitchFamily="18" charset="0"/>
              </a:rPr>
              <a:t>filtrar</a:t>
            </a:r>
            <a:r>
              <a:rPr lang="en-US" altLang="en-US" sz="2700" dirty="0">
                <a:solidFill>
                  <a:schemeClr val="bg1">
                    <a:lumMod val="95000"/>
                  </a:schemeClr>
                </a:solidFill>
                <a:latin typeface="Bell MT" panose="02020503060305020303" pitchFamily="18" charset="0"/>
              </a:rPr>
              <a:t> el </a:t>
            </a:r>
            <a:r>
              <a:rPr lang="en-US" altLang="en-US" sz="2700" dirty="0" err="1">
                <a:solidFill>
                  <a:schemeClr val="bg1">
                    <a:lumMod val="95000"/>
                  </a:schemeClr>
                </a:solidFill>
                <a:latin typeface="Bell MT" panose="02020503060305020303" pitchFamily="18" charset="0"/>
              </a:rPr>
              <a:t>agua</a:t>
            </a:r>
            <a:r>
              <a:rPr lang="en-US" altLang="en-US" sz="2700" dirty="0">
                <a:solidFill>
                  <a:schemeClr val="bg1">
                    <a:lumMod val="95000"/>
                  </a:schemeClr>
                </a:solidFill>
                <a:latin typeface="Bell MT" panose="02020503060305020303" pitchFamily="18" charset="0"/>
              </a:rPr>
              <a:t> y la comida y </a:t>
            </a:r>
            <a:r>
              <a:rPr lang="en-US" altLang="en-US" sz="2700" dirty="0" err="1">
                <a:solidFill>
                  <a:schemeClr val="bg1">
                    <a:lumMod val="95000"/>
                  </a:schemeClr>
                </a:solidFill>
                <a:latin typeface="Bell MT" panose="02020503060305020303" pitchFamily="18" charset="0"/>
              </a:rPr>
              <a:t>excretar</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los</a:t>
            </a:r>
            <a:r>
              <a:rPr lang="en-US" altLang="en-US" sz="2700" dirty="0">
                <a:solidFill>
                  <a:schemeClr val="bg1">
                    <a:lumMod val="95000"/>
                  </a:schemeClr>
                </a:solidFill>
                <a:latin typeface="Bell MT" panose="02020503060305020303" pitchFamily="18" charset="0"/>
              </a:rPr>
              <a:t> </a:t>
            </a:r>
            <a:r>
              <a:rPr lang="en-US" altLang="en-US" sz="2700" dirty="0" err="1">
                <a:solidFill>
                  <a:schemeClr val="bg1">
                    <a:lumMod val="95000"/>
                  </a:schemeClr>
                </a:solidFill>
                <a:latin typeface="Bell MT" panose="02020503060305020303" pitchFamily="18" charset="0"/>
              </a:rPr>
              <a:t>desechos</a:t>
            </a:r>
            <a:endParaRPr lang="en-US" altLang="en-US" sz="2700" dirty="0">
              <a:solidFill>
                <a:schemeClr val="bg1">
                  <a:lumMod val="95000"/>
                </a:schemeClr>
              </a:solidFill>
              <a:latin typeface="Bell MT" panose="02020503060305020303" pitchFamily="18" charset="0"/>
            </a:endParaRPr>
          </a:p>
        </p:txBody>
      </p:sp>
      <p:pic>
        <p:nvPicPr>
          <p:cNvPr id="76804" name="Picture 4" descr="Fotografía de un racimo de tunicados incluyendo uvas de mar y tunicados de estrella dorada ">
            <a:extLst>
              <a:ext uri="{FF2B5EF4-FFF2-40B4-BE49-F238E27FC236}">
                <a16:creationId xmlns:a16="http://schemas.microsoft.com/office/drawing/2014/main" id="{DC1B4D96-D6BD-46DC-AEBB-2A8A059D563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833082"/>
            <a:ext cx="6400801" cy="4800601"/>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11" descr="Fotografía de una uva de mar con sus dos sifones para absorber agua con alimentos y expeler agua con desechos ">
            <a:extLst>
              <a:ext uri="{FF2B5EF4-FFF2-40B4-BE49-F238E27FC236}">
                <a16:creationId xmlns:a16="http://schemas.microsoft.com/office/drawing/2014/main" id="{57E93AE7-BAEB-4728-ACBF-03571C82DBFF}"/>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bwMode="auto">
          <a:xfrm>
            <a:off x="6934200" y="2590800"/>
            <a:ext cx="1974850" cy="1905000"/>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437852-4020-4A88-8ECE-65662068CE9A}"/>
              </a:ext>
            </a:extLst>
          </p:cNvPr>
          <p:cNvSpPr txBox="1"/>
          <p:nvPr/>
        </p:nvSpPr>
        <p:spPr>
          <a:xfrm>
            <a:off x="381000" y="6418239"/>
            <a:ext cx="2438400" cy="215444"/>
          </a:xfrm>
          <a:prstGeom prst="rect">
            <a:avLst/>
          </a:prstGeom>
          <a:noFill/>
        </p:spPr>
        <p:txBody>
          <a:bodyPr wrap="square" rtlCol="0">
            <a:spAutoFit/>
          </a:bodyPr>
          <a:lstStyle/>
          <a:p>
            <a:r>
              <a:rPr lang="en-US" altLang="en-US" sz="800" dirty="0" err="1">
                <a:solidFill>
                  <a:schemeClr val="bg1"/>
                </a:solidFill>
                <a:latin typeface="Bell MT" panose="02020503060305020303" pitchFamily="18" charset="0"/>
              </a:rPr>
              <a:t>Uvas</a:t>
            </a:r>
            <a:r>
              <a:rPr lang="en-US" altLang="en-US" sz="800" dirty="0">
                <a:solidFill>
                  <a:schemeClr val="bg1"/>
                </a:solidFill>
                <a:latin typeface="Bell MT" panose="02020503060305020303" pitchFamily="18" charset="0"/>
              </a:rPr>
              <a:t> de mar, </a:t>
            </a:r>
            <a:r>
              <a:rPr lang="en-US" altLang="en-US" sz="800" i="1" dirty="0" err="1">
                <a:solidFill>
                  <a:schemeClr val="bg1"/>
                </a:solidFill>
                <a:latin typeface="Bell MT" panose="02020503060305020303" pitchFamily="18" charset="0"/>
              </a:rPr>
              <a:t>Molgula</a:t>
            </a:r>
            <a:r>
              <a:rPr lang="en-US" altLang="en-US" sz="800" dirty="0">
                <a:solidFill>
                  <a:schemeClr val="bg1"/>
                </a:solidFill>
                <a:latin typeface="Bell MT" panose="02020503060305020303" pitchFamily="18" charset="0"/>
              </a:rPr>
              <a:t> spp.,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Tessa Getchis</a:t>
            </a:r>
            <a:endParaRPr lang="en-US" sz="800" dirty="0">
              <a:solidFill>
                <a:schemeClr val="bg1"/>
              </a:solidFill>
              <a:latin typeface="Bell MT" panose="02020503060305020303"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B6DF845-D966-47C8-8C12-72ECA9DFB606}"/>
              </a:ext>
            </a:extLst>
          </p:cNvPr>
          <p:cNvSpPr>
            <a:spLocks noGrp="1" noChangeArrowheads="1"/>
          </p:cNvSpPr>
          <p:nvPr>
            <p:ph type="title"/>
          </p:nvPr>
        </p:nvSpPr>
        <p:spPr>
          <a:xfrm>
            <a:off x="528860" y="4725041"/>
            <a:ext cx="8071866" cy="1713859"/>
          </a:xfrm>
        </p:spPr>
        <p:txBody>
          <a:bodyPr vert="horz" lIns="91440" tIns="45720" rIns="91440" bIns="45720" rtlCol="0" anchor="b">
            <a:noAutofit/>
          </a:bodyPr>
          <a:lstStyle/>
          <a:p>
            <a:pPr algn="l" eaLnBrk="1" hangingPunct="1">
              <a:lnSpc>
                <a:spcPct val="90000"/>
              </a:lnSpc>
            </a:pPr>
            <a:r>
              <a:rPr lang="en-US" altLang="en-US" sz="2800" kern="1200" dirty="0" err="1">
                <a:solidFill>
                  <a:schemeClr val="tx1">
                    <a:lumMod val="95000"/>
                  </a:schemeClr>
                </a:solidFill>
                <a:latin typeface="Bell MT" panose="02020503060305020303" pitchFamily="18" charset="0"/>
              </a:rPr>
              <a:t>Numerosas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especies</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gaviotas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gaviotas</a:t>
            </a:r>
            <a:r>
              <a:rPr lang="en-US" altLang="en-US" sz="2800" kern="1200" dirty="0">
                <a:solidFill>
                  <a:schemeClr val="tx1">
                    <a:lumMod val="95000"/>
                  </a:schemeClr>
                </a:solidFill>
                <a:latin typeface="Bell MT" panose="02020503060305020303" pitchFamily="18" charset="0"/>
              </a:rPr>
              <a:t> de mar”) </a:t>
            </a:r>
            <a:r>
              <a:rPr lang="en-US" altLang="en-US" sz="2800" kern="1200" dirty="0" err="1">
                <a:solidFill>
                  <a:schemeClr val="tx1">
                    <a:lumMod val="95000"/>
                  </a:schemeClr>
                </a:solidFill>
                <a:latin typeface="Bell MT" panose="02020503060305020303" pitchFamily="18" charset="0"/>
              </a:rPr>
              <a:t>viven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todo</a:t>
            </a:r>
            <a:r>
              <a:rPr lang="en-US" altLang="en-US" sz="2800" kern="1200" dirty="0">
                <a:solidFill>
                  <a:schemeClr val="tx1">
                    <a:lumMod val="95000"/>
                  </a:schemeClr>
                </a:solidFill>
                <a:latin typeface="Bell MT" panose="02020503060305020303" pitchFamily="18" charset="0"/>
              </a:rPr>
              <a:t> el </a:t>
            </a:r>
            <a:r>
              <a:rPr lang="en-US" altLang="en-US" sz="2800" kern="1200" dirty="0" err="1">
                <a:solidFill>
                  <a:schemeClr val="tx1">
                    <a:lumMod val="95000"/>
                  </a:schemeClr>
                </a:solidFill>
                <a:latin typeface="Bell MT" panose="02020503060305020303" pitchFamily="18" charset="0"/>
              </a:rPr>
              <a:t>año</a:t>
            </a:r>
            <a:r>
              <a:rPr lang="en-US" altLang="en-US" sz="2800" kern="1200" dirty="0">
                <a:solidFill>
                  <a:schemeClr val="tx1">
                    <a:lumMod val="95000"/>
                  </a:schemeClr>
                </a:solidFill>
                <a:latin typeface="Bell MT" panose="02020503060305020303" pitchFamily="18" charset="0"/>
              </a:rPr>
              <a:t> o </a:t>
            </a:r>
            <a:r>
              <a:rPr lang="en-US" altLang="en-US" sz="2800" kern="1200" dirty="0" err="1">
                <a:solidFill>
                  <a:schemeClr val="tx1">
                    <a:lumMod val="95000"/>
                  </a:schemeClr>
                </a:solidFill>
                <a:latin typeface="Bell MT" panose="02020503060305020303" pitchFamily="18" charset="0"/>
              </a:rPr>
              <a:t>visitan</a:t>
            </a:r>
            <a:r>
              <a:rPr lang="en-US" altLang="en-US" sz="2800" kern="1200" dirty="0">
                <a:solidFill>
                  <a:schemeClr val="tx1">
                    <a:lumMod val="95000"/>
                  </a:schemeClr>
                </a:solidFill>
                <a:latin typeface="Bell MT" panose="02020503060305020303" pitchFamily="18" charset="0"/>
              </a:rPr>
              <a:t> el Sound, </a:t>
            </a:r>
            <a:r>
              <a:rPr lang="en-US" altLang="en-US" sz="2800" kern="1200" dirty="0" err="1">
                <a:solidFill>
                  <a:schemeClr val="tx1">
                    <a:lumMod val="95000"/>
                  </a:schemeClr>
                </a:solidFill>
                <a:latin typeface="Bell MT" panose="02020503060305020303" pitchFamily="18" charset="0"/>
              </a:rPr>
              <a:t>incluyendo</a:t>
            </a:r>
            <a:r>
              <a:rPr lang="en-US" altLang="en-US" sz="2800" kern="1200" dirty="0">
                <a:solidFill>
                  <a:schemeClr val="tx1">
                    <a:lumMod val="95000"/>
                  </a:schemeClr>
                </a:solidFill>
                <a:latin typeface="Bell MT" panose="02020503060305020303" pitchFamily="18" charset="0"/>
              </a:rPr>
              <a:t> a la </a:t>
            </a:r>
            <a:r>
              <a:rPr lang="en-US" altLang="en-US" sz="2800" kern="1200" dirty="0" err="1">
                <a:solidFill>
                  <a:schemeClr val="tx1">
                    <a:lumMod val="95000"/>
                  </a:schemeClr>
                </a:solidFill>
                <a:latin typeface="Bell MT" panose="02020503060305020303" pitchFamily="18" charset="0"/>
              </a:rPr>
              <a:t>gaviota</a:t>
            </a:r>
            <a:r>
              <a:rPr lang="en-US" altLang="en-US" sz="2800" kern="1200" dirty="0">
                <a:solidFill>
                  <a:schemeClr val="tx1">
                    <a:lumMod val="95000"/>
                  </a:schemeClr>
                </a:solidFill>
                <a:latin typeface="Bell MT" panose="02020503060305020303" pitchFamily="18" charset="0"/>
              </a:rPr>
              <a:t> de Delaware (</a:t>
            </a:r>
            <a:r>
              <a:rPr lang="en-US" altLang="en-US" sz="2800" kern="1200" dirty="0" err="1">
                <a:solidFill>
                  <a:schemeClr val="tx1">
                    <a:lumMod val="95000"/>
                  </a:schemeClr>
                </a:solidFill>
                <a:latin typeface="Bell MT" panose="02020503060305020303" pitchFamily="18" charset="0"/>
              </a:rPr>
              <a:t>izquierda</a:t>
            </a:r>
            <a:r>
              <a:rPr lang="en-US" altLang="en-US" sz="2800" kern="1200" dirty="0">
                <a:solidFill>
                  <a:schemeClr val="tx1">
                    <a:lumMod val="95000"/>
                  </a:schemeClr>
                </a:solidFill>
                <a:latin typeface="Bell MT" panose="02020503060305020303" pitchFamily="18" charset="0"/>
              </a:rPr>
              <a:t>) y la </a:t>
            </a:r>
            <a:r>
              <a:rPr lang="en-US" altLang="en-US" sz="2800" kern="1200" dirty="0" err="1">
                <a:solidFill>
                  <a:schemeClr val="tx1">
                    <a:lumMod val="95000"/>
                  </a:schemeClr>
                </a:solidFill>
                <a:latin typeface="Bell MT" panose="02020503060305020303" pitchFamily="18" charset="0"/>
              </a:rPr>
              <a:t>argentea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derecha</a:t>
            </a:r>
            <a:r>
              <a:rPr lang="en-US" altLang="en-US" sz="2800" kern="1200" dirty="0">
                <a:solidFill>
                  <a:schemeClr val="tx1">
                    <a:lumMod val="95000"/>
                  </a:schemeClr>
                </a:solidFill>
                <a:latin typeface="Bell MT" panose="02020503060305020303" pitchFamily="18" charset="0"/>
              </a:rPr>
              <a:t>) que </a:t>
            </a:r>
            <a:r>
              <a:rPr lang="en-US" altLang="en-US" sz="2800" kern="1200" dirty="0" err="1">
                <a:solidFill>
                  <a:schemeClr val="tx1">
                    <a:lumMod val="95000"/>
                  </a:schemeClr>
                </a:solidFill>
                <a:latin typeface="Bell MT" panose="02020503060305020303" pitchFamily="18" charset="0"/>
              </a:rPr>
              <a:t>anidan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islas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grandes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colonias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desde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principios</a:t>
            </a:r>
            <a:r>
              <a:rPr lang="en-US" altLang="en-US" sz="2800" kern="1200" dirty="0">
                <a:solidFill>
                  <a:schemeClr val="tx1">
                    <a:lumMod val="95000"/>
                  </a:schemeClr>
                </a:solidFill>
                <a:latin typeface="Bell MT" panose="02020503060305020303" pitchFamily="18" charset="0"/>
              </a:rPr>
              <a:t> de mayo a </a:t>
            </a:r>
            <a:r>
              <a:rPr lang="en-US" altLang="en-US" sz="2800" kern="1200" dirty="0" err="1">
                <a:solidFill>
                  <a:schemeClr val="tx1">
                    <a:lumMod val="95000"/>
                  </a:schemeClr>
                </a:solidFill>
                <a:latin typeface="Bell MT" panose="02020503060305020303" pitchFamily="18" charset="0"/>
              </a:rPr>
              <a:t>julio</a:t>
            </a:r>
            <a:endParaRPr lang="en-US" altLang="en-US" sz="2800" kern="1200" dirty="0">
              <a:solidFill>
                <a:schemeClr val="tx1">
                  <a:lumMod val="95000"/>
                </a:schemeClr>
              </a:solidFill>
              <a:latin typeface="Bell MT" panose="02020503060305020303" pitchFamily="18" charset="0"/>
            </a:endParaRPr>
          </a:p>
        </p:txBody>
      </p:sp>
      <p:pic>
        <p:nvPicPr>
          <p:cNvPr id="4" name="Picture 3" descr="Fotografía de una gaviota de Delaware parada en una roca &#10;">
            <a:extLst>
              <a:ext uri="{FF2B5EF4-FFF2-40B4-BE49-F238E27FC236}">
                <a16:creationId xmlns:a16="http://schemas.microsoft.com/office/drawing/2014/main" id="{1824BD6F-9395-4364-B4DA-8411D420B2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1154" y="416556"/>
            <a:ext cx="3746047" cy="3698244"/>
          </a:xfrm>
          <a:prstGeom prst="rect">
            <a:avLst/>
          </a:prstGeom>
          <a:ln w="6350">
            <a:solidFill>
              <a:schemeClr val="tx1"/>
            </a:solidFill>
          </a:ln>
        </p:spPr>
      </p:pic>
      <p:cxnSp>
        <p:nvCxnSpPr>
          <p:cNvPr id="71" name="Straight Connector 70">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251845"/>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Fotografía de una gaviota argentea parada en el suelo &#10;&#10;">
            <a:extLst>
              <a:ext uri="{FF2B5EF4-FFF2-40B4-BE49-F238E27FC236}">
                <a16:creationId xmlns:a16="http://schemas.microsoft.com/office/drawing/2014/main" id="{6816F04D-FEED-4783-B705-A78148D51C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800" y="419100"/>
            <a:ext cx="3530600" cy="3695700"/>
          </a:xfrm>
          <a:prstGeom prst="rect">
            <a:avLst/>
          </a:prstGeom>
          <a:ln w="6350">
            <a:solidFill>
              <a:schemeClr val="tx1"/>
            </a:solidFill>
          </a:ln>
        </p:spPr>
      </p:pic>
      <p:sp>
        <p:nvSpPr>
          <p:cNvPr id="2" name="TextBox 1">
            <a:extLst>
              <a:ext uri="{FF2B5EF4-FFF2-40B4-BE49-F238E27FC236}">
                <a16:creationId xmlns:a16="http://schemas.microsoft.com/office/drawing/2014/main" id="{8128BD42-BC76-4FF4-8DEC-0A0A67D7EC6B}"/>
              </a:ext>
            </a:extLst>
          </p:cNvPr>
          <p:cNvSpPr txBox="1"/>
          <p:nvPr/>
        </p:nvSpPr>
        <p:spPr>
          <a:xfrm>
            <a:off x="2819405" y="3276600"/>
            <a:ext cx="1447796" cy="1154162"/>
          </a:xfrm>
          <a:prstGeom prst="rect">
            <a:avLst/>
          </a:prstGeom>
          <a:noFill/>
        </p:spPr>
        <p:txBody>
          <a:bodyPr wrap="square" rtlCol="0">
            <a:spAutoFit/>
          </a:bodyPr>
          <a:lstStyle/>
          <a:p>
            <a:pPr algn="r" eaLnBrk="1" hangingPunct="1">
              <a:spcBef>
                <a:spcPts val="0"/>
              </a:spcBef>
              <a:spcAft>
                <a:spcPts val="600"/>
              </a:spcAft>
            </a:pPr>
            <a:r>
              <a:rPr lang="en-US" altLang="en-US" sz="800" dirty="0">
                <a:latin typeface="Bell MT" panose="02020503060305020303" pitchFamily="18" charset="0"/>
              </a:rPr>
              <a:t>(</a:t>
            </a:r>
            <a:r>
              <a:rPr lang="en-US" altLang="en-US" sz="800" dirty="0" err="1">
                <a:latin typeface="Bell MT" panose="02020503060305020303" pitchFamily="18" charset="0"/>
              </a:rPr>
              <a:t>izquierda</a:t>
            </a:r>
            <a:r>
              <a:rPr lang="en-US" altLang="en-US" sz="800" dirty="0">
                <a:latin typeface="Bell MT" panose="02020503060305020303" pitchFamily="18" charset="0"/>
              </a:rPr>
              <a:t>) </a:t>
            </a:r>
            <a:r>
              <a:rPr lang="en-US" altLang="en-US" sz="800" dirty="0" err="1">
                <a:latin typeface="Bell MT" panose="02020503060305020303" pitchFamily="18" charset="0"/>
              </a:rPr>
              <a:t>Gaviota</a:t>
            </a:r>
            <a:r>
              <a:rPr lang="en-US" altLang="en-US" sz="800" dirty="0">
                <a:latin typeface="Bell MT" panose="02020503060305020303" pitchFamily="18" charset="0"/>
              </a:rPr>
              <a:t> de Delaware, </a:t>
            </a:r>
            <a:r>
              <a:rPr lang="en-US" sz="800" b="0" i="1" dirty="0">
                <a:effectLst/>
                <a:latin typeface="Bell MT" panose="02020503060305020303" pitchFamily="18" charset="0"/>
              </a:rPr>
              <a:t>Larus </a:t>
            </a:r>
            <a:r>
              <a:rPr lang="en-US" sz="800" b="0" i="1" dirty="0" err="1">
                <a:effectLst/>
                <a:latin typeface="Bell MT" panose="02020503060305020303" pitchFamily="18" charset="0"/>
              </a:rPr>
              <a:t>delawarensis</a:t>
            </a:r>
            <a:r>
              <a:rPr lang="en-US" sz="800" b="0" i="1" dirty="0">
                <a:effectLst/>
                <a:latin typeface="Bell MT" panose="02020503060305020303" pitchFamily="18" charset="0"/>
              </a:rPr>
              <a:t>, </a:t>
            </a:r>
            <a:r>
              <a:rPr lang="en-US" sz="800" b="0" dirty="0" err="1">
                <a:effectLst/>
                <a:latin typeface="Bell MT" panose="02020503060305020303" pitchFamily="18" charset="0"/>
              </a:rPr>
              <a:t>c</a:t>
            </a:r>
            <a:r>
              <a:rPr lang="en-US" sz="800" dirty="0" err="1">
                <a:latin typeface="Bell MT" panose="02020503060305020303" pitchFamily="18" charset="0"/>
              </a:rPr>
              <a:t>ortesía</a:t>
            </a:r>
            <a:r>
              <a:rPr lang="en-US" altLang="en-US" sz="800" dirty="0">
                <a:latin typeface="Bell MT" panose="02020503060305020303" pitchFamily="18" charset="0"/>
              </a:rPr>
              <a:t> de </a:t>
            </a:r>
            <a:r>
              <a:rPr lang="en-US" sz="800" dirty="0">
                <a:latin typeface="Bell MT" panose="02020503060305020303" pitchFamily="18" charset="0"/>
              </a:rPr>
              <a:t>Nancy Balcom;</a:t>
            </a:r>
            <a:r>
              <a:rPr lang="en-US" sz="800" i="1" dirty="0">
                <a:latin typeface="Bell MT" panose="02020503060305020303" pitchFamily="18" charset="0"/>
              </a:rPr>
              <a:t> </a:t>
            </a:r>
            <a:r>
              <a:rPr lang="en-US" sz="800" dirty="0">
                <a:latin typeface="Bell MT" panose="02020503060305020303" pitchFamily="18" charset="0"/>
              </a:rPr>
              <a:t>(</a:t>
            </a:r>
            <a:r>
              <a:rPr lang="en-US" sz="800" dirty="0" err="1">
                <a:latin typeface="Bell MT" panose="02020503060305020303" pitchFamily="18" charset="0"/>
              </a:rPr>
              <a:t>derecha</a:t>
            </a:r>
            <a:r>
              <a:rPr lang="en-US" sz="800" dirty="0">
                <a:latin typeface="Bell MT" panose="02020503060305020303" pitchFamily="18" charset="0"/>
              </a:rPr>
              <a:t>) </a:t>
            </a:r>
            <a:r>
              <a:rPr lang="en-US" sz="800" dirty="0" err="1">
                <a:latin typeface="Bell MT" panose="02020503060305020303" pitchFamily="18" charset="0"/>
              </a:rPr>
              <a:t>Gaviota</a:t>
            </a:r>
            <a:r>
              <a:rPr lang="en-US" sz="800" dirty="0">
                <a:latin typeface="Bell MT" panose="02020503060305020303" pitchFamily="18" charset="0"/>
              </a:rPr>
              <a:t> Argentea, </a:t>
            </a:r>
            <a:r>
              <a:rPr lang="en-US" sz="800" b="0" i="1" dirty="0">
                <a:effectLst/>
                <a:latin typeface="Bell MT" panose="02020503060305020303" pitchFamily="18" charset="0"/>
              </a:rPr>
              <a:t>Larus </a:t>
            </a:r>
            <a:r>
              <a:rPr lang="en-US" sz="800" b="0" i="1" dirty="0" err="1">
                <a:effectLst/>
                <a:latin typeface="Bell MT" panose="02020503060305020303" pitchFamily="18" charset="0"/>
              </a:rPr>
              <a:t>argentatus</a:t>
            </a:r>
            <a:r>
              <a:rPr lang="en-US" sz="800" i="1" dirty="0">
                <a:latin typeface="Bell MT" panose="02020503060305020303" pitchFamily="18" charset="0"/>
              </a:rPr>
              <a:t>, </a:t>
            </a:r>
            <a:r>
              <a:rPr lang="en-US" sz="800" dirty="0" err="1">
                <a:latin typeface="Bell MT" panose="02020503060305020303" pitchFamily="18" charset="0"/>
              </a:rPr>
              <a:t>c</a:t>
            </a:r>
            <a:r>
              <a:rPr lang="en-US" sz="800" b="0" dirty="0" err="1">
                <a:effectLst/>
                <a:latin typeface="Bell MT" panose="02020503060305020303" pitchFamily="18" charset="0"/>
              </a:rPr>
              <a:t>ortesía</a:t>
            </a:r>
            <a:r>
              <a:rPr lang="en-US" sz="800" b="0" dirty="0">
                <a:effectLst/>
                <a:latin typeface="Bell MT" panose="02020503060305020303" pitchFamily="18" charset="0"/>
              </a:rPr>
              <a:t> d</a:t>
            </a:r>
            <a:r>
              <a:rPr lang="en-US" sz="800" b="0" i="0" dirty="0">
                <a:effectLst/>
                <a:latin typeface="Bell MT" panose="02020503060305020303" pitchFamily="18" charset="0"/>
              </a:rPr>
              <a:t>e Thomas Morris</a:t>
            </a:r>
            <a:endParaRPr lang="en-US" altLang="en-US" sz="800" dirty="0">
              <a:latin typeface="Bell MT" panose="02020503060305020303" pitchFamily="18" charset="0"/>
            </a:endParaRPr>
          </a:p>
          <a:p>
            <a:pPr algn="r" eaLnBrk="1" hangingPunct="1"/>
            <a:endParaRPr lang="en-US" altLang="en-US" sz="800" dirty="0">
              <a:latin typeface="Arial" panose="020B0604020202020204" pitchFamily="34" charset="0"/>
            </a:endParaRPr>
          </a:p>
          <a:p>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C0BA0E-E608-404A-A092-60F38D123C7C}"/>
              </a:ext>
            </a:extLst>
          </p:cNvPr>
          <p:cNvSpPr>
            <a:spLocks noGrp="1"/>
          </p:cNvSpPr>
          <p:nvPr>
            <p:ph type="title"/>
          </p:nvPr>
        </p:nvSpPr>
        <p:spPr>
          <a:xfrm>
            <a:off x="3564305" y="3429000"/>
            <a:ext cx="3674695" cy="3218542"/>
          </a:xfrm>
        </p:spPr>
        <p:txBody>
          <a:bodyPr/>
          <a:lstStyle/>
          <a:p>
            <a:pPr algn="l"/>
            <a:r>
              <a:rPr lang="en-US" altLang="en-US" sz="2800" kern="1200" dirty="0">
                <a:solidFill>
                  <a:schemeClr val="bg1">
                    <a:lumMod val="95000"/>
                  </a:schemeClr>
                </a:solidFill>
                <a:latin typeface="Bell MT" panose="02020503060305020303" pitchFamily="18" charset="0"/>
              </a:rPr>
              <a:t>El </a:t>
            </a:r>
            <a:r>
              <a:rPr lang="en-US" altLang="en-US" sz="2800" kern="1200" dirty="0" err="1">
                <a:solidFill>
                  <a:schemeClr val="bg1">
                    <a:lumMod val="95000"/>
                  </a:schemeClr>
                </a:solidFill>
                <a:latin typeface="Bell MT" panose="02020503060305020303" pitchFamily="18" charset="0"/>
              </a:rPr>
              <a:t>cormorán</a:t>
            </a:r>
            <a:r>
              <a:rPr lang="en-US" altLang="en-US" sz="2800" kern="1200" dirty="0">
                <a:solidFill>
                  <a:schemeClr val="bg1">
                    <a:lumMod val="95000"/>
                  </a:schemeClr>
                </a:solidFill>
                <a:latin typeface="Bell MT" panose="02020503060305020303" pitchFamily="18" charset="0"/>
              </a:rPr>
              <a:t> de </a:t>
            </a:r>
            <a:r>
              <a:rPr lang="en-US" altLang="en-US" sz="2800" kern="1200" dirty="0" err="1">
                <a:solidFill>
                  <a:schemeClr val="bg1">
                    <a:lumMod val="95000"/>
                  </a:schemeClr>
                </a:solidFill>
                <a:latin typeface="Bell MT" panose="02020503060305020303" pitchFamily="18" charset="0"/>
              </a:rPr>
              <a:t>cresta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doble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vive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aquí</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todo</a:t>
            </a:r>
            <a:r>
              <a:rPr lang="en-US" altLang="en-US" sz="2800" kern="1200" dirty="0">
                <a:solidFill>
                  <a:schemeClr val="bg1">
                    <a:lumMod val="95000"/>
                  </a:schemeClr>
                </a:solidFill>
                <a:latin typeface="Bell MT" panose="02020503060305020303" pitchFamily="18" charset="0"/>
              </a:rPr>
              <a:t> el </a:t>
            </a:r>
            <a:r>
              <a:rPr lang="en-US" altLang="en-US" sz="2800" kern="1200" dirty="0" err="1">
                <a:solidFill>
                  <a:schemeClr val="bg1">
                    <a:lumMod val="95000"/>
                  </a:schemeClr>
                </a:solidFill>
                <a:latin typeface="Bell MT" panose="02020503060305020303" pitchFamily="18" charset="0"/>
              </a:rPr>
              <a:t>año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más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numeroso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el </a:t>
            </a:r>
            <a:r>
              <a:rPr lang="en-US" altLang="en-US" sz="2800" kern="1200" dirty="0" err="1">
                <a:solidFill>
                  <a:schemeClr val="bg1">
                    <a:lumMod val="95000"/>
                  </a:schemeClr>
                </a:solidFill>
                <a:latin typeface="Bell MT" panose="02020503060305020303" pitchFamily="18" charset="0"/>
              </a:rPr>
              <a:t>verano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cuando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cría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islas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rocosas</a:t>
            </a:r>
            <a:br>
              <a:rPr lang="en-US" altLang="en-US" sz="2800" kern="1200" dirty="0">
                <a:solidFill>
                  <a:srgbClr val="FFFFFF"/>
                </a:solidFill>
                <a:latin typeface="+mj-lt"/>
              </a:rPr>
            </a:br>
            <a:br>
              <a:rPr lang="en-US" altLang="en-US" sz="2800" kern="1200" dirty="0">
                <a:solidFill>
                  <a:srgbClr val="FFFFFF"/>
                </a:solidFill>
                <a:latin typeface="+mj-lt"/>
              </a:rPr>
            </a:br>
            <a:endParaRPr lang="en-US" sz="2800" dirty="0">
              <a:solidFill>
                <a:schemeClr val="bg1"/>
              </a:solidFill>
              <a:latin typeface="Bell MT" panose="02020503060305020303" pitchFamily="18" charset="0"/>
            </a:endParaRPr>
          </a:p>
        </p:txBody>
      </p:sp>
      <p:pic>
        <p:nvPicPr>
          <p:cNvPr id="5" name="Picture 4" descr="Detalle de un cormorán de cresta doble parado en un poste ">
            <a:extLst>
              <a:ext uri="{FF2B5EF4-FFF2-40B4-BE49-F238E27FC236}">
                <a16:creationId xmlns:a16="http://schemas.microsoft.com/office/drawing/2014/main" id="{6C3A257E-6FEC-4D67-AA77-B90008B8F7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274" y="241346"/>
            <a:ext cx="3120339" cy="6214534"/>
          </a:xfrm>
          <a:prstGeom prst="rect">
            <a:avLst/>
          </a:prstGeom>
          <a:ln w="6350">
            <a:solidFill>
              <a:schemeClr val="bg1"/>
            </a:solidFill>
          </a:ln>
        </p:spPr>
      </p:pic>
      <p:pic>
        <p:nvPicPr>
          <p:cNvPr id="11" name="Picture 10" descr="Silueta de un cormorán de cresta doble parado en un pilar alto ">
            <a:extLst>
              <a:ext uri="{FF2B5EF4-FFF2-40B4-BE49-F238E27FC236}">
                <a16:creationId xmlns:a16="http://schemas.microsoft.com/office/drawing/2014/main" id="{D4CC90FB-4296-4438-A790-857701CAC1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57974" y="228600"/>
            <a:ext cx="1447800" cy="6400800"/>
          </a:xfrm>
          <a:prstGeom prst="rect">
            <a:avLst/>
          </a:prstGeom>
          <a:ln w="6350">
            <a:solidFill>
              <a:schemeClr val="bg1"/>
            </a:solidFill>
          </a:ln>
        </p:spPr>
      </p:pic>
      <p:pic>
        <p:nvPicPr>
          <p:cNvPr id="13" name="Picture 12" descr="Fotografía de un cormorán de cresta doble nadando en el agua">
            <a:extLst>
              <a:ext uri="{FF2B5EF4-FFF2-40B4-BE49-F238E27FC236}">
                <a16:creationId xmlns:a16="http://schemas.microsoft.com/office/drawing/2014/main" id="{A65FDD76-06F0-4818-A5D6-372DA7D3CE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8565" y="232719"/>
            <a:ext cx="4099409" cy="2829560"/>
          </a:xfrm>
          <a:prstGeom prst="rect">
            <a:avLst/>
          </a:prstGeom>
          <a:ln w="6350">
            <a:solidFill>
              <a:schemeClr val="bg1"/>
            </a:solidFill>
          </a:ln>
        </p:spPr>
      </p:pic>
      <p:sp>
        <p:nvSpPr>
          <p:cNvPr id="3" name="TextBox 2">
            <a:extLst>
              <a:ext uri="{FF2B5EF4-FFF2-40B4-BE49-F238E27FC236}">
                <a16:creationId xmlns:a16="http://schemas.microsoft.com/office/drawing/2014/main" id="{31545CC5-544B-4141-AE27-F86E39B814F6}"/>
              </a:ext>
            </a:extLst>
          </p:cNvPr>
          <p:cNvSpPr txBox="1"/>
          <p:nvPr/>
        </p:nvSpPr>
        <p:spPr>
          <a:xfrm>
            <a:off x="144931" y="6455880"/>
            <a:ext cx="3419374" cy="461665"/>
          </a:xfrm>
          <a:prstGeom prst="rect">
            <a:avLst/>
          </a:prstGeom>
          <a:noFill/>
        </p:spPr>
        <p:txBody>
          <a:bodyPr wrap="square" rtlCol="0">
            <a:spAutoFit/>
          </a:bodyPr>
          <a:lstStyle/>
          <a:p>
            <a:r>
              <a:rPr lang="en-US" altLang="en-US" sz="800" kern="1200" dirty="0">
                <a:solidFill>
                  <a:schemeClr val="bg1"/>
                </a:solidFill>
                <a:latin typeface="Bell MT" panose="02020503060305020303" pitchFamily="18" charset="0"/>
              </a:rPr>
              <a:t>(</a:t>
            </a:r>
            <a:r>
              <a:rPr lang="en-US" altLang="en-US" sz="800" kern="1200" dirty="0" err="1">
                <a:solidFill>
                  <a:schemeClr val="bg1"/>
                </a:solidFill>
                <a:latin typeface="Bell MT" panose="02020503060305020303" pitchFamily="18" charset="0"/>
              </a:rPr>
              <a:t>izquierda</a:t>
            </a:r>
            <a:r>
              <a:rPr lang="en-US" altLang="en-US" sz="800" kern="1200" dirty="0">
                <a:solidFill>
                  <a:schemeClr val="bg1"/>
                </a:solidFill>
                <a:latin typeface="Bell MT" panose="02020503060305020303" pitchFamily="18" charset="0"/>
              </a:rPr>
              <a:t> y </a:t>
            </a:r>
            <a:r>
              <a:rPr lang="en-US" altLang="en-US" sz="800" kern="1200" dirty="0" err="1">
                <a:solidFill>
                  <a:schemeClr val="bg1"/>
                </a:solidFill>
                <a:latin typeface="Bell MT" panose="02020503060305020303" pitchFamily="18" charset="0"/>
              </a:rPr>
              <a:t>centro</a:t>
            </a:r>
            <a:r>
              <a:rPr lang="en-US" altLang="en-US" sz="800" kern="1200" dirty="0">
                <a:solidFill>
                  <a:schemeClr val="bg1"/>
                </a:solidFill>
                <a:latin typeface="Bell MT" panose="02020503060305020303" pitchFamily="18" charset="0"/>
              </a:rPr>
              <a:t>) </a:t>
            </a:r>
            <a:r>
              <a:rPr lang="en-US" altLang="en-US" sz="800" kern="1200" dirty="0" err="1">
                <a:solidFill>
                  <a:schemeClr val="bg1"/>
                </a:solidFill>
                <a:latin typeface="Bell MT" panose="02020503060305020303" pitchFamily="18" charset="0"/>
              </a:rPr>
              <a:t>Cormoranes</a:t>
            </a:r>
            <a:r>
              <a:rPr lang="en-US" altLang="en-US" sz="800" kern="1200" dirty="0">
                <a:solidFill>
                  <a:schemeClr val="bg1"/>
                </a:solidFill>
                <a:latin typeface="Bell MT" panose="02020503060305020303" pitchFamily="18" charset="0"/>
              </a:rPr>
              <a:t> de cresta doble, </a:t>
            </a:r>
            <a:r>
              <a:rPr lang="en-US" sz="800" b="0" i="1" dirty="0">
                <a:solidFill>
                  <a:schemeClr val="bg1"/>
                </a:solidFill>
                <a:effectLst/>
                <a:latin typeface="Bell MT" panose="02020503060305020303" pitchFamily="18" charset="0"/>
                <a:cs typeface="Calibri" panose="020F0502020204030204" pitchFamily="34" charset="0"/>
              </a:rPr>
              <a:t>Phalacrocorax auratus, </a:t>
            </a:r>
            <a:r>
              <a:rPr lang="en-US" sz="800" b="0" dirty="0" err="1">
                <a:solidFill>
                  <a:schemeClr val="bg1"/>
                </a:solidFill>
                <a:effectLst/>
                <a:latin typeface="Bell MT" panose="02020503060305020303" pitchFamily="18" charset="0"/>
                <a:cs typeface="Calibri" panose="020F0502020204030204" pitchFamily="34" charset="0"/>
              </a:rPr>
              <a:t>cortesía</a:t>
            </a:r>
            <a:r>
              <a:rPr lang="en-US" sz="800" b="0" dirty="0">
                <a:solidFill>
                  <a:schemeClr val="bg1"/>
                </a:solidFill>
                <a:effectLst/>
                <a:latin typeface="Bell MT" panose="02020503060305020303" pitchFamily="18" charset="0"/>
                <a:cs typeface="Calibri" panose="020F0502020204030204" pitchFamily="34" charset="0"/>
              </a:rPr>
              <a:t> de </a:t>
            </a:r>
            <a:r>
              <a:rPr lang="en-US" sz="800" b="0" i="0" dirty="0">
                <a:solidFill>
                  <a:schemeClr val="bg1"/>
                </a:solidFill>
                <a:effectLst/>
                <a:latin typeface="Bell MT" panose="02020503060305020303" pitchFamily="18" charset="0"/>
              </a:rPr>
              <a:t>Thomas Morris; </a:t>
            </a:r>
            <a:r>
              <a:rPr lang="en-US" sz="800" b="0" dirty="0">
                <a:solidFill>
                  <a:schemeClr val="bg1"/>
                </a:solidFill>
                <a:effectLst/>
                <a:latin typeface="Bell MT" panose="02020503060305020303" pitchFamily="18" charset="0"/>
                <a:cs typeface="Calibri" panose="020F0502020204030204" pitchFamily="34" charset="0"/>
              </a:rPr>
              <a:t>(</a:t>
            </a:r>
            <a:r>
              <a:rPr lang="en-US" sz="800" b="0" dirty="0" err="1">
                <a:solidFill>
                  <a:schemeClr val="bg1"/>
                </a:solidFill>
                <a:effectLst/>
                <a:latin typeface="Bell MT" panose="02020503060305020303" pitchFamily="18" charset="0"/>
                <a:cs typeface="Calibri" panose="020F0502020204030204" pitchFamily="34" charset="0"/>
              </a:rPr>
              <a:t>derecha</a:t>
            </a:r>
            <a:r>
              <a:rPr lang="en-US" sz="800" b="0" dirty="0">
                <a:solidFill>
                  <a:schemeClr val="bg1"/>
                </a:solidFill>
                <a:effectLst/>
                <a:latin typeface="Bell MT" panose="02020503060305020303" pitchFamily="18" charset="0"/>
                <a:cs typeface="Calibri" panose="020F0502020204030204" pitchFamily="34"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a:t>
            </a:r>
            <a:r>
              <a:rPr lang="en-US" sz="800" b="0" dirty="0">
                <a:solidFill>
                  <a:schemeClr val="bg1"/>
                </a:solidFill>
                <a:effectLst/>
                <a:latin typeface="Bell MT" panose="02020503060305020303" pitchFamily="18" charset="0"/>
                <a:cs typeface="Calibri" panose="020F0502020204030204" pitchFamily="34" charset="0"/>
              </a:rPr>
              <a:t>Nancy Balcom</a:t>
            </a:r>
            <a:endParaRPr lang="en-US" altLang="en-US" sz="800" kern="1200" dirty="0">
              <a:solidFill>
                <a:schemeClr val="bg1"/>
              </a:solidFill>
              <a:latin typeface="Bell MT" panose="02020503060305020303" pitchFamily="18" charset="0"/>
              <a:cs typeface="Calibri" panose="020F0502020204030204" pitchFamily="34" charset="0"/>
            </a:endParaRPr>
          </a:p>
          <a:p>
            <a:endParaRPr lang="en-US" sz="800" dirty="0">
              <a:latin typeface="Bell MT" panose="02020503060305020303" pitchFamily="18" charset="0"/>
            </a:endParaRPr>
          </a:p>
        </p:txBody>
      </p:sp>
    </p:spTree>
    <p:extLst>
      <p:ext uri="{BB962C8B-B14F-4D97-AF65-F5344CB8AC3E}">
        <p14:creationId xmlns:p14="http://schemas.microsoft.com/office/powerpoint/2010/main" val="4073873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24" descr="Fotografía de un gran arroyo de marea y pastos de marisma">
            <a:extLst>
              <a:ext uri="{FF2B5EF4-FFF2-40B4-BE49-F238E27FC236}">
                <a16:creationId xmlns:a16="http://schemas.microsoft.com/office/drawing/2014/main" id="{B024CCC7-38BB-48B5-B8CE-36E53D6D7B8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a:ext>
            </a:extLst>
          </a:blip>
          <a:srcRect/>
          <a:stretch/>
        </p:blipFill>
        <p:spPr>
          <a:xfrm>
            <a:off x="-2285" y="10"/>
            <a:ext cx="9143999" cy="6857990"/>
          </a:xfrm>
          <a:prstGeom prst="rect">
            <a:avLst/>
          </a:prstGeom>
        </p:spPr>
      </p:pic>
      <p:sp>
        <p:nvSpPr>
          <p:cNvPr id="74" name="Rectangle 7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Rectangle 20">
            <a:extLst>
              <a:ext uri="{FF2B5EF4-FFF2-40B4-BE49-F238E27FC236}">
                <a16:creationId xmlns:a16="http://schemas.microsoft.com/office/drawing/2014/main" id="{29BB9572-D242-4B01-AFED-6A4AF36F652C}"/>
              </a:ext>
            </a:extLst>
          </p:cNvPr>
          <p:cNvSpPr>
            <a:spLocks noGrp="1" noChangeArrowheads="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eaLnBrk="1" hangingPunct="1">
              <a:lnSpc>
                <a:spcPct val="90000"/>
              </a:lnSpc>
            </a:pPr>
            <a:r>
              <a:rPr lang="en-US" altLang="en-US" sz="2800" kern="1200" dirty="0">
                <a:solidFill>
                  <a:schemeClr val="bg1">
                    <a:lumMod val="95000"/>
                  </a:schemeClr>
                </a:solidFill>
                <a:latin typeface="Bell MT" panose="02020503060305020303" pitchFamily="18" charset="0"/>
              </a:rPr>
              <a:t>Una </a:t>
            </a:r>
            <a:r>
              <a:rPr lang="en-US" altLang="en-US" sz="2800" kern="1200" dirty="0" err="1">
                <a:solidFill>
                  <a:schemeClr val="bg1">
                    <a:lumMod val="95000"/>
                  </a:schemeClr>
                </a:solidFill>
                <a:latin typeface="Bell MT" panose="02020503060305020303" pitchFamily="18" charset="0"/>
              </a:rPr>
              <a:t>marisma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salada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tiene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muchas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funciones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importantes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el </a:t>
            </a:r>
            <a:r>
              <a:rPr lang="en-US" altLang="en-US" sz="2800" kern="1200" dirty="0" err="1">
                <a:solidFill>
                  <a:schemeClr val="bg1">
                    <a:lumMod val="95000"/>
                  </a:schemeClr>
                </a:solidFill>
                <a:latin typeface="Bell MT" panose="02020503060305020303" pitchFamily="18" charset="0"/>
              </a:rPr>
              <a:t>ecosistema</a:t>
            </a:r>
            <a:r>
              <a:rPr lang="en-US" altLang="en-US" sz="2800" kern="1200" dirty="0">
                <a:solidFill>
                  <a:schemeClr val="bg1">
                    <a:lumMod val="95000"/>
                  </a:schemeClr>
                </a:solidFill>
                <a:latin typeface="Bell MT" panose="02020503060305020303" pitchFamily="18" charset="0"/>
              </a:rPr>
              <a:t> del Sound: </a:t>
            </a:r>
            <a:r>
              <a:rPr lang="en-US" altLang="en-US" sz="2800" kern="1200" dirty="0" err="1">
                <a:solidFill>
                  <a:schemeClr val="bg1">
                    <a:lumMod val="95000"/>
                  </a:schemeClr>
                </a:solidFill>
                <a:latin typeface="Bell MT" panose="02020503060305020303" pitchFamily="18" charset="0"/>
              </a:rPr>
              <a:t>criadero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filtro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absorción</a:t>
            </a:r>
            <a:r>
              <a:rPr lang="en-US" altLang="en-US" sz="2800" kern="1200" dirty="0">
                <a:solidFill>
                  <a:schemeClr val="bg1">
                    <a:lumMod val="95000"/>
                  </a:schemeClr>
                </a:solidFill>
                <a:latin typeface="Bell MT" panose="02020503060305020303" pitchFamily="18" charset="0"/>
              </a:rPr>
              <a:t> y </a:t>
            </a:r>
            <a:r>
              <a:rPr lang="en-US" altLang="en-US" sz="2800" kern="1200" dirty="0" err="1">
                <a:solidFill>
                  <a:schemeClr val="bg1">
                    <a:lumMod val="95000"/>
                  </a:schemeClr>
                </a:solidFill>
                <a:latin typeface="Bell MT" panose="02020503060305020303" pitchFamily="18" charset="0"/>
              </a:rPr>
              <a:t>fuente</a:t>
            </a:r>
            <a:r>
              <a:rPr lang="en-US" altLang="en-US" sz="2800" kern="1200" dirty="0">
                <a:solidFill>
                  <a:schemeClr val="bg1">
                    <a:lumMod val="95000"/>
                  </a:schemeClr>
                </a:solidFill>
                <a:latin typeface="Bell MT" panose="02020503060305020303" pitchFamily="18" charset="0"/>
              </a:rPr>
              <a:t> de </a:t>
            </a:r>
            <a:r>
              <a:rPr lang="en-US" altLang="en-US" sz="2800" kern="1200" dirty="0" err="1">
                <a:solidFill>
                  <a:schemeClr val="bg1">
                    <a:lumMod val="95000"/>
                  </a:schemeClr>
                </a:solidFill>
                <a:latin typeface="Bell MT" panose="02020503060305020303" pitchFamily="18" charset="0"/>
              </a:rPr>
              <a:t>nutrientes</a:t>
            </a:r>
            <a:r>
              <a:rPr lang="en-US" altLang="en-US" sz="2800" kern="1200" dirty="0">
                <a:solidFill>
                  <a:schemeClr val="bg1">
                    <a:lumMod val="95000"/>
                  </a:schemeClr>
                </a:solidFill>
                <a:latin typeface="Bell MT" panose="02020503060305020303" pitchFamily="18" charset="0"/>
              </a:rPr>
              <a:t> </a:t>
            </a:r>
          </a:p>
        </p:txBody>
      </p:sp>
      <p:sp>
        <p:nvSpPr>
          <p:cNvPr id="2" name="TextBox 1">
            <a:extLst>
              <a:ext uri="{FF2B5EF4-FFF2-40B4-BE49-F238E27FC236}">
                <a16:creationId xmlns:a16="http://schemas.microsoft.com/office/drawing/2014/main" id="{3F624638-AB2F-4F8B-8F7B-314B2B0C3649}"/>
              </a:ext>
            </a:extLst>
          </p:cNvPr>
          <p:cNvSpPr txBox="1"/>
          <p:nvPr/>
        </p:nvSpPr>
        <p:spPr>
          <a:xfrm>
            <a:off x="6096000" y="6629400"/>
            <a:ext cx="3048000" cy="215444"/>
          </a:xfrm>
          <a:prstGeom prst="rect">
            <a:avLst/>
          </a:prstGeom>
          <a:noFill/>
        </p:spPr>
        <p:txBody>
          <a:bodyPr wrap="square" rtlCol="0">
            <a:spAutoFit/>
          </a:bodyPr>
          <a:lstStyle/>
          <a:p>
            <a:pPr marL="0" lvl="0" indent="0">
              <a:buFontTx/>
              <a:buNone/>
            </a:pPr>
            <a:r>
              <a:rPr lang="en-US" sz="800" kern="1200" dirty="0">
                <a:solidFill>
                  <a:schemeClr val="bg1"/>
                </a:solidFill>
                <a:effectLst/>
                <a:latin typeface="Bell MT" panose="02020503060305020303" pitchFamily="18" charset="0"/>
              </a:rPr>
              <a:t>Bluff Point (Groton, CT) </a:t>
            </a:r>
            <a:r>
              <a:rPr lang="en-US" sz="800" kern="1200" dirty="0" err="1">
                <a:solidFill>
                  <a:schemeClr val="bg1"/>
                </a:solidFill>
                <a:effectLst/>
                <a:latin typeface="Bell MT" panose="02020503060305020303" pitchFamily="18" charset="0"/>
              </a:rPr>
              <a:t>marisma</a:t>
            </a:r>
            <a:r>
              <a:rPr lang="en-US" sz="800" kern="1200" dirty="0">
                <a:solidFill>
                  <a:schemeClr val="bg1"/>
                </a:solidFill>
                <a:effectLst/>
                <a:latin typeface="Bell MT" panose="02020503060305020303" pitchFamily="18" charset="0"/>
              </a:rPr>
              <a:t> </a:t>
            </a:r>
            <a:r>
              <a:rPr lang="en-US" sz="800" kern="1200" dirty="0" err="1">
                <a:solidFill>
                  <a:schemeClr val="bg1"/>
                </a:solidFill>
                <a:effectLst/>
                <a:latin typeface="Bell MT" panose="02020503060305020303" pitchFamily="18" charset="0"/>
              </a:rPr>
              <a:t>salada</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c</a:t>
            </a:r>
            <a:r>
              <a:rPr lang="en-US" sz="800" kern="1200" dirty="0" err="1">
                <a:solidFill>
                  <a:schemeClr val="bg1"/>
                </a:solidFill>
                <a:effectLst/>
                <a:latin typeface="Bell MT" panose="02020503060305020303" pitchFamily="18" charset="0"/>
              </a:rPr>
              <a:t>ortesía</a:t>
            </a:r>
            <a:r>
              <a:rPr lang="en-US" sz="800" kern="1200" dirty="0">
                <a:solidFill>
                  <a:schemeClr val="bg1"/>
                </a:solidFill>
                <a:effectLst/>
                <a:latin typeface="Bell MT" panose="02020503060305020303" pitchFamily="18" charset="0"/>
              </a:rPr>
              <a:t> de Nancy Balcom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tografía del fondo sumergido del mar en Long Island Sound, con rocas, esponjas, algas y otros organismos ">
            <a:extLst>
              <a:ext uri="{FF2B5EF4-FFF2-40B4-BE49-F238E27FC236}">
                <a16:creationId xmlns:a16="http://schemas.microsoft.com/office/drawing/2014/main" id="{1FE03619-0327-4EDF-9C75-D54773B89CD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36" name="Rectangle 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7" name="Rectangle 2">
            <a:extLst>
              <a:ext uri="{FF2B5EF4-FFF2-40B4-BE49-F238E27FC236}">
                <a16:creationId xmlns:a16="http://schemas.microsoft.com/office/drawing/2014/main" id="{614F3516-B201-4E94-91B4-5ED6EE34FC8F}"/>
              </a:ext>
            </a:extLst>
          </p:cNvPr>
          <p:cNvSpPr>
            <a:spLocks noGrp="1" noChangeArrowheads="1"/>
          </p:cNvSpPr>
          <p:nvPr>
            <p:ph type="title"/>
          </p:nvPr>
        </p:nvSpPr>
        <p:spPr>
          <a:xfrm>
            <a:off x="392906" y="5317240"/>
            <a:ext cx="8408194" cy="744836"/>
          </a:xfrm>
        </p:spPr>
        <p:txBody>
          <a:bodyPr vert="horz" lIns="91440" tIns="45720" rIns="91440" bIns="45720" rtlCol="0" anchor="ctr">
            <a:normAutofit fontScale="90000"/>
          </a:bodyPr>
          <a:lstStyle/>
          <a:p>
            <a:pPr eaLnBrk="1" hangingPunct="1">
              <a:lnSpc>
                <a:spcPct val="90000"/>
              </a:lnSpc>
            </a:pPr>
            <a:r>
              <a:rPr lang="en-US" altLang="en-US" kern="1200" dirty="0">
                <a:solidFill>
                  <a:schemeClr val="tx1">
                    <a:lumMod val="85000"/>
                    <a:lumOff val="15000"/>
                  </a:schemeClr>
                </a:solidFill>
              </a:rPr>
              <a:t>El </a:t>
            </a:r>
            <a:r>
              <a:rPr lang="en-US" altLang="en-US" kern="1200" dirty="0" err="1">
                <a:solidFill>
                  <a:schemeClr val="tx1">
                    <a:lumMod val="85000"/>
                    <a:lumOff val="15000"/>
                  </a:schemeClr>
                </a:solidFill>
              </a:rPr>
              <a:t>fondo</a:t>
            </a:r>
            <a:r>
              <a:rPr lang="en-US" altLang="en-US" kern="1200" dirty="0">
                <a:solidFill>
                  <a:schemeClr val="tx1">
                    <a:lumMod val="85000"/>
                    <a:lumOff val="15000"/>
                  </a:schemeClr>
                </a:solidFill>
              </a:rPr>
              <a:t> </a:t>
            </a:r>
            <a:r>
              <a:rPr lang="en-US" altLang="en-US" kern="1200" dirty="0" err="1">
                <a:solidFill>
                  <a:schemeClr val="tx1">
                    <a:lumMod val="85000"/>
                    <a:lumOff val="15000"/>
                  </a:schemeClr>
                </a:solidFill>
              </a:rPr>
              <a:t>sumergido</a:t>
            </a:r>
            <a:r>
              <a:rPr lang="en-US" altLang="en-US" kern="1200" dirty="0">
                <a:solidFill>
                  <a:schemeClr val="tx1">
                    <a:lumMod val="85000"/>
                    <a:lumOff val="15000"/>
                  </a:schemeClr>
                </a:solidFill>
              </a:rPr>
              <a:t>: del barro a las </a:t>
            </a:r>
            <a:r>
              <a:rPr lang="en-US" altLang="en-US" kern="1200" dirty="0" err="1">
                <a:solidFill>
                  <a:schemeClr val="tx1">
                    <a:lumMod val="85000"/>
                    <a:lumOff val="15000"/>
                  </a:schemeClr>
                </a:solidFill>
              </a:rPr>
              <a:t>rocas</a:t>
            </a:r>
            <a:endParaRPr lang="en-US" altLang="en-US" kern="1200" dirty="0">
              <a:solidFill>
                <a:schemeClr val="tx1">
                  <a:lumMod val="85000"/>
                  <a:lumOff val="15000"/>
                </a:schemeClr>
              </a:solidFill>
            </a:endParaRPr>
          </a:p>
        </p:txBody>
      </p:sp>
      <p:cxnSp>
        <p:nvCxnSpPr>
          <p:cNvPr id="138" name="Straight Connector 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196F6FA-FD19-4256-8AB3-AB6B09F722DE}"/>
              </a:ext>
            </a:extLst>
          </p:cNvPr>
          <p:cNvSpPr txBox="1"/>
          <p:nvPr/>
        </p:nvSpPr>
        <p:spPr>
          <a:xfrm>
            <a:off x="5486400" y="6519436"/>
            <a:ext cx="3390900" cy="338554"/>
          </a:xfrm>
          <a:prstGeom prst="rect">
            <a:avLst/>
          </a:prstGeom>
          <a:noFill/>
        </p:spPr>
        <p:txBody>
          <a:bodyPr wrap="square" rtlCol="0">
            <a:spAutoFit/>
          </a:bodyPr>
          <a:lstStyle/>
          <a:p>
            <a:pPr algn="r"/>
            <a:r>
              <a:rPr lang="en-US" sz="800" dirty="0" err="1">
                <a:solidFill>
                  <a:schemeClr val="bg1"/>
                </a:solidFill>
                <a:effectLst/>
                <a:latin typeface="Bell MT" panose="02020503060305020303" pitchFamily="18" charset="0"/>
                <a:ea typeface="Calibri" panose="020F0502020204030204" pitchFamily="34" charset="0"/>
              </a:rPr>
              <a:t>cortesía</a:t>
            </a:r>
            <a:r>
              <a:rPr lang="en-US" sz="800" dirty="0">
                <a:solidFill>
                  <a:schemeClr val="bg1"/>
                </a:solidFill>
                <a:effectLst/>
                <a:latin typeface="Bell MT" panose="02020503060305020303" pitchFamily="18" charset="0"/>
                <a:ea typeface="Calibri" panose="020F0502020204030204" pitchFamily="34" charset="0"/>
              </a:rPr>
              <a:t> de Ivar Babb y </a:t>
            </a:r>
            <a:r>
              <a:rPr lang="en-US" sz="800" dirty="0" err="1">
                <a:solidFill>
                  <a:schemeClr val="bg1"/>
                </a:solidFill>
                <a:effectLst/>
                <a:latin typeface="Bell MT" panose="02020503060305020303" pitchFamily="18" charset="0"/>
                <a:ea typeface="Calibri" panose="020F0502020204030204" pitchFamily="34" charset="0"/>
              </a:rPr>
              <a:t>LISMaRC</a:t>
            </a:r>
            <a:r>
              <a:rPr lang="en-US" sz="800" dirty="0">
                <a:solidFill>
                  <a:schemeClr val="bg1"/>
                </a:solidFill>
                <a:effectLst/>
                <a:latin typeface="Bell MT" panose="02020503060305020303" pitchFamily="18" charset="0"/>
                <a:ea typeface="Calibri" panose="020F0502020204030204" pitchFamily="34" charset="0"/>
              </a:rPr>
              <a:t> Science Team (UConn/U New Haven/USGS), Long Island Sound Study, CT-DEEP</a:t>
            </a:r>
            <a:endParaRPr lang="en-US" sz="800" dirty="0">
              <a:latin typeface="Bell MT" panose="02020503060305020303"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50" name="Rectangle 2">
            <a:extLst>
              <a:ext uri="{FF2B5EF4-FFF2-40B4-BE49-F238E27FC236}">
                <a16:creationId xmlns:a16="http://schemas.microsoft.com/office/drawing/2014/main" id="{4519E82E-E50B-4643-803E-74720EFFCC3B}"/>
              </a:ext>
            </a:extLst>
          </p:cNvPr>
          <p:cNvSpPr>
            <a:spLocks noGrp="1" noChangeArrowheads="1"/>
          </p:cNvSpPr>
          <p:nvPr>
            <p:ph type="title"/>
          </p:nvPr>
        </p:nvSpPr>
        <p:spPr>
          <a:xfrm>
            <a:off x="707457" y="712269"/>
            <a:ext cx="2528249" cy="5502264"/>
          </a:xfrm>
        </p:spPr>
        <p:txBody>
          <a:bodyPr>
            <a:normAutofit/>
          </a:bodyPr>
          <a:lstStyle/>
          <a:p>
            <a:pPr algn="l" eaLnBrk="1" hangingPunct="1">
              <a:lnSpc>
                <a:spcPct val="90000"/>
              </a:lnSpc>
            </a:pPr>
            <a:r>
              <a:rPr lang="en-US" altLang="en-US" sz="2800" dirty="0">
                <a:solidFill>
                  <a:schemeClr val="tx1">
                    <a:lumMod val="95000"/>
                  </a:schemeClr>
                </a:solidFill>
                <a:latin typeface="Bell MT" panose="02020503060305020303" pitchFamily="18" charset="0"/>
              </a:rPr>
              <a:t>El </a:t>
            </a:r>
            <a:r>
              <a:rPr lang="en-US" altLang="en-US" sz="2800" dirty="0" err="1">
                <a:solidFill>
                  <a:schemeClr val="tx1">
                    <a:lumMod val="95000"/>
                  </a:schemeClr>
                </a:solidFill>
                <a:latin typeface="Bell MT" panose="02020503060305020303" pitchFamily="18" charset="0"/>
              </a:rPr>
              <a:t>fondo</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marino</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en</a:t>
            </a:r>
            <a:r>
              <a:rPr lang="en-US" altLang="en-US" sz="2800" dirty="0">
                <a:solidFill>
                  <a:schemeClr val="tx1">
                    <a:lumMod val="95000"/>
                  </a:schemeClr>
                </a:solidFill>
                <a:latin typeface="Bell MT" panose="02020503060305020303" pitchFamily="18" charset="0"/>
              </a:rPr>
              <a:t> Long Island Sound </a:t>
            </a:r>
            <a:r>
              <a:rPr lang="en-US" altLang="en-US" sz="2800" dirty="0" err="1">
                <a:solidFill>
                  <a:schemeClr val="tx1">
                    <a:lumMod val="95000"/>
                  </a:schemeClr>
                </a:solidFill>
                <a:latin typeface="Bell MT" panose="02020503060305020303" pitchFamily="18" charset="0"/>
              </a:rPr>
              <a:t>es</a:t>
            </a:r>
            <a:r>
              <a:rPr lang="en-US" altLang="en-US" sz="2800" dirty="0">
                <a:solidFill>
                  <a:schemeClr val="tx1">
                    <a:lumMod val="95000"/>
                  </a:schemeClr>
                </a:solidFill>
                <a:latin typeface="Bell MT" panose="02020503060305020303" pitchFamily="18" charset="0"/>
              </a:rPr>
              <a:t> tan </a:t>
            </a:r>
            <a:r>
              <a:rPr lang="en-US" altLang="en-US" sz="2800" dirty="0" err="1">
                <a:solidFill>
                  <a:schemeClr val="tx1">
                    <a:lumMod val="95000"/>
                  </a:schemeClr>
                </a:solidFill>
                <a:latin typeface="Bell MT" panose="02020503060305020303" pitchFamily="18" charset="0"/>
              </a:rPr>
              <a:t>diverso</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como</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los</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hábitats</a:t>
            </a:r>
            <a:r>
              <a:rPr lang="en-US" altLang="en-US" sz="2800" dirty="0">
                <a:solidFill>
                  <a:schemeClr val="tx1">
                    <a:lumMod val="95000"/>
                  </a:schemeClr>
                </a:solidFill>
                <a:latin typeface="Bell MT" panose="02020503060305020303" pitchFamily="18" charset="0"/>
              </a:rPr>
              <a:t>  que se </a:t>
            </a:r>
            <a:r>
              <a:rPr lang="en-US" altLang="en-US" sz="2800" dirty="0" err="1">
                <a:solidFill>
                  <a:schemeClr val="tx1">
                    <a:lumMod val="95000"/>
                  </a:schemeClr>
                </a:solidFill>
                <a:latin typeface="Bell MT" panose="02020503060305020303" pitchFamily="18" charset="0"/>
              </a:rPr>
              <a:t>extienden</a:t>
            </a:r>
            <a:r>
              <a:rPr lang="en-US" altLang="en-US" sz="2800" dirty="0">
                <a:solidFill>
                  <a:schemeClr val="tx1">
                    <a:lumMod val="95000"/>
                  </a:schemeClr>
                </a:solidFill>
                <a:latin typeface="Bell MT" panose="02020503060305020303" pitchFamily="18" charset="0"/>
              </a:rPr>
              <a:t> a lo largo de la </a:t>
            </a:r>
            <a:r>
              <a:rPr lang="en-US" altLang="en-US" sz="2800" dirty="0" err="1">
                <a:solidFill>
                  <a:schemeClr val="tx1">
                    <a:lumMod val="95000"/>
                  </a:schemeClr>
                </a:solidFill>
                <a:latin typeface="Bell MT" panose="02020503060305020303" pitchFamily="18" charset="0"/>
              </a:rPr>
              <a:t>orilla</a:t>
            </a:r>
            <a:r>
              <a:rPr lang="en-US" altLang="en-US" sz="2800" dirty="0">
                <a:solidFill>
                  <a:schemeClr val="tx1">
                    <a:lumMod val="95000"/>
                  </a:schemeClr>
                </a:solidFill>
                <a:latin typeface="Bell MT" panose="02020503060305020303" pitchFamily="18" charset="0"/>
              </a:rPr>
              <a:t> y </a:t>
            </a:r>
            <a:r>
              <a:rPr lang="en-US" altLang="en-US" sz="2800" dirty="0" err="1">
                <a:solidFill>
                  <a:schemeClr val="tx1">
                    <a:lumMod val="95000"/>
                  </a:schemeClr>
                </a:solidFill>
                <a:latin typeface="Bell MT" panose="02020503060305020303" pitchFamily="18" charset="0"/>
              </a:rPr>
              <a:t>puede</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puede</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estar</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conformado</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por</a:t>
            </a:r>
            <a:r>
              <a:rPr lang="en-US" altLang="en-US" sz="2800" dirty="0">
                <a:solidFill>
                  <a:schemeClr val="tx1">
                    <a:lumMod val="95000"/>
                  </a:schemeClr>
                </a:solidFill>
                <a:latin typeface="Bell MT" panose="02020503060305020303" pitchFamily="18" charset="0"/>
              </a:rPr>
              <a:t> </a:t>
            </a:r>
            <a:r>
              <a:rPr lang="en-US" altLang="en-US" sz="2800" dirty="0" err="1">
                <a:solidFill>
                  <a:schemeClr val="tx1">
                    <a:lumMod val="95000"/>
                  </a:schemeClr>
                </a:solidFill>
                <a:latin typeface="Bell MT" panose="02020503060305020303" pitchFamily="18" charset="0"/>
              </a:rPr>
              <a:t>lodo</a:t>
            </a:r>
            <a:r>
              <a:rPr lang="en-US" altLang="en-US" sz="2800" dirty="0">
                <a:solidFill>
                  <a:schemeClr val="tx1">
                    <a:lumMod val="95000"/>
                  </a:schemeClr>
                </a:solidFill>
                <a:latin typeface="Bell MT" panose="02020503060305020303" pitchFamily="18" charset="0"/>
              </a:rPr>
              <a:t>, barro, arena, </a:t>
            </a:r>
            <a:r>
              <a:rPr lang="en-US" altLang="en-US" sz="2800" dirty="0" err="1">
                <a:solidFill>
                  <a:schemeClr val="tx1">
                    <a:lumMod val="95000"/>
                  </a:schemeClr>
                </a:solidFill>
                <a:latin typeface="Bell MT" panose="02020503060305020303" pitchFamily="18" charset="0"/>
              </a:rPr>
              <a:t>piedras</a:t>
            </a:r>
            <a:r>
              <a:rPr lang="en-US" altLang="en-US" sz="2800" dirty="0">
                <a:solidFill>
                  <a:schemeClr val="tx1">
                    <a:lumMod val="95000"/>
                  </a:schemeClr>
                </a:solidFill>
                <a:latin typeface="Bell MT" panose="02020503060305020303" pitchFamily="18" charset="0"/>
              </a:rPr>
              <a:t> y </a:t>
            </a:r>
            <a:r>
              <a:rPr lang="en-US" altLang="en-US" sz="2800" dirty="0" err="1">
                <a:solidFill>
                  <a:schemeClr val="tx1">
                    <a:lumMod val="95000"/>
                  </a:schemeClr>
                </a:solidFill>
                <a:latin typeface="Bell MT" panose="02020503060305020303" pitchFamily="18" charset="0"/>
              </a:rPr>
              <a:t>rocas</a:t>
            </a:r>
            <a:endParaRPr lang="en-US" altLang="en-US" sz="2800" dirty="0">
              <a:solidFill>
                <a:schemeClr val="tx1">
                  <a:lumMod val="95000"/>
                </a:schemeClr>
              </a:solidFill>
              <a:latin typeface="Bell MT" panose="02020503060305020303" pitchFamily="18" charset="0"/>
            </a:endParaRPr>
          </a:p>
        </p:txBody>
      </p:sp>
      <p:cxnSp>
        <p:nvCxnSpPr>
          <p:cNvPr id="77" name="Straight Connector 76">
            <a:extLst>
              <a:ext uri="{FF2B5EF4-FFF2-40B4-BE49-F238E27FC236}">
                <a16:creationId xmlns:a16="http://schemas.microsoft.com/office/drawing/2014/main" id="{EC15C128-8E68-44BD-BF94-FBA9CA4B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78" y="2395983"/>
            <a:ext cx="0" cy="222885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78852" name="Picture 4" descr="Fotografía de un fondo arenoso">
            <a:extLst>
              <a:ext uri="{FF2B5EF4-FFF2-40B4-BE49-F238E27FC236}">
                <a16:creationId xmlns:a16="http://schemas.microsoft.com/office/drawing/2014/main" id="{B43E3188-E0FB-4CD5-A35F-A37207AA189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3546" y="1848766"/>
            <a:ext cx="1718254" cy="229100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3" name="Picture 5" descr="Fotografía de un fondo lodoso">
            <a:extLst>
              <a:ext uri="{FF2B5EF4-FFF2-40B4-BE49-F238E27FC236}">
                <a16:creationId xmlns:a16="http://schemas.microsoft.com/office/drawing/2014/main" id="{E058A0D4-77D8-44BA-A300-3337A9B1ED1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5706" y="1518863"/>
            <a:ext cx="1699578" cy="294053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6" descr="Fotografía de un fondo pedregoso">
            <a:extLst>
              <a:ext uri="{FF2B5EF4-FFF2-40B4-BE49-F238E27FC236}">
                <a16:creationId xmlns:a16="http://schemas.microsoft.com/office/drawing/2014/main" id="{A179DCF5-B562-4CB3-AE5A-33D00DBF7C8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73026" y="1503248"/>
            <a:ext cx="1942374" cy="296129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2C92FB-B1B5-4372-905C-9AF3A6A29AD0}"/>
              </a:ext>
            </a:extLst>
          </p:cNvPr>
          <p:cNvSpPr txBox="1"/>
          <p:nvPr/>
        </p:nvSpPr>
        <p:spPr>
          <a:xfrm>
            <a:off x="4887355" y="4139771"/>
            <a:ext cx="2133600" cy="215444"/>
          </a:xfrm>
          <a:prstGeom prst="rect">
            <a:avLst/>
          </a:prstGeom>
          <a:noFill/>
        </p:spPr>
        <p:txBody>
          <a:bodyPr wrap="square" rtlCol="0">
            <a:spAutoFit/>
          </a:bodyPr>
          <a:lstStyle/>
          <a:p>
            <a:pPr algn="r"/>
            <a:r>
              <a:rPr lang="en-US" altLang="en-US" sz="800" dirty="0" err="1">
                <a:latin typeface="Bell MT" panose="02020503060305020303" pitchFamily="18" charset="0"/>
              </a:rPr>
              <a:t>lodo</a:t>
            </a:r>
            <a:r>
              <a:rPr lang="en-US" altLang="en-US" sz="800" dirty="0">
                <a:latin typeface="Bell MT" panose="02020503060305020303" pitchFamily="18" charset="0"/>
              </a:rPr>
              <a:t>, arena, </a:t>
            </a:r>
            <a:r>
              <a:rPr lang="en-US" altLang="en-US" sz="800" dirty="0" err="1">
                <a:latin typeface="Bell MT" panose="02020503060305020303" pitchFamily="18" charset="0"/>
              </a:rPr>
              <a:t>piedras</a:t>
            </a:r>
            <a:r>
              <a:rPr lang="en-US" altLang="en-US" sz="800"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8D6FE5-691A-4A10-BF94-0EF0E0F98693}"/>
              </a:ext>
            </a:extLst>
          </p:cNvPr>
          <p:cNvSpPr>
            <a:spLocks noGrp="1"/>
          </p:cNvSpPr>
          <p:nvPr>
            <p:ph type="title"/>
          </p:nvPr>
        </p:nvSpPr>
        <p:spPr>
          <a:xfrm>
            <a:off x="5723948" y="365125"/>
            <a:ext cx="3191451" cy="5530319"/>
          </a:xfrm>
        </p:spPr>
        <p:txBody>
          <a:bodyPr>
            <a:normAutofit/>
          </a:bodyPr>
          <a:lstStyle/>
          <a:p>
            <a:pPr algn="l">
              <a:lnSpc>
                <a:spcPct val="90000"/>
              </a:lnSpc>
            </a:pPr>
            <a:r>
              <a:rPr lang="en-US" sz="2800" dirty="0">
                <a:solidFill>
                  <a:schemeClr val="bg1">
                    <a:lumMod val="95000"/>
                  </a:schemeClr>
                </a:solidFill>
                <a:latin typeface="Bell MT" panose="02020503060305020303" pitchFamily="18" charset="0"/>
              </a:rPr>
              <a:t>Las </a:t>
            </a:r>
            <a:r>
              <a:rPr lang="en-US" sz="2800" dirty="0" err="1">
                <a:solidFill>
                  <a:schemeClr val="bg1">
                    <a:lumMod val="95000"/>
                  </a:schemeClr>
                </a:solidFill>
                <a:latin typeface="Bell MT" panose="02020503060305020303" pitchFamily="18" charset="0"/>
              </a:rPr>
              <a:t>rocas</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formadas</a:t>
            </a:r>
            <a:r>
              <a:rPr lang="en-US" sz="2800" dirty="0">
                <a:solidFill>
                  <a:schemeClr val="bg1">
                    <a:lumMod val="95000"/>
                  </a:schemeClr>
                </a:solidFill>
                <a:latin typeface="Bell MT" panose="02020503060305020303" pitchFamily="18" charset="0"/>
              </a:rPr>
              <a:t> al </a:t>
            </a:r>
            <a:r>
              <a:rPr lang="en-US" sz="2800" dirty="0" err="1">
                <a:solidFill>
                  <a:schemeClr val="bg1">
                    <a:lumMod val="95000"/>
                  </a:schemeClr>
                </a:solidFill>
                <a:latin typeface="Bell MT" panose="02020503060305020303" pitchFamily="18" charset="0"/>
              </a:rPr>
              <a:t>retirarse</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los</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glaciares</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proveen</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estructura</a:t>
            </a:r>
            <a:r>
              <a:rPr lang="en-US" sz="2800" dirty="0">
                <a:solidFill>
                  <a:schemeClr val="bg1">
                    <a:lumMod val="95000"/>
                  </a:schemeClr>
                </a:solidFill>
                <a:latin typeface="Bell MT" panose="02020503060305020303" pitchFamily="18" charset="0"/>
              </a:rPr>
              <a:t> y </a:t>
            </a:r>
            <a:r>
              <a:rPr lang="en-US" sz="2800" dirty="0" err="1">
                <a:solidFill>
                  <a:schemeClr val="bg1">
                    <a:lumMod val="95000"/>
                  </a:schemeClr>
                </a:solidFill>
                <a:latin typeface="Bell MT" panose="02020503060305020303" pitchFamily="18" charset="0"/>
              </a:rPr>
              <a:t>refugio</a:t>
            </a:r>
            <a:r>
              <a:rPr lang="en-US" sz="2800" dirty="0">
                <a:solidFill>
                  <a:schemeClr val="bg1">
                    <a:lumMod val="95000"/>
                  </a:schemeClr>
                </a:solidFill>
                <a:latin typeface="Bell MT" panose="02020503060305020303" pitchFamily="18" charset="0"/>
              </a:rPr>
              <a:t> a </a:t>
            </a:r>
            <a:r>
              <a:rPr lang="en-US" sz="2800" dirty="0" err="1">
                <a:solidFill>
                  <a:schemeClr val="bg1">
                    <a:lumMod val="95000"/>
                  </a:schemeClr>
                </a:solidFill>
                <a:latin typeface="Bell MT" panose="02020503060305020303" pitchFamily="18" charset="0"/>
              </a:rPr>
              <a:t>organismos</a:t>
            </a:r>
            <a:r>
              <a:rPr lang="en-US" sz="2800" dirty="0">
                <a:solidFill>
                  <a:schemeClr val="bg1">
                    <a:lumMod val="95000"/>
                  </a:schemeClr>
                </a:solidFill>
                <a:latin typeface="Bell MT" panose="02020503060305020303" pitchFamily="18" charset="0"/>
              </a:rPr>
              <a:t> que </a:t>
            </a:r>
            <a:r>
              <a:rPr lang="en-US" sz="2800" dirty="0" err="1">
                <a:solidFill>
                  <a:schemeClr val="bg1">
                    <a:lumMod val="95000"/>
                  </a:schemeClr>
                </a:solidFill>
                <a:latin typeface="Bell MT" panose="02020503060305020303" pitchFamily="18" charset="0"/>
              </a:rPr>
              <a:t>viven</a:t>
            </a:r>
            <a:r>
              <a:rPr lang="en-US" sz="2800" dirty="0">
                <a:solidFill>
                  <a:schemeClr val="bg1">
                    <a:lumMod val="95000"/>
                  </a:schemeClr>
                </a:solidFill>
                <a:latin typeface="Bell MT" panose="02020503060305020303" pitchFamily="18" charset="0"/>
              </a:rPr>
              <a:t> </a:t>
            </a:r>
            <a:r>
              <a:rPr lang="en-US" sz="2800" dirty="0" err="1">
                <a:solidFill>
                  <a:schemeClr val="bg1">
                    <a:lumMod val="95000"/>
                  </a:schemeClr>
                </a:solidFill>
                <a:latin typeface="Bell MT" panose="02020503060305020303" pitchFamily="18" charset="0"/>
              </a:rPr>
              <a:t>en</a:t>
            </a:r>
            <a:r>
              <a:rPr lang="en-US" sz="2800" dirty="0">
                <a:solidFill>
                  <a:schemeClr val="bg1">
                    <a:lumMod val="95000"/>
                  </a:schemeClr>
                </a:solidFill>
                <a:latin typeface="Bell MT" panose="02020503060305020303" pitchFamily="18" charset="0"/>
              </a:rPr>
              <a:t> o </a:t>
            </a:r>
            <a:r>
              <a:rPr lang="en-US" sz="2800" dirty="0" err="1">
                <a:solidFill>
                  <a:schemeClr val="bg1">
                    <a:lumMod val="95000"/>
                  </a:schemeClr>
                </a:solidFill>
                <a:latin typeface="Bell MT" panose="02020503060305020303" pitchFamily="18" charset="0"/>
              </a:rPr>
              <a:t>cerca</a:t>
            </a:r>
            <a:r>
              <a:rPr lang="en-US" sz="2800" dirty="0">
                <a:solidFill>
                  <a:schemeClr val="bg1">
                    <a:lumMod val="95000"/>
                  </a:schemeClr>
                </a:solidFill>
                <a:latin typeface="Bell MT" panose="02020503060305020303" pitchFamily="18" charset="0"/>
              </a:rPr>
              <a:t> del </a:t>
            </a:r>
            <a:r>
              <a:rPr lang="en-US" sz="2800" dirty="0" err="1">
                <a:solidFill>
                  <a:schemeClr val="bg1">
                    <a:lumMod val="95000"/>
                  </a:schemeClr>
                </a:solidFill>
                <a:latin typeface="Bell MT" panose="02020503060305020303" pitchFamily="18" charset="0"/>
              </a:rPr>
              <a:t>fondo</a:t>
            </a:r>
            <a:r>
              <a:rPr lang="en-US" sz="2800" dirty="0">
                <a:solidFill>
                  <a:schemeClr val="bg1">
                    <a:lumMod val="95000"/>
                  </a:schemeClr>
                </a:solidFill>
                <a:latin typeface="Bell MT" panose="02020503060305020303" pitchFamily="18" charset="0"/>
              </a:rPr>
              <a:t> de Long Island Sound</a:t>
            </a:r>
          </a:p>
        </p:txBody>
      </p:sp>
      <p:pic>
        <p:nvPicPr>
          <p:cNvPr id="4" name="Picture 3" descr="Fotografía submarina de una roca cubierta de esponjas, anémonas de mar y colonias de tunicados ">
            <a:extLst>
              <a:ext uri="{FF2B5EF4-FFF2-40B4-BE49-F238E27FC236}">
                <a16:creationId xmlns:a16="http://schemas.microsoft.com/office/drawing/2014/main" id="{928023B7-E903-402F-8712-1EF3140ED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5391424" cy="6857990"/>
          </a:xfrm>
          <a:prstGeom prst="rect">
            <a:avLst/>
          </a:prstGeom>
          <a:ln>
            <a:solidFill>
              <a:schemeClr val="bg1"/>
            </a:solidFill>
          </a:ln>
        </p:spPr>
      </p:pic>
      <p:sp>
        <p:nvSpPr>
          <p:cNvPr id="5" name="TextBox 4">
            <a:extLst>
              <a:ext uri="{FF2B5EF4-FFF2-40B4-BE49-F238E27FC236}">
                <a16:creationId xmlns:a16="http://schemas.microsoft.com/office/drawing/2014/main" id="{92168EEC-D78A-4A4A-B83C-66CFD33B63F7}"/>
              </a:ext>
            </a:extLst>
          </p:cNvPr>
          <p:cNvSpPr txBox="1"/>
          <p:nvPr/>
        </p:nvSpPr>
        <p:spPr>
          <a:xfrm>
            <a:off x="5334000" y="6492875"/>
            <a:ext cx="2895600" cy="338554"/>
          </a:xfrm>
          <a:prstGeom prst="rect">
            <a:avLst/>
          </a:prstGeom>
          <a:noFill/>
        </p:spPr>
        <p:txBody>
          <a:bodyPr wrap="square" rtlCol="0">
            <a:spAutoFit/>
          </a:bodyPr>
          <a:lstStyle/>
          <a:p>
            <a:r>
              <a:rPr lang="en-US" sz="800" dirty="0" err="1">
                <a:solidFill>
                  <a:schemeClr val="bg1"/>
                </a:solidFill>
                <a:effectLst/>
                <a:latin typeface="Bell MT" panose="02020503060305020303" pitchFamily="18" charset="0"/>
                <a:ea typeface="Calibri" panose="020F0502020204030204" pitchFamily="34" charset="0"/>
              </a:rPr>
              <a:t>cortesía</a:t>
            </a:r>
            <a:r>
              <a:rPr lang="en-US" sz="800" dirty="0">
                <a:solidFill>
                  <a:schemeClr val="bg1"/>
                </a:solidFill>
                <a:effectLst/>
                <a:latin typeface="Bell MT" panose="02020503060305020303" pitchFamily="18" charset="0"/>
                <a:ea typeface="Calibri" panose="020F0502020204030204" pitchFamily="34" charset="0"/>
              </a:rPr>
              <a:t> de Ivar Babb y </a:t>
            </a:r>
            <a:r>
              <a:rPr lang="en-US" sz="800" dirty="0" err="1">
                <a:solidFill>
                  <a:schemeClr val="bg1"/>
                </a:solidFill>
                <a:effectLst/>
                <a:latin typeface="Bell MT" panose="02020503060305020303" pitchFamily="18" charset="0"/>
                <a:ea typeface="Calibri" panose="020F0502020204030204" pitchFamily="34" charset="0"/>
              </a:rPr>
              <a:t>LISMaRC</a:t>
            </a:r>
            <a:r>
              <a:rPr lang="en-US" sz="800" dirty="0">
                <a:solidFill>
                  <a:schemeClr val="bg1"/>
                </a:solidFill>
                <a:effectLst/>
                <a:latin typeface="Bell MT" panose="02020503060305020303" pitchFamily="18" charset="0"/>
                <a:ea typeface="Calibri" panose="020F0502020204030204" pitchFamily="34" charset="0"/>
              </a:rPr>
              <a:t> Science Team (UConn/U New Haven/USGS), Long Island Sound Study, CT-DEEP</a:t>
            </a:r>
            <a:endParaRPr lang="en-US" dirty="0"/>
          </a:p>
        </p:txBody>
      </p:sp>
    </p:spTree>
    <p:extLst>
      <p:ext uri="{BB962C8B-B14F-4D97-AF65-F5344CB8AC3E}">
        <p14:creationId xmlns:p14="http://schemas.microsoft.com/office/powerpoint/2010/main" val="5475725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8">
            <a:extLst>
              <a:ext uri="{FF2B5EF4-FFF2-40B4-BE49-F238E27FC236}">
                <a16:creationId xmlns:a16="http://schemas.microsoft.com/office/drawing/2014/main" id="{933FAB64-D009-46BE-8073-2D05942DBE47}"/>
              </a:ext>
            </a:extLst>
          </p:cNvPr>
          <p:cNvSpPr>
            <a:spLocks noGrp="1" noChangeArrowheads="1"/>
          </p:cNvSpPr>
          <p:nvPr>
            <p:ph type="title"/>
          </p:nvPr>
        </p:nvSpPr>
        <p:spPr>
          <a:xfrm>
            <a:off x="228600" y="152400"/>
            <a:ext cx="4953000" cy="6553200"/>
          </a:xfrm>
        </p:spPr>
        <p:txBody>
          <a:bodyPr/>
          <a:lstStyle/>
          <a:p>
            <a:pPr algn="l" eaLnBrk="1" hangingPunct="1"/>
            <a:r>
              <a:rPr lang="en-US" altLang="en-US" sz="2400" dirty="0">
                <a:solidFill>
                  <a:schemeClr val="bg1">
                    <a:lumMod val="95000"/>
                  </a:schemeClr>
                </a:solidFill>
                <a:latin typeface="Bell MT" panose="02020503060305020303" pitchFamily="18" charset="0"/>
              </a:rPr>
              <a:t>El alga </a:t>
            </a:r>
            <a:r>
              <a:rPr lang="en-US" altLang="en-US" sz="2400" dirty="0" err="1">
                <a:solidFill>
                  <a:schemeClr val="bg1">
                    <a:lumMod val="95000"/>
                  </a:schemeClr>
                </a:solidFill>
                <a:latin typeface="Bell MT" panose="02020503060305020303" pitchFamily="18" charset="0"/>
              </a:rPr>
              <a:t>marrón</a:t>
            </a:r>
            <a:r>
              <a:rPr lang="en-US" altLang="en-US" sz="2400" dirty="0">
                <a:solidFill>
                  <a:schemeClr val="bg1">
                    <a:lumMod val="95000"/>
                  </a:schemeClr>
                </a:solidFill>
                <a:latin typeface="Bell MT" panose="02020503060305020303" pitchFamily="18" charset="0"/>
              </a:rPr>
              <a:t> kelp, un </a:t>
            </a:r>
            <a:r>
              <a:rPr lang="en-US" altLang="en-US" sz="2400" dirty="0" err="1">
                <a:solidFill>
                  <a:schemeClr val="bg1">
                    <a:lumMod val="95000"/>
                  </a:schemeClr>
                </a:solidFill>
                <a:latin typeface="Bell MT" panose="02020503060305020303" pitchFamily="18" charset="0"/>
              </a:rPr>
              <a:t>tipo</a:t>
            </a:r>
            <a:r>
              <a:rPr lang="en-US" altLang="en-US" sz="2400" dirty="0">
                <a:solidFill>
                  <a:schemeClr val="bg1">
                    <a:lumMod val="95000"/>
                  </a:schemeClr>
                </a:solidFill>
                <a:latin typeface="Bell MT" panose="02020503060305020303" pitchFamily="18" charset="0"/>
              </a:rPr>
              <a:t> de alga marina, </a:t>
            </a:r>
            <a:r>
              <a:rPr lang="en-US" altLang="en-US" sz="2400" dirty="0" err="1">
                <a:solidFill>
                  <a:schemeClr val="bg1">
                    <a:lumMod val="95000"/>
                  </a:schemeClr>
                </a:solidFill>
                <a:latin typeface="Bell MT" panose="02020503060305020303" pitchFamily="18" charset="0"/>
              </a:rPr>
              <a:t>crece</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en</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lechos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submareales</a:t>
            </a:r>
            <a:r>
              <a:rPr lang="en-US" altLang="en-US" sz="2400" dirty="0">
                <a:solidFill>
                  <a:schemeClr val="bg1">
                    <a:lumMod val="95000"/>
                  </a:schemeClr>
                </a:solidFill>
                <a:latin typeface="Bell MT" panose="02020503060305020303" pitchFamily="18" charset="0"/>
              </a:rPr>
              <a:t> o “</a:t>
            </a:r>
            <a:r>
              <a:rPr lang="en-US" altLang="en-US" sz="2400" dirty="0" err="1">
                <a:solidFill>
                  <a:schemeClr val="bg1">
                    <a:lumMod val="95000"/>
                  </a:schemeClr>
                </a:solidFill>
                <a:latin typeface="Bell MT" panose="02020503060305020303" pitchFamily="18" charset="0"/>
              </a:rPr>
              <a:t>bosques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adhiriéndose</a:t>
            </a:r>
            <a:r>
              <a:rPr lang="en-US" altLang="en-US" sz="2400" dirty="0">
                <a:solidFill>
                  <a:schemeClr val="bg1">
                    <a:lumMod val="95000"/>
                  </a:schemeClr>
                </a:solidFill>
                <a:latin typeface="Bell MT" panose="02020503060305020303" pitchFamily="18" charset="0"/>
              </a:rPr>
              <a:t> a superficies </a:t>
            </a:r>
            <a:r>
              <a:rPr lang="en-US" altLang="en-US" sz="2400" dirty="0" err="1">
                <a:solidFill>
                  <a:schemeClr val="bg1">
                    <a:lumMod val="95000"/>
                  </a:schemeClr>
                </a:solidFill>
                <a:latin typeface="Bell MT" panose="02020503060305020303" pitchFamily="18" charset="0"/>
              </a:rPr>
              <a:t>duras</a:t>
            </a:r>
            <a:r>
              <a:rPr lang="en-US" altLang="en-US" sz="2400" dirty="0">
                <a:solidFill>
                  <a:schemeClr val="bg1">
                    <a:lumMod val="95000"/>
                  </a:schemeClr>
                </a:solidFill>
                <a:latin typeface="Bell MT" panose="02020503060305020303" pitchFamily="18" charset="0"/>
              </a:rPr>
              <a:t> del </a:t>
            </a:r>
            <a:r>
              <a:rPr lang="en-US" altLang="en-US" sz="2400" dirty="0" err="1">
                <a:solidFill>
                  <a:schemeClr val="bg1">
                    <a:lumMod val="95000"/>
                  </a:schemeClr>
                </a:solidFill>
                <a:latin typeface="Bell MT" panose="02020503060305020303" pitchFamily="18" charset="0"/>
              </a:rPr>
              <a:t>fondo</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por</a:t>
            </a:r>
            <a:r>
              <a:rPr lang="en-US" altLang="en-US" sz="2400" dirty="0">
                <a:solidFill>
                  <a:schemeClr val="bg1">
                    <a:lumMod val="95000"/>
                  </a:schemeClr>
                </a:solidFill>
                <a:latin typeface="Bell MT" panose="02020503060305020303" pitchFamily="18" charset="0"/>
              </a:rPr>
              <a:t> medio de un </a:t>
            </a:r>
            <a:r>
              <a:rPr lang="en-US" altLang="en-US" sz="2400" dirty="0" err="1">
                <a:solidFill>
                  <a:schemeClr val="bg1">
                    <a:lumMod val="95000"/>
                  </a:schemeClr>
                </a:solidFill>
                <a:latin typeface="Bell MT" panose="02020503060305020303" pitchFamily="18" charset="0"/>
              </a:rPr>
              <a:t>rizoide</a:t>
            </a:r>
            <a:r>
              <a:rPr lang="en-US" altLang="en-US" sz="2400" dirty="0">
                <a:solidFill>
                  <a:schemeClr val="bg1">
                    <a:lumMod val="95000"/>
                  </a:schemeClr>
                </a:solidFill>
                <a:latin typeface="Bell MT" panose="02020503060305020303" pitchFamily="18" charset="0"/>
              </a:rPr>
              <a:t>. Los </a:t>
            </a:r>
            <a:r>
              <a:rPr lang="en-US" altLang="en-US" sz="2400" dirty="0" err="1">
                <a:solidFill>
                  <a:schemeClr val="bg1">
                    <a:lumMod val="95000"/>
                  </a:schemeClr>
                </a:solidFill>
                <a:latin typeface="Bell MT" panose="02020503060305020303" pitchFamily="18" charset="0"/>
              </a:rPr>
              <a:t>rizoides</a:t>
            </a:r>
            <a:r>
              <a:rPr lang="en-US" altLang="en-US" sz="2400" dirty="0">
                <a:solidFill>
                  <a:schemeClr val="bg1">
                    <a:lumMod val="95000"/>
                  </a:schemeClr>
                </a:solidFill>
                <a:latin typeface="Bell MT" panose="02020503060305020303" pitchFamily="18" charset="0"/>
              </a:rPr>
              <a:t> y hojas de las </a:t>
            </a:r>
            <a:r>
              <a:rPr lang="en-US" altLang="en-US" sz="2400" dirty="0" err="1">
                <a:solidFill>
                  <a:schemeClr val="bg1">
                    <a:lumMod val="95000"/>
                  </a:schemeClr>
                </a:solidFill>
                <a:latin typeface="Bell MT" panose="02020503060305020303" pitchFamily="18" charset="0"/>
              </a:rPr>
              <a:t>algas</a:t>
            </a:r>
            <a:r>
              <a:rPr lang="en-US" altLang="en-US" sz="2400" dirty="0">
                <a:solidFill>
                  <a:schemeClr val="bg1">
                    <a:lumMod val="95000"/>
                  </a:schemeClr>
                </a:solidFill>
                <a:latin typeface="Bell MT" panose="02020503060305020303" pitchFamily="18" charset="0"/>
              </a:rPr>
              <a:t> kelp </a:t>
            </a:r>
            <a:r>
              <a:rPr lang="en-US" altLang="en-US" sz="2400" dirty="0" err="1">
                <a:solidFill>
                  <a:schemeClr val="bg1">
                    <a:lumMod val="95000"/>
                  </a:schemeClr>
                </a:solidFill>
                <a:latin typeface="Bell MT" panose="02020503060305020303" pitchFamily="18" charset="0"/>
              </a:rPr>
              <a:t>proveen</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alimento</a:t>
            </a:r>
            <a:r>
              <a:rPr lang="en-US" altLang="en-US" sz="2400" dirty="0">
                <a:solidFill>
                  <a:schemeClr val="bg1">
                    <a:lumMod val="95000"/>
                  </a:schemeClr>
                </a:solidFill>
                <a:latin typeface="Bell MT" panose="02020503060305020303" pitchFamily="18" charset="0"/>
              </a:rPr>
              <a:t> y </a:t>
            </a:r>
            <a:r>
              <a:rPr lang="en-US" altLang="en-US" sz="2400" dirty="0" err="1">
                <a:solidFill>
                  <a:schemeClr val="bg1">
                    <a:lumMod val="95000"/>
                  </a:schemeClr>
                </a:solidFill>
                <a:latin typeface="Bell MT" panose="02020503060305020303" pitchFamily="18" charset="0"/>
              </a:rPr>
              <a:t>refugio</a:t>
            </a:r>
            <a:r>
              <a:rPr lang="en-US" altLang="en-US" sz="2400" dirty="0">
                <a:solidFill>
                  <a:schemeClr val="bg1">
                    <a:lumMod val="95000"/>
                  </a:schemeClr>
                </a:solidFill>
                <a:latin typeface="Bell MT" panose="02020503060305020303" pitchFamily="18" charset="0"/>
              </a:rPr>
              <a:t> para </a:t>
            </a:r>
            <a:r>
              <a:rPr lang="en-US" altLang="en-US" sz="2400" dirty="0" err="1">
                <a:solidFill>
                  <a:schemeClr val="bg1">
                    <a:lumMod val="95000"/>
                  </a:schemeClr>
                </a:solidFill>
                <a:latin typeface="Bell MT" panose="02020503060305020303" pitchFamily="18" charset="0"/>
              </a:rPr>
              <a:t>muchas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especies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bénticas</a:t>
            </a:r>
            <a:r>
              <a:rPr lang="en-US" altLang="en-US" sz="2400" dirty="0">
                <a:solidFill>
                  <a:schemeClr val="bg1">
                    <a:lumMod val="95000"/>
                  </a:schemeClr>
                </a:solidFill>
                <a:latin typeface="Bell MT" panose="02020503060305020303" pitchFamily="18" charset="0"/>
              </a:rPr>
              <a:t> y </a:t>
            </a:r>
            <a:r>
              <a:rPr lang="en-US" altLang="en-US" sz="2400" dirty="0" err="1">
                <a:solidFill>
                  <a:schemeClr val="bg1">
                    <a:lumMod val="95000"/>
                  </a:schemeClr>
                </a:solidFill>
                <a:latin typeface="Bell MT" panose="02020503060305020303" pitchFamily="18" charset="0"/>
              </a:rPr>
              <a:t>pelágicas</a:t>
            </a:r>
            <a:br>
              <a:rPr lang="en-US" altLang="en-US" sz="2400" dirty="0">
                <a:solidFill>
                  <a:schemeClr val="bg1">
                    <a:lumMod val="95000"/>
                  </a:schemeClr>
                </a:solidFill>
                <a:latin typeface="Bell MT" panose="02020503060305020303" pitchFamily="18" charset="0"/>
              </a:rPr>
            </a:br>
            <a:br>
              <a:rPr lang="en-US" altLang="en-US" sz="2400" dirty="0">
                <a:solidFill>
                  <a:schemeClr val="bg1">
                    <a:lumMod val="95000"/>
                  </a:schemeClr>
                </a:solidFill>
                <a:latin typeface="Bell MT" panose="02020503060305020303" pitchFamily="18" charset="0"/>
              </a:rPr>
            </a:br>
            <a:r>
              <a:rPr lang="en-US" altLang="en-US" sz="2400" dirty="0">
                <a:solidFill>
                  <a:schemeClr val="bg1">
                    <a:lumMod val="95000"/>
                  </a:schemeClr>
                </a:solidFill>
                <a:latin typeface="Bell MT" panose="02020503060305020303" pitchFamily="18" charset="0"/>
              </a:rPr>
              <a:t>Las </a:t>
            </a:r>
            <a:r>
              <a:rPr lang="en-US" altLang="en-US" sz="2400" dirty="0" err="1">
                <a:solidFill>
                  <a:schemeClr val="bg1">
                    <a:lumMod val="95000"/>
                  </a:schemeClr>
                </a:solidFill>
                <a:latin typeface="Bell MT" panose="02020503060305020303" pitchFamily="18" charset="0"/>
              </a:rPr>
              <a:t>algas</a:t>
            </a:r>
            <a:r>
              <a:rPr lang="en-US" altLang="en-US" sz="2400" dirty="0">
                <a:solidFill>
                  <a:schemeClr val="bg1">
                    <a:lumMod val="95000"/>
                  </a:schemeClr>
                </a:solidFill>
                <a:latin typeface="Bell MT" panose="02020503060305020303" pitchFamily="18" charset="0"/>
              </a:rPr>
              <a:t> kelp son </a:t>
            </a:r>
            <a:br>
              <a:rPr lang="en-US" altLang="en-US" sz="2400" dirty="0">
                <a:solidFill>
                  <a:schemeClr val="bg1">
                    <a:lumMod val="95000"/>
                  </a:schemeClr>
                </a:solidFill>
                <a:latin typeface="Bell MT" panose="02020503060305020303" pitchFamily="18" charset="0"/>
              </a:rPr>
            </a:br>
            <a:r>
              <a:rPr lang="en-US" altLang="en-US" sz="2400" dirty="0" err="1">
                <a:solidFill>
                  <a:schemeClr val="bg1">
                    <a:lumMod val="95000"/>
                  </a:schemeClr>
                </a:solidFill>
                <a:latin typeface="Bell MT" panose="02020503060305020303" pitchFamily="18" charset="0"/>
              </a:rPr>
              <a:t>cosechadas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en</a:t>
            </a:r>
            <a:r>
              <a:rPr lang="en-US" altLang="en-US" sz="2400" dirty="0">
                <a:solidFill>
                  <a:schemeClr val="bg1">
                    <a:lumMod val="95000"/>
                  </a:schemeClr>
                </a:solidFill>
                <a:latin typeface="Bell MT" panose="02020503060305020303" pitchFamily="18" charset="0"/>
              </a:rPr>
              <a:t> Long</a:t>
            </a:r>
            <a:br>
              <a:rPr lang="en-US" altLang="en-US" sz="2400" dirty="0">
                <a:solidFill>
                  <a:schemeClr val="bg1">
                    <a:lumMod val="95000"/>
                  </a:schemeClr>
                </a:solidFill>
                <a:latin typeface="Bell MT" panose="02020503060305020303" pitchFamily="18" charset="0"/>
              </a:rPr>
            </a:br>
            <a:r>
              <a:rPr lang="en-US" altLang="en-US" sz="2400" dirty="0">
                <a:solidFill>
                  <a:schemeClr val="bg1">
                    <a:lumMod val="95000"/>
                  </a:schemeClr>
                </a:solidFill>
                <a:latin typeface="Bell MT" panose="02020503060305020303" pitchFamily="18" charset="0"/>
              </a:rPr>
              <a:t>Island Sound </a:t>
            </a:r>
            <a:r>
              <a:rPr lang="en-US" altLang="en-US" sz="2400" dirty="0" err="1">
                <a:solidFill>
                  <a:schemeClr val="bg1">
                    <a:lumMod val="95000"/>
                  </a:schemeClr>
                </a:solidFill>
                <a:latin typeface="Bell MT" panose="02020503060305020303" pitchFamily="18" charset="0"/>
              </a:rPr>
              <a:t>en</a:t>
            </a:r>
            <a:br>
              <a:rPr lang="en-US" altLang="en-US" sz="2400" dirty="0">
                <a:solidFill>
                  <a:schemeClr val="bg1">
                    <a:lumMod val="95000"/>
                  </a:schemeClr>
                </a:solidFill>
                <a:latin typeface="Bell MT" panose="02020503060305020303" pitchFamily="18" charset="0"/>
              </a:rPr>
            </a:br>
            <a:r>
              <a:rPr lang="en-US" altLang="en-US" sz="2400" dirty="0" err="1">
                <a:solidFill>
                  <a:schemeClr val="bg1">
                    <a:lumMod val="95000"/>
                  </a:schemeClr>
                </a:solidFill>
                <a:latin typeface="Bell MT" panose="02020503060305020303" pitchFamily="18" charset="0"/>
              </a:rPr>
              <a:t>líneas</a:t>
            </a:r>
            <a:r>
              <a:rPr lang="en-US" altLang="en-US" sz="2400" dirty="0">
                <a:solidFill>
                  <a:schemeClr val="bg1">
                    <a:lumMod val="95000"/>
                  </a:schemeClr>
                </a:solidFill>
                <a:latin typeface="Bell MT" panose="02020503060305020303" pitchFamily="18" charset="0"/>
              </a:rPr>
              <a:t> de </a:t>
            </a:r>
            <a:r>
              <a:rPr lang="en-US" altLang="en-US" sz="2400" dirty="0" err="1">
                <a:solidFill>
                  <a:schemeClr val="bg1">
                    <a:lumMod val="95000"/>
                  </a:schemeClr>
                </a:solidFill>
                <a:latin typeface="Bell MT" panose="02020503060305020303" pitchFamily="18" charset="0"/>
              </a:rPr>
              <a:t>cultivo</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como</a:t>
            </a:r>
            <a:r>
              <a:rPr lang="en-US" altLang="en-US" sz="2400" dirty="0">
                <a:solidFill>
                  <a:schemeClr val="bg1">
                    <a:lumMod val="95000"/>
                  </a:schemeClr>
                </a:solidFill>
                <a:latin typeface="Bell MT" panose="02020503060305020303" pitchFamily="18" charset="0"/>
              </a:rPr>
              <a:t>                        un vegetal </a:t>
            </a:r>
            <a:r>
              <a:rPr lang="en-US" altLang="en-US" sz="2400" dirty="0" err="1">
                <a:solidFill>
                  <a:schemeClr val="bg1">
                    <a:lumMod val="95000"/>
                  </a:schemeClr>
                </a:solidFill>
                <a:latin typeface="Bell MT" panose="02020503060305020303" pitchFamily="18" charset="0"/>
              </a:rPr>
              <a:t>marino</a:t>
            </a:r>
            <a:r>
              <a:rPr lang="en-US" altLang="en-US" sz="2400" dirty="0">
                <a:solidFill>
                  <a:schemeClr val="bg1">
                    <a:lumMod val="95000"/>
                  </a:schemeClr>
                </a:solidFill>
                <a:latin typeface="Bell MT" panose="02020503060305020303" pitchFamily="18" charset="0"/>
              </a:rPr>
              <a:t> </a:t>
            </a:r>
            <a:br>
              <a:rPr lang="en-US" altLang="en-US" sz="2000" dirty="0">
                <a:solidFill>
                  <a:schemeClr val="bg1"/>
                </a:solidFill>
                <a:latin typeface="Bell MT" panose="02020503060305020303" pitchFamily="18" charset="0"/>
              </a:rPr>
            </a:br>
            <a:endParaRPr lang="en-US" altLang="en-US" sz="2000" b="1" dirty="0">
              <a:solidFill>
                <a:schemeClr val="bg1"/>
              </a:solidFill>
              <a:latin typeface="Bell MT" panose="02020503060305020303" pitchFamily="18" charset="0"/>
            </a:endParaRPr>
          </a:p>
        </p:txBody>
      </p:sp>
      <p:pic>
        <p:nvPicPr>
          <p:cNvPr id="3" name="Picture 2" descr="Fotografía de una mata de algas pardas, kelp, incluyendo las hojas, el tallo y el rizoide ">
            <a:extLst>
              <a:ext uri="{FF2B5EF4-FFF2-40B4-BE49-F238E27FC236}">
                <a16:creationId xmlns:a16="http://schemas.microsoft.com/office/drawing/2014/main" id="{11B213A2-8CCE-464E-BEF4-40EAE4D97F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1912" y="139700"/>
            <a:ext cx="3675888" cy="5522976"/>
          </a:xfrm>
          <a:prstGeom prst="ellipse">
            <a:avLst/>
          </a:prstGeom>
          <a:ln>
            <a:noFill/>
          </a:ln>
          <a:effectLst>
            <a:softEdge rad="112500"/>
          </a:effectLst>
        </p:spPr>
      </p:pic>
      <p:pic>
        <p:nvPicPr>
          <p:cNvPr id="5" name="Picture 4" descr="Persona sujetando una línea de algas pardas cosechadas como producto marino de invierno en Long Island Sound">
            <a:extLst>
              <a:ext uri="{FF2B5EF4-FFF2-40B4-BE49-F238E27FC236}">
                <a16:creationId xmlns:a16="http://schemas.microsoft.com/office/drawing/2014/main" id="{6257DA1B-57BF-48A5-BD08-4161143660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0400" y="3810000"/>
            <a:ext cx="2304288" cy="2715768"/>
          </a:xfrm>
          <a:prstGeom prst="rect">
            <a:avLst/>
          </a:prstGeom>
          <a:ln w="6350">
            <a:solidFill>
              <a:schemeClr val="bg1"/>
            </a:solidFill>
          </a:ln>
        </p:spPr>
      </p:pic>
      <p:sp>
        <p:nvSpPr>
          <p:cNvPr id="2" name="TextBox 1">
            <a:extLst>
              <a:ext uri="{FF2B5EF4-FFF2-40B4-BE49-F238E27FC236}">
                <a16:creationId xmlns:a16="http://schemas.microsoft.com/office/drawing/2014/main" id="{6C80C4E9-60C4-4887-B16F-65AC5E58D09B}"/>
              </a:ext>
            </a:extLst>
          </p:cNvPr>
          <p:cNvSpPr txBox="1"/>
          <p:nvPr/>
        </p:nvSpPr>
        <p:spPr>
          <a:xfrm>
            <a:off x="6534150" y="5656326"/>
            <a:ext cx="2362200" cy="661720"/>
          </a:xfrm>
          <a:prstGeom prst="rect">
            <a:avLst/>
          </a:prstGeom>
          <a:noFill/>
        </p:spPr>
        <p:txBody>
          <a:bodyPr wrap="square" rtlCol="0">
            <a:spAutoFit/>
          </a:bodyPr>
          <a:lstStyle/>
          <a:p>
            <a:pPr marL="228600" indent="-228600" algn="r" eaLnBrk="1" hangingPunct="1">
              <a:spcBef>
                <a:spcPts val="0"/>
              </a:spcBef>
              <a:spcAft>
                <a:spcPts val="600"/>
              </a:spcAft>
            </a:pPr>
            <a:r>
              <a:rPr lang="en-US" altLang="en-US" sz="800" dirty="0">
                <a:solidFill>
                  <a:schemeClr val="bg1"/>
                </a:solidFill>
                <a:latin typeface="Bell MT" panose="02020503060305020303" pitchFamily="18" charset="0"/>
              </a:rPr>
              <a:t>Alga </a:t>
            </a:r>
            <a:r>
              <a:rPr lang="en-US" altLang="en-US" sz="800" dirty="0" err="1">
                <a:solidFill>
                  <a:schemeClr val="bg1"/>
                </a:solidFill>
                <a:latin typeface="Bell MT" panose="02020503060305020303" pitchFamily="18" charset="0"/>
              </a:rPr>
              <a:t>parda</a:t>
            </a:r>
            <a:r>
              <a:rPr lang="en-US" altLang="en-US" sz="800" dirty="0">
                <a:solidFill>
                  <a:schemeClr val="bg1"/>
                </a:solidFill>
                <a:latin typeface="Bell MT" panose="02020503060305020303" pitchFamily="18" charset="0"/>
              </a:rPr>
              <a:t> kelp, </a:t>
            </a:r>
            <a:r>
              <a:rPr lang="en-US" altLang="en-US" sz="800" i="1" dirty="0">
                <a:solidFill>
                  <a:schemeClr val="bg1"/>
                </a:solidFill>
                <a:latin typeface="Bell MT" panose="02020503060305020303" pitchFamily="18" charset="0"/>
              </a:rPr>
              <a:t>Laminaria saccharina, </a:t>
            </a:r>
            <a:r>
              <a:rPr lang="en-US" altLang="en-US" sz="800" dirty="0">
                <a:solidFill>
                  <a:schemeClr val="bg1"/>
                </a:solidFill>
                <a:latin typeface="Bell MT" panose="02020503060305020303" pitchFamily="18" charset="0"/>
              </a:rPr>
              <a:t>y Alga kelp de </a:t>
            </a:r>
            <a:r>
              <a:rPr lang="en-US" altLang="en-US" sz="800" dirty="0" err="1">
                <a:solidFill>
                  <a:schemeClr val="bg1"/>
                </a:solidFill>
                <a:latin typeface="Bell MT" panose="02020503060305020303" pitchFamily="18" charset="0"/>
              </a:rPr>
              <a:t>granja</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a:t>
            </a:r>
          </a:p>
          <a:p>
            <a:pPr eaLnBrk="1" hangingPunct="1">
              <a:buFontTx/>
              <a:buChar char="•"/>
            </a:pPr>
            <a:endParaRPr lang="en-US" altLang="en-US" sz="800" dirty="0">
              <a:latin typeface="Arial" panose="020B0604020202020204" pitchFamily="34" charset="0"/>
            </a:endParaRPr>
          </a:p>
          <a:p>
            <a:endParaRPr lang="en-US" sz="800" dirty="0">
              <a:latin typeface="Bell MT" panose="02020503060305020303"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tografía submarina de esponjas amarillas, tubularias rosa y anémonas fantasma rosa anaranjadas">
            <a:extLst>
              <a:ext uri="{FF2B5EF4-FFF2-40B4-BE49-F238E27FC236}">
                <a16:creationId xmlns:a16="http://schemas.microsoft.com/office/drawing/2014/main" id="{8BA765D8-39AD-425B-B331-05C3206218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9143979" cy="4239482"/>
          </a:xfrm>
          <a:prstGeom prst="rect">
            <a:avLst/>
          </a:prstGeom>
          <a:ln w="6350">
            <a:solidFill>
              <a:schemeClr val="bg1"/>
            </a:solidFill>
          </a:ln>
        </p:spPr>
      </p:pic>
      <p:sp>
        <p:nvSpPr>
          <p:cNvPr id="2" name="TextBox 1">
            <a:extLst>
              <a:ext uri="{FF2B5EF4-FFF2-40B4-BE49-F238E27FC236}">
                <a16:creationId xmlns:a16="http://schemas.microsoft.com/office/drawing/2014/main" id="{AAA5460C-B8D2-4838-9912-4A2256AA6DB0}"/>
              </a:ext>
            </a:extLst>
          </p:cNvPr>
          <p:cNvSpPr txBox="1"/>
          <p:nvPr/>
        </p:nvSpPr>
        <p:spPr>
          <a:xfrm>
            <a:off x="457200" y="4800600"/>
            <a:ext cx="8229600"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2800" dirty="0">
                <a:solidFill>
                  <a:schemeClr val="bg1">
                    <a:lumMod val="95000"/>
                  </a:schemeClr>
                </a:solidFill>
                <a:latin typeface="Bell MT" panose="02020503060305020303" pitchFamily="18" charset="0"/>
              </a:rPr>
              <a:t>Las </a:t>
            </a:r>
            <a:r>
              <a:rPr lang="en-US" altLang="en-US" sz="2800" dirty="0" err="1">
                <a:solidFill>
                  <a:schemeClr val="bg1">
                    <a:lumMod val="95000"/>
                  </a:schemeClr>
                </a:solidFill>
                <a:latin typeface="Bell MT" panose="02020503060305020303" pitchFamily="18" charset="0"/>
              </a:rPr>
              <a:t>esponjas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amarillas</a:t>
            </a:r>
            <a:r>
              <a:rPr lang="en-US" altLang="en-US" sz="2800" dirty="0">
                <a:solidFill>
                  <a:schemeClr val="bg1">
                    <a:lumMod val="95000"/>
                  </a:schemeClr>
                </a:solidFill>
                <a:latin typeface="Bell MT" panose="02020503060305020303" pitchFamily="18" charset="0"/>
              </a:rPr>
              <a:t>, las </a:t>
            </a:r>
            <a:r>
              <a:rPr lang="en-US" altLang="en-US" sz="2800" dirty="0" err="1">
                <a:solidFill>
                  <a:schemeClr val="bg1">
                    <a:lumMod val="95000"/>
                  </a:schemeClr>
                </a:solidFill>
                <a:latin typeface="Bell MT" panose="02020503060305020303" pitchFamily="18" charset="0"/>
              </a:rPr>
              <a:t>tubularias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rosas</a:t>
            </a:r>
            <a:r>
              <a:rPr lang="en-US" altLang="en-US" sz="2800" dirty="0">
                <a:solidFill>
                  <a:schemeClr val="bg1">
                    <a:lumMod val="95000"/>
                  </a:schemeClr>
                </a:solidFill>
                <a:latin typeface="Bell MT" panose="02020503060305020303" pitchFamily="18" charset="0"/>
              </a:rPr>
              <a:t> y las </a:t>
            </a:r>
            <a:r>
              <a:rPr lang="en-US" altLang="en-US" sz="2800" dirty="0" err="1">
                <a:solidFill>
                  <a:schemeClr val="bg1">
                    <a:lumMod val="95000"/>
                  </a:schemeClr>
                </a:solidFill>
                <a:latin typeface="Bell MT" panose="02020503060305020303" pitchFamily="18" charset="0"/>
              </a:rPr>
              <a:t>anémonas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fantasma</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rosa</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anaranjadas</a:t>
            </a:r>
            <a:r>
              <a:rPr lang="en-US" altLang="en-US" sz="2800" dirty="0">
                <a:solidFill>
                  <a:schemeClr val="bg1">
                    <a:lumMod val="95000"/>
                  </a:schemeClr>
                </a:solidFill>
                <a:latin typeface="Bell MT" panose="02020503060305020303" pitchFamily="18" charset="0"/>
              </a:rPr>
              <a:t> se </a:t>
            </a:r>
            <a:r>
              <a:rPr lang="en-US" altLang="en-US" sz="2800" dirty="0" err="1">
                <a:solidFill>
                  <a:schemeClr val="bg1">
                    <a:lumMod val="95000"/>
                  </a:schemeClr>
                </a:solidFill>
                <a:latin typeface="Bell MT" panose="02020503060305020303" pitchFamily="18" charset="0"/>
              </a:rPr>
              <a:t>alimentan</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filtrando</a:t>
            </a:r>
            <a:r>
              <a:rPr lang="en-US" altLang="en-US" sz="2800" dirty="0">
                <a:solidFill>
                  <a:schemeClr val="bg1">
                    <a:lumMod val="95000"/>
                  </a:schemeClr>
                </a:solidFill>
                <a:latin typeface="Bell MT" panose="02020503060305020303" pitchFamily="18" charset="0"/>
              </a:rPr>
              <a:t> del </a:t>
            </a:r>
            <a:r>
              <a:rPr lang="en-US" altLang="en-US" sz="2800" dirty="0" err="1">
                <a:solidFill>
                  <a:schemeClr val="bg1">
                    <a:lumMod val="95000"/>
                  </a:schemeClr>
                </a:solidFill>
                <a:latin typeface="Bell MT" panose="02020503060305020303" pitchFamily="18" charset="0"/>
              </a:rPr>
              <a:t>agua</a:t>
            </a:r>
            <a:r>
              <a:rPr lang="en-US" altLang="en-US" sz="2800" dirty="0">
                <a:solidFill>
                  <a:schemeClr val="bg1">
                    <a:lumMod val="95000"/>
                  </a:schemeClr>
                </a:solidFill>
                <a:latin typeface="Bell MT" panose="02020503060305020303" pitchFamily="18" charset="0"/>
              </a:rPr>
              <a:t> el </a:t>
            </a:r>
            <a:r>
              <a:rPr lang="en-US" altLang="en-US" sz="2800" dirty="0" err="1">
                <a:solidFill>
                  <a:schemeClr val="bg1">
                    <a:lumMod val="95000"/>
                  </a:schemeClr>
                </a:solidFill>
                <a:latin typeface="Bell MT" panose="02020503060305020303" pitchFamily="18" charset="0"/>
              </a:rPr>
              <a:t>plancton</a:t>
            </a:r>
            <a:r>
              <a:rPr lang="en-US" altLang="en-US" sz="2800" dirty="0">
                <a:solidFill>
                  <a:schemeClr val="bg1">
                    <a:lumMod val="95000"/>
                  </a:schemeClr>
                </a:solidFill>
                <a:latin typeface="Bell MT" panose="02020503060305020303" pitchFamily="18" charset="0"/>
              </a:rPr>
              <a:t> y las </a:t>
            </a:r>
            <a:r>
              <a:rPr lang="en-US" altLang="en-US" sz="2800" dirty="0" err="1">
                <a:solidFill>
                  <a:schemeClr val="bg1">
                    <a:lumMod val="95000"/>
                  </a:schemeClr>
                </a:solidFill>
                <a:latin typeface="Bell MT" panose="02020503060305020303" pitchFamily="18" charset="0"/>
              </a:rPr>
              <a:t>partículas</a:t>
            </a:r>
            <a:endParaRPr lang="en-US" altLang="en-US" sz="2800" kern="1200" dirty="0">
              <a:solidFill>
                <a:schemeClr val="bg1">
                  <a:lumMod val="95000"/>
                </a:schemeClr>
              </a:solidFill>
              <a:latin typeface="Bell MT" panose="02020503060305020303" pitchFamily="18" charset="0"/>
            </a:endParaRPr>
          </a:p>
        </p:txBody>
      </p:sp>
      <p:sp>
        <p:nvSpPr>
          <p:cNvPr id="3" name="TextBox 2">
            <a:extLst>
              <a:ext uri="{FF2B5EF4-FFF2-40B4-BE49-F238E27FC236}">
                <a16:creationId xmlns:a16="http://schemas.microsoft.com/office/drawing/2014/main" id="{5B158EAE-FA2B-422D-96D1-6DE8D0D37E49}"/>
              </a:ext>
            </a:extLst>
          </p:cNvPr>
          <p:cNvSpPr txBox="1"/>
          <p:nvPr/>
        </p:nvSpPr>
        <p:spPr>
          <a:xfrm>
            <a:off x="6318230" y="3502164"/>
            <a:ext cx="2819400" cy="707886"/>
          </a:xfrm>
          <a:prstGeom prst="rect">
            <a:avLst/>
          </a:prstGeom>
          <a:noFill/>
        </p:spPr>
        <p:txBody>
          <a:bodyPr wrap="square" rtlCol="0">
            <a:spAutoFit/>
          </a:bodyPr>
          <a:lstStyle/>
          <a:p>
            <a:pPr marL="228600" marR="0" lvl="0" indent="-228600" algn="r" defTabSz="914400" rtl="0" eaLnBrk="0" fontAlgn="base" latinLnBrk="0" hangingPunct="0">
              <a:lnSpc>
                <a:spcPct val="100000"/>
              </a:lnSpc>
              <a:spcBef>
                <a:spcPts val="0"/>
              </a:spcBef>
              <a:spcAft>
                <a:spcPts val="600"/>
              </a:spcAft>
              <a:buClrTx/>
              <a:buSzTx/>
              <a:buFontTx/>
              <a:buNone/>
              <a:tabLst/>
              <a:defRPr/>
            </a:pPr>
            <a:r>
              <a:rPr lang="en-US" altLang="en-US" sz="800" dirty="0" err="1">
                <a:solidFill>
                  <a:schemeClr val="bg1"/>
                </a:solidFill>
                <a:latin typeface="Bell MT" panose="02020503060305020303" pitchFamily="18" charset="0"/>
              </a:rPr>
              <a:t>Esponjas</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amarillas</a:t>
            </a:r>
            <a:r>
              <a:rPr lang="en-US" sz="800" dirty="0">
                <a:solidFill>
                  <a:schemeClr val="bg1"/>
                </a:solidFill>
                <a:effectLst/>
                <a:latin typeface="Bell MT" panose="02020503060305020303" pitchFamily="18" charset="0"/>
                <a:ea typeface="Calibri" panose="020F0502020204030204" pitchFamily="34" charset="0"/>
              </a:rPr>
              <a:t>, </a:t>
            </a:r>
            <a:r>
              <a:rPr lang="en-US" sz="800" i="1" dirty="0" err="1">
                <a:solidFill>
                  <a:schemeClr val="bg1"/>
                </a:solidFill>
                <a:effectLst/>
                <a:latin typeface="Bell MT" panose="02020503060305020303" pitchFamily="18" charset="0"/>
                <a:ea typeface="Calibri" panose="020F0502020204030204" pitchFamily="34" charset="0"/>
              </a:rPr>
              <a:t>Halichondria</a:t>
            </a:r>
            <a:r>
              <a:rPr lang="en-US" sz="800" dirty="0">
                <a:solidFill>
                  <a:schemeClr val="bg1"/>
                </a:solidFill>
                <a:effectLst/>
                <a:latin typeface="Bell MT" panose="02020503060305020303" pitchFamily="18" charset="0"/>
                <a:ea typeface="Calibri" panose="020F0502020204030204" pitchFamily="34" charset="0"/>
              </a:rPr>
              <a:t>, </a:t>
            </a:r>
            <a:r>
              <a:rPr lang="en-US" sz="800" dirty="0" err="1">
                <a:solidFill>
                  <a:schemeClr val="bg1"/>
                </a:solidFill>
                <a:effectLst/>
                <a:latin typeface="Bell MT" panose="02020503060305020303" pitchFamily="18" charset="0"/>
                <a:ea typeface="Calibri" panose="020F0502020204030204" pitchFamily="34" charset="0"/>
              </a:rPr>
              <a:t>Tubularias</a:t>
            </a:r>
            <a:r>
              <a:rPr lang="en-US" sz="800" dirty="0">
                <a:solidFill>
                  <a:schemeClr val="bg1"/>
                </a:solidFill>
                <a:effectLst/>
                <a:latin typeface="Bell MT" panose="02020503060305020303" pitchFamily="18" charset="0"/>
                <a:ea typeface="Calibri" panose="020F0502020204030204" pitchFamily="34" charset="0"/>
              </a:rPr>
              <a:t> </a:t>
            </a:r>
            <a:r>
              <a:rPr lang="en-US" sz="800" dirty="0" err="1">
                <a:solidFill>
                  <a:schemeClr val="bg1"/>
                </a:solidFill>
                <a:effectLst/>
                <a:latin typeface="Bell MT" panose="02020503060305020303" pitchFamily="18" charset="0"/>
                <a:ea typeface="Calibri" panose="020F0502020204030204" pitchFamily="34" charset="0"/>
              </a:rPr>
              <a:t>rosas</a:t>
            </a:r>
            <a:r>
              <a:rPr lang="en-US" sz="800" dirty="0">
                <a:solidFill>
                  <a:schemeClr val="bg1"/>
                </a:solidFill>
                <a:effectLst/>
                <a:latin typeface="Bell MT" panose="02020503060305020303" pitchFamily="18" charset="0"/>
                <a:ea typeface="Calibri" panose="020F0502020204030204" pitchFamily="34" charset="0"/>
              </a:rPr>
              <a:t>, </a:t>
            </a:r>
            <a:r>
              <a:rPr lang="en-US" sz="800" i="1" dirty="0" err="1">
                <a:solidFill>
                  <a:schemeClr val="bg1"/>
                </a:solidFill>
                <a:effectLst/>
                <a:latin typeface="Bell MT" panose="02020503060305020303" pitchFamily="18" charset="0"/>
                <a:ea typeface="Calibri" panose="020F0502020204030204" pitchFamily="34" charset="0"/>
              </a:rPr>
              <a:t>Tubularia</a:t>
            </a:r>
            <a:r>
              <a:rPr lang="en-US" sz="800" i="1" dirty="0">
                <a:solidFill>
                  <a:schemeClr val="bg1"/>
                </a:solidFill>
                <a:effectLst/>
                <a:latin typeface="Bell MT" panose="02020503060305020303" pitchFamily="18" charset="0"/>
                <a:ea typeface="Calibri" panose="020F0502020204030204" pitchFamily="34" charset="0"/>
              </a:rPr>
              <a:t> </a:t>
            </a:r>
            <a:r>
              <a:rPr lang="en-US" sz="800" i="1" dirty="0" err="1">
                <a:solidFill>
                  <a:schemeClr val="bg1"/>
                </a:solidFill>
                <a:effectLst/>
                <a:latin typeface="Bell MT" panose="02020503060305020303" pitchFamily="18" charset="0"/>
                <a:ea typeface="Calibri" panose="020F0502020204030204" pitchFamily="34" charset="0"/>
              </a:rPr>
              <a:t>indivisa</a:t>
            </a:r>
            <a:r>
              <a:rPr lang="en-US" sz="800" dirty="0">
                <a:solidFill>
                  <a:schemeClr val="bg1"/>
                </a:solidFill>
                <a:effectLst/>
                <a:latin typeface="Bell MT" panose="02020503060305020303" pitchFamily="18" charset="0"/>
                <a:ea typeface="Calibri" panose="020F0502020204030204" pitchFamily="34" charset="0"/>
              </a:rPr>
              <a:t>, y </a:t>
            </a:r>
            <a:r>
              <a:rPr lang="en-US" sz="800" dirty="0" err="1">
                <a:solidFill>
                  <a:schemeClr val="bg1"/>
                </a:solidFill>
                <a:effectLst/>
                <a:latin typeface="Bell MT" panose="02020503060305020303" pitchFamily="18" charset="0"/>
                <a:ea typeface="Calibri" panose="020F0502020204030204" pitchFamily="34" charset="0"/>
              </a:rPr>
              <a:t>Anémonas</a:t>
            </a:r>
            <a:r>
              <a:rPr lang="en-US" sz="800" dirty="0">
                <a:solidFill>
                  <a:schemeClr val="bg1"/>
                </a:solidFill>
                <a:effectLst/>
                <a:latin typeface="Bell MT" panose="02020503060305020303" pitchFamily="18" charset="0"/>
                <a:ea typeface="Calibri" panose="020F0502020204030204" pitchFamily="34" charset="0"/>
              </a:rPr>
              <a:t> </a:t>
            </a:r>
            <a:r>
              <a:rPr lang="en-US" sz="800" dirty="0" err="1">
                <a:solidFill>
                  <a:schemeClr val="bg1"/>
                </a:solidFill>
                <a:effectLst/>
                <a:latin typeface="Bell MT" panose="02020503060305020303" pitchFamily="18" charset="0"/>
                <a:ea typeface="Calibri" panose="020F0502020204030204" pitchFamily="34" charset="0"/>
              </a:rPr>
              <a:t>fantasma</a:t>
            </a:r>
            <a:r>
              <a:rPr lang="en-US" sz="800" dirty="0">
                <a:solidFill>
                  <a:schemeClr val="bg1"/>
                </a:solidFill>
                <a:effectLst/>
                <a:latin typeface="Bell MT" panose="02020503060305020303" pitchFamily="18" charset="0"/>
                <a:ea typeface="Calibri" panose="020F0502020204030204" pitchFamily="34" charset="0"/>
              </a:rPr>
              <a:t> rosa </a:t>
            </a:r>
            <a:r>
              <a:rPr lang="en-US" sz="800" dirty="0" err="1">
                <a:solidFill>
                  <a:schemeClr val="bg1"/>
                </a:solidFill>
                <a:effectLst/>
                <a:latin typeface="Bell MT" panose="02020503060305020303" pitchFamily="18" charset="0"/>
                <a:ea typeface="Calibri" panose="020F0502020204030204" pitchFamily="34" charset="0"/>
              </a:rPr>
              <a:t>anaranjadas</a:t>
            </a:r>
            <a:r>
              <a:rPr lang="en-US" sz="800" dirty="0">
                <a:solidFill>
                  <a:schemeClr val="bg1"/>
                </a:solidFill>
                <a:effectLst/>
                <a:latin typeface="Bell MT" panose="02020503060305020303" pitchFamily="18" charset="0"/>
                <a:ea typeface="Calibri" panose="020F0502020204030204" pitchFamily="34" charset="0"/>
              </a:rPr>
              <a:t>, </a:t>
            </a:r>
            <a:r>
              <a:rPr lang="en-US" sz="800" i="1" dirty="0" err="1">
                <a:solidFill>
                  <a:schemeClr val="bg1"/>
                </a:solidFill>
                <a:effectLst/>
                <a:latin typeface="Bell MT" panose="02020503060305020303" pitchFamily="18" charset="0"/>
                <a:ea typeface="Calibri" panose="020F0502020204030204" pitchFamily="34" charset="0"/>
              </a:rPr>
              <a:t>Diadumene</a:t>
            </a:r>
            <a:r>
              <a:rPr lang="en-US" sz="800" i="1" dirty="0">
                <a:solidFill>
                  <a:schemeClr val="bg1"/>
                </a:solidFill>
                <a:effectLst/>
                <a:latin typeface="Bell MT" panose="02020503060305020303" pitchFamily="18" charset="0"/>
                <a:ea typeface="Calibri" panose="020F0502020204030204" pitchFamily="34" charset="0"/>
              </a:rPr>
              <a:t> </a:t>
            </a:r>
            <a:r>
              <a:rPr lang="en-US" sz="800" i="1" dirty="0" err="1">
                <a:solidFill>
                  <a:schemeClr val="bg1"/>
                </a:solidFill>
                <a:effectLst/>
                <a:latin typeface="Bell MT" panose="02020503060305020303" pitchFamily="18" charset="0"/>
                <a:ea typeface="Calibri" panose="020F0502020204030204" pitchFamily="34" charset="0"/>
              </a:rPr>
              <a:t>leucolena</a:t>
            </a:r>
            <a:r>
              <a:rPr lang="en-US" sz="800" i="1" dirty="0">
                <a:solidFill>
                  <a:schemeClr val="bg1"/>
                </a:solidFill>
                <a:latin typeface="Bell MT" panose="02020503060305020303" pitchFamily="18" charset="0"/>
                <a:ea typeface="Calibri" panose="020F0502020204030204" pitchFamily="34" charset="0"/>
              </a:rPr>
              <a:t>, </a:t>
            </a:r>
            <a:r>
              <a:rPr lang="en-US" sz="800" dirty="0" err="1">
                <a:solidFill>
                  <a:schemeClr val="bg1"/>
                </a:solidFill>
                <a:latin typeface="Bell MT" panose="02020503060305020303" pitchFamily="18" charset="0"/>
                <a:ea typeface="Calibri" panose="020F0502020204030204" pitchFamily="34" charset="0"/>
              </a:rPr>
              <a:t>c</a:t>
            </a:r>
            <a:r>
              <a:rPr lang="en-US" sz="800" dirty="0" err="1">
                <a:solidFill>
                  <a:schemeClr val="bg1"/>
                </a:solidFill>
                <a:effectLst/>
                <a:latin typeface="Bell MT" panose="02020503060305020303" pitchFamily="18" charset="0"/>
                <a:ea typeface="Calibri" panose="020F0502020204030204" pitchFamily="34" charset="0"/>
              </a:rPr>
              <a:t>ortesía</a:t>
            </a:r>
            <a:r>
              <a:rPr lang="en-US" sz="800" dirty="0">
                <a:solidFill>
                  <a:schemeClr val="bg1"/>
                </a:solidFill>
                <a:effectLst/>
                <a:latin typeface="Bell MT" panose="02020503060305020303" pitchFamily="18" charset="0"/>
                <a:ea typeface="Calibri" panose="020F0502020204030204" pitchFamily="34" charset="0"/>
              </a:rPr>
              <a:t> de Ivar Babb y </a:t>
            </a:r>
            <a:r>
              <a:rPr lang="en-US" sz="800" dirty="0" err="1">
                <a:solidFill>
                  <a:schemeClr val="bg1"/>
                </a:solidFill>
                <a:effectLst/>
                <a:latin typeface="Bell MT" panose="02020503060305020303" pitchFamily="18" charset="0"/>
                <a:ea typeface="Calibri" panose="020F0502020204030204" pitchFamily="34" charset="0"/>
              </a:rPr>
              <a:t>LISMaRC</a:t>
            </a:r>
            <a:r>
              <a:rPr lang="en-US" sz="800" dirty="0">
                <a:solidFill>
                  <a:schemeClr val="bg1"/>
                </a:solidFill>
                <a:effectLst/>
                <a:latin typeface="Bell MT" panose="02020503060305020303" pitchFamily="18" charset="0"/>
                <a:ea typeface="Calibri" panose="020F0502020204030204" pitchFamily="34" charset="0"/>
              </a:rPr>
              <a:t> Science Team (UConn/U New Haven/USGS), Long Island Sound Study, CT-DEEP</a:t>
            </a:r>
            <a:endParaRPr lang="en-US" sz="800" dirty="0">
              <a:latin typeface="Bell MT" panose="02020503060305020303" pitchFamily="18" charset="0"/>
            </a:endParaRPr>
          </a:p>
        </p:txBody>
      </p:sp>
    </p:spTree>
    <p:extLst>
      <p:ext uri="{BB962C8B-B14F-4D97-AF65-F5344CB8AC3E}">
        <p14:creationId xmlns:p14="http://schemas.microsoft.com/office/powerpoint/2010/main" val="21217988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a:extLst>
              <a:ext uri="{FF2B5EF4-FFF2-40B4-BE49-F238E27FC236}">
                <a16:creationId xmlns:a16="http://schemas.microsoft.com/office/drawing/2014/main" id="{52139895-E755-4747-8752-B11DC7FA9556}"/>
              </a:ext>
            </a:extLst>
          </p:cNvPr>
          <p:cNvSpPr>
            <a:spLocks noGrp="1" noChangeArrowheads="1"/>
          </p:cNvSpPr>
          <p:nvPr>
            <p:ph type="title"/>
          </p:nvPr>
        </p:nvSpPr>
        <p:spPr>
          <a:xfrm>
            <a:off x="381000" y="723901"/>
            <a:ext cx="3581400" cy="5257798"/>
          </a:xfrm>
        </p:spPr>
        <p:txBody>
          <a:bodyPr/>
          <a:lstStyle/>
          <a:p>
            <a:pPr algn="l" eaLnBrk="1" hangingPunct="1"/>
            <a:r>
              <a:rPr lang="en-US" altLang="en-US" sz="2800" dirty="0">
                <a:solidFill>
                  <a:schemeClr val="bg1">
                    <a:lumMod val="95000"/>
                  </a:schemeClr>
                </a:solidFill>
                <a:latin typeface="Bell MT" panose="02020503060305020303" pitchFamily="18" charset="0"/>
              </a:rPr>
              <a:t>Las </a:t>
            </a:r>
            <a:r>
              <a:rPr lang="en-US" altLang="en-US" sz="2800" dirty="0" err="1">
                <a:solidFill>
                  <a:schemeClr val="bg1">
                    <a:lumMod val="95000"/>
                  </a:schemeClr>
                </a:solidFill>
                <a:latin typeface="Bell MT" panose="02020503060305020303" pitchFamily="18" charset="0"/>
              </a:rPr>
              <a:t>comunidades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rocosas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bénticas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acogen</a:t>
            </a:r>
            <a:r>
              <a:rPr lang="en-US" altLang="en-US" sz="2800" dirty="0">
                <a:solidFill>
                  <a:schemeClr val="bg1">
                    <a:lumMod val="95000"/>
                  </a:schemeClr>
                </a:solidFill>
                <a:latin typeface="Bell MT" panose="02020503060305020303" pitchFamily="18" charset="0"/>
              </a:rPr>
              <a:t> a </a:t>
            </a:r>
            <a:r>
              <a:rPr lang="en-US" altLang="en-US" sz="2800" dirty="0" err="1">
                <a:solidFill>
                  <a:schemeClr val="bg1">
                    <a:lumMod val="95000"/>
                  </a:schemeClr>
                </a:solidFill>
                <a:latin typeface="Bell MT" panose="02020503060305020303" pitchFamily="18" charset="0"/>
              </a:rPr>
              <a:t>organismos</a:t>
            </a:r>
            <a:r>
              <a:rPr lang="en-US" altLang="en-US" sz="2800" dirty="0">
                <a:solidFill>
                  <a:schemeClr val="bg1">
                    <a:lumMod val="95000"/>
                  </a:schemeClr>
                </a:solidFill>
                <a:latin typeface="Bell MT" panose="02020503060305020303" pitchFamily="18" charset="0"/>
              </a:rPr>
              <a:t> que se les </a:t>
            </a:r>
            <a:r>
              <a:rPr lang="en-US" altLang="en-US" sz="2800" dirty="0" err="1">
                <a:solidFill>
                  <a:schemeClr val="bg1">
                    <a:lumMod val="95000"/>
                  </a:schemeClr>
                </a:solidFill>
                <a:latin typeface="Bell MT" panose="02020503060305020303" pitchFamily="18" charset="0"/>
              </a:rPr>
              <a:t>adhieren</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como</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esta</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anémona</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plumosa</a:t>
            </a:r>
            <a:r>
              <a:rPr lang="en-US" altLang="en-US" sz="2800" dirty="0">
                <a:solidFill>
                  <a:schemeClr val="bg1">
                    <a:lumMod val="95000"/>
                  </a:schemeClr>
                </a:solidFill>
                <a:latin typeface="Bell MT" panose="02020503060305020303" pitchFamily="18" charset="0"/>
              </a:rPr>
              <a:t> que, a </a:t>
            </a:r>
            <a:r>
              <a:rPr lang="en-US" altLang="en-US" sz="2800" dirty="0" err="1">
                <a:solidFill>
                  <a:schemeClr val="bg1">
                    <a:lumMod val="95000"/>
                  </a:schemeClr>
                </a:solidFill>
                <a:latin typeface="Bell MT" panose="02020503060305020303" pitchFamily="18" charset="0"/>
              </a:rPr>
              <a:t>su</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vez</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provee</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alimento</a:t>
            </a:r>
            <a:r>
              <a:rPr lang="en-US" altLang="en-US" sz="2800" dirty="0">
                <a:solidFill>
                  <a:schemeClr val="bg1">
                    <a:lumMod val="95000"/>
                  </a:schemeClr>
                </a:solidFill>
                <a:latin typeface="Bell MT" panose="02020503060305020303" pitchFamily="18" charset="0"/>
              </a:rPr>
              <a:t> y </a:t>
            </a:r>
            <a:r>
              <a:rPr lang="en-US" altLang="en-US" sz="2800" dirty="0" err="1">
                <a:solidFill>
                  <a:schemeClr val="bg1">
                    <a:lumMod val="95000"/>
                  </a:schemeClr>
                </a:solidFill>
                <a:latin typeface="Bell MT" panose="02020503060305020303" pitchFamily="18" charset="0"/>
              </a:rPr>
              <a:t>refugio</a:t>
            </a:r>
            <a:r>
              <a:rPr lang="en-US" altLang="en-US" sz="2800" dirty="0">
                <a:solidFill>
                  <a:schemeClr val="bg1">
                    <a:lumMod val="95000"/>
                  </a:schemeClr>
                </a:solidFill>
                <a:latin typeface="Bell MT" panose="02020503060305020303" pitchFamily="18" charset="0"/>
              </a:rPr>
              <a:t> a </a:t>
            </a:r>
            <a:r>
              <a:rPr lang="en-US" altLang="en-US" sz="2800" dirty="0" err="1">
                <a:solidFill>
                  <a:schemeClr val="bg1">
                    <a:lumMod val="95000"/>
                  </a:schemeClr>
                </a:solidFill>
                <a:latin typeface="Bell MT" panose="02020503060305020303" pitchFamily="18" charset="0"/>
              </a:rPr>
              <a:t>otros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organismos</a:t>
            </a:r>
            <a:r>
              <a:rPr lang="en-US" altLang="en-US" sz="2800" dirty="0">
                <a:solidFill>
                  <a:schemeClr val="bg1">
                    <a:lumMod val="95000"/>
                  </a:schemeClr>
                </a:solidFill>
                <a:latin typeface="Bell MT" panose="02020503060305020303" pitchFamily="18" charset="0"/>
              </a:rPr>
              <a:t>. Las </a:t>
            </a:r>
            <a:r>
              <a:rPr lang="en-US" altLang="en-US" sz="2800" dirty="0" err="1">
                <a:solidFill>
                  <a:schemeClr val="bg1">
                    <a:lumMod val="95000"/>
                  </a:schemeClr>
                </a:solidFill>
                <a:latin typeface="Bell MT" panose="02020503060305020303" pitchFamily="18" charset="0"/>
              </a:rPr>
              <a:t>anémonas</a:t>
            </a:r>
            <a:r>
              <a:rPr lang="en-US" altLang="en-US" sz="2800" dirty="0">
                <a:solidFill>
                  <a:schemeClr val="bg1">
                    <a:lumMod val="95000"/>
                  </a:schemeClr>
                </a:solidFill>
                <a:latin typeface="Bell MT" panose="02020503060305020303" pitchFamily="18" charset="0"/>
              </a:rPr>
              <a:t>, con </a:t>
            </a:r>
            <a:r>
              <a:rPr lang="en-US" altLang="en-US" sz="2800" dirty="0" err="1">
                <a:solidFill>
                  <a:schemeClr val="bg1">
                    <a:lumMod val="95000"/>
                  </a:schemeClr>
                </a:solidFill>
                <a:latin typeface="Bell MT" panose="02020503060305020303" pitchFamily="18" charset="0"/>
              </a:rPr>
              <a:t>sus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celulas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urticantes</a:t>
            </a:r>
            <a:r>
              <a:rPr lang="en-US" altLang="en-US" sz="2800" dirty="0">
                <a:solidFill>
                  <a:schemeClr val="bg1">
                    <a:lumMod val="95000"/>
                  </a:schemeClr>
                </a:solidFill>
                <a:latin typeface="Bell MT" panose="02020503060305020303" pitchFamily="18" charset="0"/>
              </a:rPr>
              <a:t>, son  </a:t>
            </a:r>
            <a:r>
              <a:rPr lang="en-US" altLang="en-US" sz="2800" dirty="0" err="1">
                <a:solidFill>
                  <a:schemeClr val="bg1">
                    <a:lumMod val="95000"/>
                  </a:schemeClr>
                </a:solidFill>
                <a:latin typeface="Bell MT" panose="02020503060305020303" pitchFamily="18" charset="0"/>
              </a:rPr>
              <a:t>cnidarios</a:t>
            </a:r>
            <a:endParaRPr lang="en-US" altLang="en-US" sz="2800" dirty="0">
              <a:solidFill>
                <a:schemeClr val="bg1">
                  <a:lumMod val="95000"/>
                </a:schemeClr>
              </a:solidFill>
              <a:latin typeface="Bell MT" panose="02020503060305020303" pitchFamily="18" charset="0"/>
            </a:endParaRPr>
          </a:p>
        </p:txBody>
      </p:sp>
      <p:pic>
        <p:nvPicPr>
          <p:cNvPr id="81923" name="Picture 9" descr="Fotografía submarina de una anémona plumosa">
            <a:extLst>
              <a:ext uri="{FF2B5EF4-FFF2-40B4-BE49-F238E27FC236}">
                <a16:creationId xmlns:a16="http://schemas.microsoft.com/office/drawing/2014/main" id="{9DD02548-EED0-4CB9-8C2C-38A1D6BAD54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267200" y="457200"/>
            <a:ext cx="3713163" cy="5791200"/>
          </a:xfrm>
          <a:noFill/>
          <a:ln w="6350">
            <a:solidFill>
              <a:schemeClr val="bg1"/>
            </a:solidFill>
          </a:ln>
        </p:spPr>
      </p:pic>
      <p:sp>
        <p:nvSpPr>
          <p:cNvPr id="2" name="TextBox 1">
            <a:extLst>
              <a:ext uri="{FF2B5EF4-FFF2-40B4-BE49-F238E27FC236}">
                <a16:creationId xmlns:a16="http://schemas.microsoft.com/office/drawing/2014/main" id="{B8731B34-B6A6-4919-8491-394760F4F0FD}"/>
              </a:ext>
            </a:extLst>
          </p:cNvPr>
          <p:cNvSpPr txBox="1"/>
          <p:nvPr/>
        </p:nvSpPr>
        <p:spPr>
          <a:xfrm>
            <a:off x="6913563" y="5364165"/>
            <a:ext cx="1066800" cy="830997"/>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Anémona</a:t>
            </a:r>
            <a:r>
              <a:rPr lang="en-US" altLang="en-US" sz="800" dirty="0">
                <a:solidFill>
                  <a:schemeClr val="bg1"/>
                </a:solidFill>
                <a:latin typeface="Bell MT" panose="02020503060305020303" pitchFamily="18" charset="0"/>
              </a:rPr>
              <a:t> plumosa o con volantes, </a:t>
            </a:r>
            <a:r>
              <a:rPr lang="en-US" altLang="en-US" sz="800" i="1" dirty="0" err="1">
                <a:solidFill>
                  <a:schemeClr val="bg1"/>
                </a:solidFill>
                <a:latin typeface="Bell MT" panose="02020503060305020303" pitchFamily="18" charset="0"/>
              </a:rPr>
              <a:t>Metridium</a:t>
            </a:r>
            <a:r>
              <a:rPr lang="en-US" altLang="en-US" sz="800" i="1" dirty="0">
                <a:solidFill>
                  <a:schemeClr val="bg1"/>
                </a:solidFill>
                <a:latin typeface="Bell MT" panose="02020503060305020303" pitchFamily="18" charset="0"/>
              </a:rPr>
              <a:t> senile,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Peter Auster / Robert </a:t>
            </a:r>
            <a:r>
              <a:rPr lang="en-US" altLang="en-US" sz="800" dirty="0" err="1">
                <a:solidFill>
                  <a:schemeClr val="bg1"/>
                </a:solidFill>
                <a:latin typeface="Bell MT" panose="02020503060305020303" pitchFamily="18" charset="0"/>
              </a:rPr>
              <a:t>DeGoursey</a:t>
            </a:r>
            <a:endParaRPr lang="en-US" sz="800" dirty="0">
              <a:solidFill>
                <a:schemeClr val="bg1"/>
              </a:solidFill>
              <a:latin typeface="Bell MT" panose="02020503060305020303"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a:extLst>
              <a:ext uri="{FF2B5EF4-FFF2-40B4-BE49-F238E27FC236}">
                <a16:creationId xmlns:a16="http://schemas.microsoft.com/office/drawing/2014/main" id="{B1CEAA7B-62A9-4691-8736-C3D40AA02983}"/>
              </a:ext>
            </a:extLst>
          </p:cNvPr>
          <p:cNvSpPr>
            <a:spLocks noGrp="1" noChangeArrowheads="1"/>
          </p:cNvSpPr>
          <p:nvPr>
            <p:ph type="title"/>
          </p:nvPr>
        </p:nvSpPr>
        <p:spPr>
          <a:xfrm>
            <a:off x="497184" y="5181601"/>
            <a:ext cx="8183880" cy="1676400"/>
          </a:xfrm>
        </p:spPr>
        <p:txBody>
          <a:bodyPr vert="horz" lIns="91440" tIns="45720" rIns="91440" bIns="45720" rtlCol="0" anchor="ctr">
            <a:noAutofit/>
          </a:bodyPr>
          <a:lstStyle/>
          <a:p>
            <a:pPr algn="l" eaLnBrk="1" hangingPunct="1">
              <a:lnSpc>
                <a:spcPct val="90000"/>
              </a:lnSpc>
            </a:pPr>
            <a:r>
              <a:rPr lang="en-US" altLang="en-US" sz="2600" kern="1200" dirty="0">
                <a:solidFill>
                  <a:schemeClr val="tx1">
                    <a:lumMod val="95000"/>
                  </a:schemeClr>
                </a:solidFill>
                <a:latin typeface="Bell MT" panose="02020503060305020303" pitchFamily="18" charset="0"/>
              </a:rPr>
              <a:t>La </a:t>
            </a:r>
            <a:r>
              <a:rPr lang="en-US" altLang="en-US" sz="2600" kern="1200" dirty="0" err="1">
                <a:solidFill>
                  <a:schemeClr val="tx1">
                    <a:lumMod val="95000"/>
                  </a:schemeClr>
                </a:solidFill>
                <a:latin typeface="Bell MT" panose="02020503060305020303" pitchFamily="18" charset="0"/>
              </a:rPr>
              <a:t>anémona</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Edwardsiella</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lineata</a:t>
            </a:r>
            <a:r>
              <a:rPr lang="en-US" altLang="en-US" sz="2600" kern="1200" dirty="0">
                <a:solidFill>
                  <a:schemeClr val="tx1">
                    <a:lumMod val="95000"/>
                  </a:schemeClr>
                </a:solidFill>
                <a:latin typeface="Bell MT" panose="02020503060305020303" pitchFamily="18" charset="0"/>
              </a:rPr>
              <a:t> se </a:t>
            </a:r>
            <a:r>
              <a:rPr lang="en-US" altLang="en-US" sz="2600" kern="1200" dirty="0" err="1">
                <a:solidFill>
                  <a:schemeClr val="tx1">
                    <a:lumMod val="95000"/>
                  </a:schemeClr>
                </a:solidFill>
                <a:latin typeface="Bell MT" panose="02020503060305020303" pitchFamily="18" charset="0"/>
              </a:rPr>
              <a:t>adhiere</a:t>
            </a:r>
            <a:r>
              <a:rPr lang="en-US" altLang="en-US" sz="2600" kern="1200" dirty="0">
                <a:solidFill>
                  <a:schemeClr val="tx1">
                    <a:lumMod val="95000"/>
                  </a:schemeClr>
                </a:solidFill>
                <a:latin typeface="Bell MT" panose="02020503060305020303" pitchFamily="18" charset="0"/>
              </a:rPr>
              <a:t> a superficies </a:t>
            </a:r>
            <a:r>
              <a:rPr lang="en-US" altLang="en-US" sz="2600" kern="1200" dirty="0" err="1">
                <a:solidFill>
                  <a:schemeClr val="tx1">
                    <a:lumMod val="95000"/>
                  </a:schemeClr>
                </a:solidFill>
                <a:latin typeface="Bell MT" panose="02020503060305020303" pitchFamily="18" charset="0"/>
              </a:rPr>
              <a:t>duras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como</a:t>
            </a:r>
            <a:r>
              <a:rPr lang="en-US" altLang="en-US" sz="2600" kern="1200" dirty="0">
                <a:solidFill>
                  <a:schemeClr val="tx1">
                    <a:lumMod val="95000"/>
                  </a:schemeClr>
                </a:solidFill>
                <a:latin typeface="Bell MT" panose="02020503060305020303" pitchFamily="18" charset="0"/>
              </a:rPr>
              <a:t> las </a:t>
            </a:r>
            <a:r>
              <a:rPr lang="en-US" altLang="en-US" sz="2600" kern="1200" dirty="0" err="1">
                <a:solidFill>
                  <a:schemeClr val="tx1">
                    <a:lumMod val="95000"/>
                  </a:schemeClr>
                </a:solidFill>
                <a:latin typeface="Bell MT" panose="02020503060305020303" pitchFamily="18" charset="0"/>
              </a:rPr>
              <a:t>rocas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conchas</a:t>
            </a:r>
            <a:r>
              <a:rPr lang="en-US" altLang="en-US" sz="2600" kern="1200" dirty="0">
                <a:solidFill>
                  <a:schemeClr val="tx1">
                    <a:lumMod val="95000"/>
                  </a:schemeClr>
                </a:solidFill>
                <a:latin typeface="Bell MT" panose="02020503060305020303" pitchFamily="18" charset="0"/>
              </a:rPr>
              <a:t> o </a:t>
            </a:r>
            <a:r>
              <a:rPr lang="en-US" altLang="en-US" sz="2600" kern="1200" dirty="0" err="1">
                <a:solidFill>
                  <a:schemeClr val="tx1">
                    <a:lumMod val="95000"/>
                  </a:schemeClr>
                </a:solidFill>
                <a:latin typeface="Bell MT" panose="02020503060305020303" pitchFamily="18" charset="0"/>
              </a:rPr>
              <a:t>pilares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Sus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tentáculos</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capturan</a:t>
            </a:r>
            <a:r>
              <a:rPr lang="en-US" altLang="en-US" sz="2600" kern="1200" dirty="0">
                <a:solidFill>
                  <a:schemeClr val="tx1">
                    <a:lumMod val="95000"/>
                  </a:schemeClr>
                </a:solidFill>
                <a:latin typeface="Bell MT" panose="02020503060305020303" pitchFamily="18" charset="0"/>
              </a:rPr>
              <a:t> y </a:t>
            </a:r>
            <a:r>
              <a:rPr lang="en-US" altLang="en-US" sz="2600" kern="1200" dirty="0" err="1">
                <a:solidFill>
                  <a:schemeClr val="tx1">
                    <a:lumMod val="95000"/>
                  </a:schemeClr>
                </a:solidFill>
                <a:latin typeface="Bell MT" panose="02020503060305020303" pitchFamily="18" charset="0"/>
              </a:rPr>
              <a:t>dirigen</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partículas</a:t>
            </a:r>
            <a:r>
              <a:rPr lang="en-US" altLang="en-US" sz="2600" kern="1200" dirty="0">
                <a:solidFill>
                  <a:schemeClr val="tx1">
                    <a:lumMod val="95000"/>
                  </a:schemeClr>
                </a:solidFill>
                <a:latin typeface="Bell MT" panose="02020503060305020303" pitchFamily="18" charset="0"/>
              </a:rPr>
              <a:t> de comida a </a:t>
            </a:r>
            <a:r>
              <a:rPr lang="en-US" altLang="en-US" sz="2600" kern="1200" dirty="0" err="1">
                <a:solidFill>
                  <a:schemeClr val="tx1">
                    <a:lumMod val="95000"/>
                  </a:schemeClr>
                </a:solidFill>
                <a:latin typeface="Bell MT" panose="02020503060305020303" pitchFamily="18" charset="0"/>
              </a:rPr>
              <a:t>su</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boca</a:t>
            </a:r>
            <a:r>
              <a:rPr lang="en-US" altLang="en-US" sz="2600" kern="1200" dirty="0">
                <a:solidFill>
                  <a:schemeClr val="tx1">
                    <a:lumMod val="95000"/>
                  </a:schemeClr>
                </a:solidFill>
                <a:latin typeface="Bell MT" panose="02020503060305020303" pitchFamily="18" charset="0"/>
              </a:rPr>
              <a:t> que se </a:t>
            </a:r>
            <a:r>
              <a:rPr lang="en-US" altLang="en-US" sz="2600" kern="1200" dirty="0" err="1">
                <a:solidFill>
                  <a:schemeClr val="tx1">
                    <a:lumMod val="95000"/>
                  </a:schemeClr>
                </a:solidFill>
                <a:latin typeface="Bell MT" panose="02020503060305020303" pitchFamily="18" charset="0"/>
              </a:rPr>
              <a:t>encuentra</a:t>
            </a:r>
            <a:r>
              <a:rPr lang="en-US" altLang="en-US" sz="2600" kern="1200" dirty="0">
                <a:solidFill>
                  <a:schemeClr val="tx1">
                    <a:lumMod val="95000"/>
                  </a:schemeClr>
                </a:solidFill>
                <a:latin typeface="Bell MT" panose="02020503060305020303" pitchFamily="18" charset="0"/>
              </a:rPr>
              <a:t> </a:t>
            </a:r>
            <a:r>
              <a:rPr lang="en-US" altLang="en-US" sz="2600" kern="1200" dirty="0" err="1">
                <a:solidFill>
                  <a:schemeClr val="tx1">
                    <a:lumMod val="95000"/>
                  </a:schemeClr>
                </a:solidFill>
                <a:latin typeface="Bell MT" panose="02020503060305020303" pitchFamily="18" charset="0"/>
              </a:rPr>
              <a:t>en</a:t>
            </a:r>
            <a:r>
              <a:rPr lang="en-US" altLang="en-US" sz="2600" kern="1200" dirty="0">
                <a:solidFill>
                  <a:schemeClr val="tx1">
                    <a:lumMod val="95000"/>
                  </a:schemeClr>
                </a:solidFill>
                <a:latin typeface="Bell MT" panose="02020503060305020303" pitchFamily="18" charset="0"/>
              </a:rPr>
              <a:t> el </a:t>
            </a:r>
            <a:r>
              <a:rPr lang="en-US" altLang="en-US" sz="2600" kern="1200" dirty="0" err="1">
                <a:solidFill>
                  <a:schemeClr val="tx1">
                    <a:lumMod val="95000"/>
                  </a:schemeClr>
                </a:solidFill>
                <a:latin typeface="Bell MT" panose="02020503060305020303" pitchFamily="18" charset="0"/>
              </a:rPr>
              <a:t>centro</a:t>
            </a:r>
            <a:endParaRPr lang="en-US" altLang="en-US" sz="2600" kern="1200" dirty="0">
              <a:solidFill>
                <a:schemeClr val="tx1">
                  <a:lumMod val="95000"/>
                </a:schemeClr>
              </a:solidFill>
              <a:latin typeface="Bell MT" panose="02020503060305020303" pitchFamily="18" charset="0"/>
            </a:endParaRPr>
          </a:p>
        </p:txBody>
      </p:sp>
      <p:pic>
        <p:nvPicPr>
          <p:cNvPr id="4" name="Picture 3" descr="Detalle de los tentáculos abiertos de anémonas Edwardsiella lineata, que son cnidarios ">
            <a:extLst>
              <a:ext uri="{FF2B5EF4-FFF2-40B4-BE49-F238E27FC236}">
                <a16:creationId xmlns:a16="http://schemas.microsoft.com/office/drawing/2014/main" id="{E7094483-954D-4C24-9239-8BC9AA97FC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 y="228600"/>
            <a:ext cx="8183880" cy="4836795"/>
          </a:xfrm>
          <a:prstGeom prst="rect">
            <a:avLst/>
          </a:prstGeom>
          <a:ln w="6350">
            <a:solidFill>
              <a:schemeClr val="tx1"/>
            </a:solidFill>
            <a:miter lim="800000"/>
          </a:ln>
        </p:spPr>
      </p:pic>
      <p:sp>
        <p:nvSpPr>
          <p:cNvPr id="2" name="TextBox 1">
            <a:extLst>
              <a:ext uri="{FF2B5EF4-FFF2-40B4-BE49-F238E27FC236}">
                <a16:creationId xmlns:a16="http://schemas.microsoft.com/office/drawing/2014/main" id="{B354BFAC-FEDE-4DE3-97B8-04EDF0856A1A}"/>
              </a:ext>
            </a:extLst>
          </p:cNvPr>
          <p:cNvSpPr txBox="1"/>
          <p:nvPr/>
        </p:nvSpPr>
        <p:spPr>
          <a:xfrm>
            <a:off x="6400800" y="4700906"/>
            <a:ext cx="2209800" cy="338554"/>
          </a:xfrm>
          <a:prstGeom prst="rect">
            <a:avLst/>
          </a:prstGeom>
          <a:noFill/>
        </p:spPr>
        <p:txBody>
          <a:bodyPr wrap="square" rtlCol="0">
            <a:spAutoFit/>
          </a:bodyPr>
          <a:lstStyle/>
          <a:p>
            <a:pPr algn="r"/>
            <a:r>
              <a:rPr lang="en-US" altLang="en-US" sz="800" dirty="0" err="1">
                <a:latin typeface="Bell MT" panose="02020503060305020303" pitchFamily="18" charset="0"/>
              </a:rPr>
              <a:t>Anémona</a:t>
            </a:r>
            <a:r>
              <a:rPr lang="en-US" altLang="en-US" sz="800" dirty="0">
                <a:latin typeface="Bell MT" panose="02020503060305020303" pitchFamily="18" charset="0"/>
              </a:rPr>
              <a:t> </a:t>
            </a:r>
            <a:r>
              <a:rPr lang="en-US" altLang="en-US" sz="800" dirty="0" err="1">
                <a:latin typeface="Bell MT" panose="02020503060305020303" pitchFamily="18" charset="0"/>
              </a:rPr>
              <a:t>Edwarsiella</a:t>
            </a:r>
            <a:r>
              <a:rPr lang="en-US" altLang="en-US" sz="800" dirty="0">
                <a:latin typeface="Bell MT" panose="02020503060305020303" pitchFamily="18" charset="0"/>
              </a:rPr>
              <a:t> </a:t>
            </a:r>
            <a:r>
              <a:rPr lang="en-US" altLang="en-US" sz="800" dirty="0" err="1">
                <a:latin typeface="Bell MT" panose="02020503060305020303" pitchFamily="18" charset="0"/>
              </a:rPr>
              <a:t>lineata</a:t>
            </a:r>
            <a:r>
              <a:rPr lang="en-US" altLang="en-US" sz="800" dirty="0">
                <a:latin typeface="Bell MT" panose="02020503060305020303" pitchFamily="18" charset="0"/>
              </a:rPr>
              <a:t>, </a:t>
            </a:r>
            <a:r>
              <a:rPr lang="en-US" altLang="en-US" sz="800" i="1" dirty="0" err="1">
                <a:latin typeface="Bell MT" panose="02020503060305020303" pitchFamily="18" charset="0"/>
              </a:rPr>
              <a:t>Fagesia</a:t>
            </a:r>
            <a:r>
              <a:rPr lang="en-US" altLang="en-US" sz="800" i="1" dirty="0">
                <a:latin typeface="Bell MT" panose="02020503060305020303" pitchFamily="18" charset="0"/>
              </a:rPr>
              <a:t> </a:t>
            </a:r>
            <a:r>
              <a:rPr lang="en-US" altLang="en-US" sz="800" i="1" dirty="0" err="1">
                <a:latin typeface="Bell MT" panose="02020503060305020303" pitchFamily="18" charset="0"/>
              </a:rPr>
              <a:t>lineata</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Robert </a:t>
            </a:r>
            <a:r>
              <a:rPr lang="en-US" altLang="en-US" sz="800" dirty="0" err="1">
                <a:latin typeface="Bell MT" panose="02020503060305020303" pitchFamily="18" charset="0"/>
              </a:rPr>
              <a:t>Bachand</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a:extLst>
              <a:ext uri="{FF2B5EF4-FFF2-40B4-BE49-F238E27FC236}">
                <a16:creationId xmlns:a16="http://schemas.microsoft.com/office/drawing/2014/main" id="{2B9C0486-D7FA-4056-94C7-C515ADE3E979}"/>
              </a:ext>
            </a:extLst>
          </p:cNvPr>
          <p:cNvSpPr>
            <a:spLocks noGrp="1" noChangeArrowheads="1"/>
          </p:cNvSpPr>
          <p:nvPr>
            <p:ph type="title"/>
          </p:nvPr>
        </p:nvSpPr>
        <p:spPr>
          <a:xfrm>
            <a:off x="304800" y="5105400"/>
            <a:ext cx="8575476" cy="1477963"/>
          </a:xfrm>
        </p:spPr>
        <p:txBody>
          <a:bodyPr/>
          <a:lstStyle/>
          <a:p>
            <a:pPr algn="l" eaLnBrk="1" hangingPunct="1"/>
            <a:r>
              <a:rPr lang="en-US" altLang="en-US" sz="2600" dirty="0">
                <a:solidFill>
                  <a:schemeClr val="bg1">
                    <a:lumMod val="95000"/>
                  </a:schemeClr>
                </a:solidFill>
                <a:latin typeface="Bell MT" panose="02020503060305020303" pitchFamily="18" charset="0"/>
              </a:rPr>
              <a:t>Los </a:t>
            </a:r>
            <a:r>
              <a:rPr lang="en-US" altLang="en-US" sz="2600" dirty="0" err="1">
                <a:solidFill>
                  <a:schemeClr val="bg1">
                    <a:lumMod val="95000"/>
                  </a:schemeClr>
                </a:solidFill>
                <a:latin typeface="Bell MT" panose="02020503060305020303" pitchFamily="18" charset="0"/>
              </a:rPr>
              <a:t>corales</a:t>
            </a:r>
            <a:r>
              <a:rPr lang="en-US" altLang="en-US" sz="2600" dirty="0">
                <a:solidFill>
                  <a:schemeClr val="bg1">
                    <a:lumMod val="95000"/>
                  </a:schemeClr>
                </a:solidFill>
                <a:latin typeface="Bell MT" panose="02020503060305020303" pitchFamily="18" charset="0"/>
              </a:rPr>
              <a:t> son </a:t>
            </a:r>
            <a:r>
              <a:rPr lang="en-US" altLang="en-US" sz="2600" dirty="0" err="1">
                <a:solidFill>
                  <a:schemeClr val="bg1">
                    <a:lumMod val="95000"/>
                  </a:schemeClr>
                </a:solidFill>
                <a:latin typeface="Bell MT" panose="02020503060305020303" pitchFamily="18" charset="0"/>
              </a:rPr>
              <a:t>colonias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vivientes</a:t>
            </a:r>
            <a:r>
              <a:rPr lang="en-US" altLang="en-US" sz="2600" dirty="0">
                <a:solidFill>
                  <a:schemeClr val="bg1">
                    <a:lumMod val="95000"/>
                  </a:schemeClr>
                </a:solidFill>
                <a:latin typeface="Bell MT" panose="02020503060305020303" pitchFamily="18" charset="0"/>
              </a:rPr>
              <a:t> de </a:t>
            </a:r>
            <a:r>
              <a:rPr lang="en-US" altLang="en-US" sz="2600" dirty="0" err="1">
                <a:solidFill>
                  <a:schemeClr val="bg1">
                    <a:lumMod val="95000"/>
                  </a:schemeClr>
                </a:solidFill>
                <a:latin typeface="Bell MT" panose="02020503060305020303" pitchFamily="18" charset="0"/>
              </a:rPr>
              <a:t>cnidarios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individuales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establecidos</a:t>
            </a:r>
            <a:r>
              <a:rPr lang="en-US" altLang="en-US" sz="2600" dirty="0">
                <a:solidFill>
                  <a:schemeClr val="bg1">
                    <a:lumMod val="95000"/>
                  </a:schemeClr>
                </a:solidFill>
                <a:latin typeface="Bell MT" panose="02020503060305020303" pitchFamily="18" charset="0"/>
              </a:rPr>
              <a:t> entre </a:t>
            </a:r>
            <a:r>
              <a:rPr lang="en-US" altLang="en-US" sz="2600" dirty="0" err="1">
                <a:solidFill>
                  <a:schemeClr val="bg1">
                    <a:lumMod val="95000"/>
                  </a:schemeClr>
                </a:solidFill>
                <a:latin typeface="Bell MT" panose="02020503060305020303" pitchFamily="18" charset="0"/>
              </a:rPr>
              <a:t>conchas</a:t>
            </a:r>
            <a:r>
              <a:rPr lang="en-US" altLang="en-US" sz="2600" dirty="0">
                <a:solidFill>
                  <a:schemeClr val="bg1">
                    <a:lumMod val="95000"/>
                  </a:schemeClr>
                </a:solidFill>
                <a:latin typeface="Bell MT" panose="02020503060305020303" pitchFamily="18" charset="0"/>
              </a:rPr>
              <a:t> de </a:t>
            </a:r>
            <a:r>
              <a:rPr lang="en-US" altLang="en-US" sz="2600" dirty="0" err="1">
                <a:solidFill>
                  <a:schemeClr val="bg1">
                    <a:lumMod val="95000"/>
                  </a:schemeClr>
                </a:solidFill>
                <a:latin typeface="Bell MT" panose="02020503060305020303" pitchFamily="18" charset="0"/>
              </a:rPr>
              <a:t>carbonato</a:t>
            </a:r>
            <a:r>
              <a:rPr lang="en-US" altLang="en-US" sz="2600" dirty="0">
                <a:solidFill>
                  <a:schemeClr val="bg1">
                    <a:lumMod val="95000"/>
                  </a:schemeClr>
                </a:solidFill>
                <a:latin typeface="Bell MT" panose="02020503060305020303" pitchFamily="18" charset="0"/>
              </a:rPr>
              <a:t> de calcio. Este coral </a:t>
            </a:r>
            <a:r>
              <a:rPr lang="en-US" altLang="en-US" sz="2600" dirty="0" err="1">
                <a:solidFill>
                  <a:schemeClr val="bg1">
                    <a:lumMod val="95000"/>
                  </a:schemeClr>
                </a:solidFill>
                <a:latin typeface="Bell MT" panose="02020503060305020303" pitchFamily="18" charset="0"/>
              </a:rPr>
              <a:t>estrella</a:t>
            </a:r>
            <a:r>
              <a:rPr lang="en-US" altLang="en-US" sz="2600" dirty="0">
                <a:solidFill>
                  <a:schemeClr val="bg1">
                    <a:lumMod val="95000"/>
                  </a:schemeClr>
                </a:solidFill>
                <a:latin typeface="Bell MT" panose="02020503060305020303" pitchFamily="18" charset="0"/>
              </a:rPr>
              <a:t> del </a:t>
            </a:r>
            <a:r>
              <a:rPr lang="en-US" altLang="en-US" sz="2600" dirty="0" err="1">
                <a:solidFill>
                  <a:schemeClr val="bg1">
                    <a:lumMod val="95000"/>
                  </a:schemeClr>
                </a:solidFill>
                <a:latin typeface="Bell MT" panose="02020503060305020303" pitchFamily="18" charset="0"/>
              </a:rPr>
              <a:t>norte</a:t>
            </a:r>
            <a:r>
              <a:rPr lang="en-US" altLang="en-US" sz="2600" dirty="0">
                <a:solidFill>
                  <a:schemeClr val="bg1">
                    <a:lumMod val="95000"/>
                  </a:schemeClr>
                </a:solidFill>
                <a:latin typeface="Bell MT" panose="02020503060305020303" pitchFamily="18" charset="0"/>
              </a:rPr>
              <a:t> se </a:t>
            </a:r>
            <a:r>
              <a:rPr lang="en-US" altLang="en-US" sz="2600" dirty="0" err="1">
                <a:solidFill>
                  <a:schemeClr val="bg1">
                    <a:lumMod val="95000"/>
                  </a:schemeClr>
                </a:solidFill>
                <a:latin typeface="Bell MT" panose="02020503060305020303" pitchFamily="18" charset="0"/>
              </a:rPr>
              <a:t>encuentra</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en</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arrecifes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rocosos</a:t>
            </a:r>
            <a:r>
              <a:rPr lang="en-US" altLang="en-US" sz="2600" dirty="0">
                <a:solidFill>
                  <a:schemeClr val="bg1">
                    <a:lumMod val="95000"/>
                  </a:schemeClr>
                </a:solidFill>
                <a:latin typeface="Bell MT" panose="02020503060305020303" pitchFamily="18" charset="0"/>
              </a:rPr>
              <a:t> </a:t>
            </a:r>
            <a:r>
              <a:rPr lang="en-US" altLang="en-US" sz="2600" dirty="0" err="1">
                <a:solidFill>
                  <a:schemeClr val="bg1">
                    <a:lumMod val="95000"/>
                  </a:schemeClr>
                </a:solidFill>
                <a:latin typeface="Bell MT" panose="02020503060305020303" pitchFamily="18" charset="0"/>
              </a:rPr>
              <a:t>en</a:t>
            </a:r>
            <a:r>
              <a:rPr lang="en-US" altLang="en-US" sz="2600" dirty="0">
                <a:solidFill>
                  <a:schemeClr val="bg1">
                    <a:lumMod val="95000"/>
                  </a:schemeClr>
                </a:solidFill>
                <a:latin typeface="Bell MT" panose="02020503060305020303" pitchFamily="18" charset="0"/>
              </a:rPr>
              <a:t> el Sound</a:t>
            </a:r>
          </a:p>
        </p:txBody>
      </p:sp>
      <p:pic>
        <p:nvPicPr>
          <p:cNvPr id="3" name="Picture 2" descr="Detalle de estrellas de coral, que habitan en los arrecifes rocosos de Long Island Sound">
            <a:extLst>
              <a:ext uri="{FF2B5EF4-FFF2-40B4-BE49-F238E27FC236}">
                <a16:creationId xmlns:a16="http://schemas.microsoft.com/office/drawing/2014/main" id="{C775EDB6-0E49-496B-8015-8DF4337608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152400"/>
            <a:ext cx="4343400" cy="4830761"/>
          </a:xfrm>
          <a:prstGeom prst="rect">
            <a:avLst/>
          </a:prstGeom>
          <a:ln>
            <a:solidFill>
              <a:schemeClr val="bg1"/>
            </a:solidFill>
          </a:ln>
        </p:spPr>
      </p:pic>
      <p:pic>
        <p:nvPicPr>
          <p:cNvPr id="6" name="Content Placeholder 5" descr="Fotografía de estrellas de coral, que habitan en los arrecifes rocosos de Long Island Sound">
            <a:extLst>
              <a:ext uri="{FF2B5EF4-FFF2-40B4-BE49-F238E27FC236}">
                <a16:creationId xmlns:a16="http://schemas.microsoft.com/office/drawing/2014/main" id="{83406BF8-AA40-4ED2-9DED-AC76EAD0F083}"/>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4800600" y="152400"/>
            <a:ext cx="4079676" cy="4833134"/>
          </a:xfrm>
          <a:ln>
            <a:solidFill>
              <a:schemeClr val="bg1"/>
            </a:solidFill>
          </a:ln>
        </p:spPr>
      </p:pic>
      <p:sp>
        <p:nvSpPr>
          <p:cNvPr id="2" name="TextBox 1">
            <a:extLst>
              <a:ext uri="{FF2B5EF4-FFF2-40B4-BE49-F238E27FC236}">
                <a16:creationId xmlns:a16="http://schemas.microsoft.com/office/drawing/2014/main" id="{5D4510DA-0C38-42CA-9479-54957FBBE671}"/>
              </a:ext>
            </a:extLst>
          </p:cNvPr>
          <p:cNvSpPr txBox="1"/>
          <p:nvPr/>
        </p:nvSpPr>
        <p:spPr>
          <a:xfrm>
            <a:off x="6705600" y="4614446"/>
            <a:ext cx="2133600" cy="338554"/>
          </a:xfrm>
          <a:prstGeom prst="rect">
            <a:avLst/>
          </a:prstGeom>
          <a:noFill/>
        </p:spPr>
        <p:txBody>
          <a:bodyPr wrap="square" rtlCol="0">
            <a:spAutoFit/>
          </a:bodyPr>
          <a:lstStyle/>
          <a:p>
            <a:pPr algn="r"/>
            <a:r>
              <a:rPr lang="en-US" altLang="en-US" sz="800" dirty="0">
                <a:solidFill>
                  <a:schemeClr val="bg1"/>
                </a:solidFill>
                <a:latin typeface="Bell MT" panose="02020503060305020303" pitchFamily="18" charset="0"/>
              </a:rPr>
              <a:t>Coral </a:t>
            </a:r>
            <a:r>
              <a:rPr lang="en-US" altLang="en-US" sz="800" dirty="0" err="1">
                <a:solidFill>
                  <a:schemeClr val="bg1"/>
                </a:solidFill>
                <a:latin typeface="Bell MT" panose="02020503060305020303" pitchFamily="18" charset="0"/>
              </a:rPr>
              <a:t>estrella</a:t>
            </a:r>
            <a:r>
              <a:rPr lang="en-US" altLang="en-US" sz="800" dirty="0">
                <a:solidFill>
                  <a:schemeClr val="bg1"/>
                </a:solidFill>
                <a:latin typeface="Bell MT" panose="02020503060305020303" pitchFamily="18" charset="0"/>
              </a:rPr>
              <a:t> del </a:t>
            </a:r>
            <a:r>
              <a:rPr lang="en-US" altLang="en-US" sz="800" dirty="0" err="1">
                <a:solidFill>
                  <a:schemeClr val="bg1"/>
                </a:solidFill>
                <a:latin typeface="Bell MT" panose="02020503060305020303" pitchFamily="18" charset="0"/>
              </a:rPr>
              <a:t>norte</a:t>
            </a:r>
            <a:r>
              <a:rPr lang="en-US" altLang="en-US" sz="800"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Astrangia</a:t>
            </a:r>
            <a:r>
              <a:rPr lang="en-US" altLang="en-US" sz="800" i="1"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poculata</a:t>
            </a:r>
            <a:r>
              <a:rPr lang="en-US" altLang="en-US" sz="800" i="1"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Robert </a:t>
            </a:r>
            <a:r>
              <a:rPr lang="en-US" alt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AC16758-638E-4D4D-B52D-9F050D24BB1A}"/>
              </a:ext>
            </a:extLst>
          </p:cNvPr>
          <p:cNvSpPr>
            <a:spLocks noGrp="1" noChangeArrowheads="1"/>
          </p:cNvSpPr>
          <p:nvPr>
            <p:ph type="title"/>
          </p:nvPr>
        </p:nvSpPr>
        <p:spPr>
          <a:xfrm>
            <a:off x="228600" y="4495800"/>
            <a:ext cx="8686800" cy="2153747"/>
          </a:xfrm>
        </p:spPr>
        <p:txBody>
          <a:bodyPr vert="horz" lIns="91440" tIns="45720" rIns="91440" bIns="45720" rtlCol="0" anchor="b">
            <a:noAutofit/>
          </a:bodyPr>
          <a:lstStyle/>
          <a:p>
            <a:pPr algn="l" eaLnBrk="1" hangingPunct="1">
              <a:lnSpc>
                <a:spcPct val="90000"/>
              </a:lnSpc>
              <a:spcAft>
                <a:spcPts val="1200"/>
              </a:spcAft>
            </a:pPr>
            <a:br>
              <a:rPr lang="en-US" altLang="en-US" sz="2400" kern="1200" dirty="0">
                <a:solidFill>
                  <a:schemeClr val="tx1">
                    <a:lumMod val="95000"/>
                  </a:schemeClr>
                </a:solidFill>
                <a:latin typeface="Bell MT" panose="02020503060305020303" pitchFamily="18" charset="0"/>
              </a:rPr>
            </a:br>
            <a:br>
              <a:rPr lang="en-US" altLang="en-US" sz="2400" kern="1200" dirty="0">
                <a:solidFill>
                  <a:schemeClr val="tx1">
                    <a:lumMod val="95000"/>
                  </a:schemeClr>
                </a:solidFill>
                <a:latin typeface="Bell MT" panose="02020503060305020303" pitchFamily="18" charset="0"/>
              </a:rPr>
            </a:br>
            <a:br>
              <a:rPr lang="en-US" altLang="en-US" sz="2400" kern="1200" dirty="0">
                <a:solidFill>
                  <a:schemeClr val="tx1">
                    <a:lumMod val="95000"/>
                  </a:schemeClr>
                </a:solidFill>
                <a:latin typeface="Bell MT" panose="02020503060305020303" pitchFamily="18" charset="0"/>
              </a:rPr>
            </a:br>
            <a:br>
              <a:rPr lang="en-US" altLang="en-US" sz="2400" kern="1200" dirty="0">
                <a:solidFill>
                  <a:schemeClr val="tx1">
                    <a:lumMod val="95000"/>
                  </a:schemeClr>
                </a:solidFill>
                <a:latin typeface="Bell MT" panose="02020503060305020303" pitchFamily="18" charset="0"/>
              </a:rPr>
            </a:br>
            <a:r>
              <a:rPr lang="en-US" altLang="en-US" sz="2700" kern="1200" dirty="0">
                <a:solidFill>
                  <a:schemeClr val="tx1">
                    <a:lumMod val="95000"/>
                  </a:schemeClr>
                </a:solidFill>
                <a:latin typeface="Bell MT" panose="02020503060305020303" pitchFamily="18" charset="0"/>
              </a:rPr>
              <a:t>Los </a:t>
            </a:r>
            <a:r>
              <a:rPr lang="en-US" altLang="en-US" sz="2700" kern="1200" dirty="0" err="1">
                <a:solidFill>
                  <a:schemeClr val="tx1">
                    <a:lumMod val="95000"/>
                  </a:schemeClr>
                </a:solidFill>
                <a:latin typeface="Bell MT" panose="02020503060305020303" pitchFamily="18" charset="0"/>
              </a:rPr>
              <a:t>equinodermos</a:t>
            </a:r>
            <a:r>
              <a:rPr lang="en-US" altLang="en-US" sz="2700" kern="1200" dirty="0">
                <a:solidFill>
                  <a:schemeClr val="tx1">
                    <a:lumMod val="95000"/>
                  </a:schemeClr>
                </a:solidFill>
                <a:latin typeface="Bell MT" panose="02020503060305020303" pitchFamily="18" charset="0"/>
              </a:rPr>
              <a:t> son </a:t>
            </a:r>
            <a:r>
              <a:rPr lang="en-US" altLang="en-US" sz="2700" kern="1200" dirty="0" err="1">
                <a:solidFill>
                  <a:schemeClr val="tx1">
                    <a:lumMod val="95000"/>
                  </a:schemeClr>
                </a:solidFill>
                <a:latin typeface="Bell MT" panose="02020503060305020303" pitchFamily="18" charset="0"/>
              </a:rPr>
              <a:t>animales</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piel</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espinosa</a:t>
            </a:r>
            <a:r>
              <a:rPr lang="en-US" altLang="en-US" sz="2700" kern="1200" dirty="0">
                <a:solidFill>
                  <a:schemeClr val="tx1">
                    <a:lumMod val="95000"/>
                  </a:schemeClr>
                </a:solidFill>
                <a:latin typeface="Bell MT" panose="02020503060305020303" pitchFamily="18" charset="0"/>
              </a:rPr>
              <a:t> con </a:t>
            </a:r>
            <a:r>
              <a:rPr lang="en-US" altLang="en-US" sz="2700" kern="1200" dirty="0" err="1">
                <a:solidFill>
                  <a:schemeClr val="tx1">
                    <a:lumMod val="95000"/>
                  </a:schemeClr>
                </a:solidFill>
                <a:latin typeface="Bell MT" panose="02020503060305020303" pitchFamily="18" charset="0"/>
              </a:rPr>
              <a:t>una</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simetría</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cinco</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partes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como</a:t>
            </a:r>
            <a:r>
              <a:rPr lang="en-US" altLang="en-US" sz="2700" kern="1200" dirty="0">
                <a:solidFill>
                  <a:schemeClr val="tx1">
                    <a:lumMod val="95000"/>
                  </a:schemeClr>
                </a:solidFill>
                <a:latin typeface="Bell MT" panose="02020503060305020303" pitchFamily="18" charset="0"/>
              </a:rPr>
              <a:t> las </a:t>
            </a:r>
            <a:r>
              <a:rPr lang="en-US" altLang="en-US" sz="2700" kern="1200" dirty="0" err="1">
                <a:solidFill>
                  <a:schemeClr val="tx1">
                    <a:lumMod val="95000"/>
                  </a:schemeClr>
                </a:solidFill>
                <a:latin typeface="Bell MT" panose="02020503060305020303" pitchFamily="18" charset="0"/>
              </a:rPr>
              <a:t>estrellas</a:t>
            </a:r>
            <a:r>
              <a:rPr lang="en-US" altLang="en-US" sz="2700" kern="1200" dirty="0">
                <a:solidFill>
                  <a:schemeClr val="tx1">
                    <a:lumMod val="95000"/>
                  </a:schemeClr>
                </a:solidFill>
                <a:latin typeface="Bell MT" panose="02020503060305020303" pitchFamily="18" charset="0"/>
              </a:rPr>
              <a:t> de mar y </a:t>
            </a:r>
            <a:r>
              <a:rPr lang="en-US" altLang="en-US" sz="2700" kern="1200" dirty="0" err="1">
                <a:solidFill>
                  <a:schemeClr val="tx1">
                    <a:lumMod val="95000"/>
                  </a:schemeClr>
                </a:solidFill>
                <a:latin typeface="Bell MT" panose="02020503060305020303" pitchFamily="18" charset="0"/>
              </a:rPr>
              <a:t>los</a:t>
            </a:r>
            <a:r>
              <a:rPr lang="en-US" altLang="en-US" sz="2700" kern="1200" dirty="0">
                <a:solidFill>
                  <a:schemeClr val="tx1">
                    <a:lumMod val="95000"/>
                  </a:schemeClr>
                </a:solidFill>
                <a:latin typeface="Bell MT" panose="02020503060305020303" pitchFamily="18" charset="0"/>
              </a:rPr>
              <a:t> </a:t>
            </a:r>
            <a:r>
              <a:rPr lang="en-US" altLang="en-US" sz="2700" kern="1200" dirty="0" err="1">
                <a:solidFill>
                  <a:schemeClr val="tx1">
                    <a:lumMod val="95000"/>
                  </a:schemeClr>
                </a:solidFill>
                <a:latin typeface="Bell MT" panose="02020503060305020303" pitchFamily="18" charset="0"/>
              </a:rPr>
              <a:t>erizos</a:t>
            </a:r>
            <a:r>
              <a:rPr lang="en-US" altLang="en-US" sz="2700" kern="1200" dirty="0">
                <a:solidFill>
                  <a:schemeClr val="tx1">
                    <a:lumMod val="95000"/>
                  </a:schemeClr>
                </a:solidFill>
                <a:latin typeface="Bell MT" panose="02020503060305020303" pitchFamily="18" charset="0"/>
              </a:rPr>
              <a:t> de mar</a:t>
            </a:r>
            <a:br>
              <a:rPr lang="en-US" altLang="en-US" sz="2700" kern="1200" dirty="0">
                <a:solidFill>
                  <a:schemeClr val="tx1">
                    <a:lumMod val="95000"/>
                  </a:schemeClr>
                </a:solidFill>
                <a:latin typeface="Bell MT" panose="02020503060305020303" pitchFamily="18" charset="0"/>
              </a:rPr>
            </a:br>
            <a:br>
              <a:rPr lang="en-US" altLang="en-US" sz="2700" kern="1200" dirty="0">
                <a:solidFill>
                  <a:schemeClr val="tx1">
                    <a:lumMod val="95000"/>
                  </a:schemeClr>
                </a:solidFill>
                <a:latin typeface="Bell MT" panose="02020503060305020303" pitchFamily="18" charset="0"/>
              </a:rPr>
            </a:br>
            <a:r>
              <a:rPr lang="en-US" altLang="en-US" sz="2700" kern="1200" dirty="0">
                <a:solidFill>
                  <a:schemeClr val="tx1">
                    <a:lumMod val="95000"/>
                  </a:schemeClr>
                </a:solidFill>
                <a:latin typeface="Bell MT" panose="02020503060305020303" pitchFamily="18" charset="0"/>
              </a:rPr>
              <a:t>Las </a:t>
            </a:r>
            <a:r>
              <a:rPr lang="en-US" altLang="en-US" sz="2700" kern="1200" dirty="0" err="1">
                <a:solidFill>
                  <a:schemeClr val="tx1">
                    <a:lumMod val="95000"/>
                  </a:schemeClr>
                </a:solidFill>
                <a:latin typeface="Bell MT" panose="02020503060305020303" pitchFamily="18" charset="0"/>
              </a:rPr>
              <a:t>estrellas</a:t>
            </a:r>
            <a:r>
              <a:rPr lang="en-US" altLang="en-US" sz="2700" kern="1200" dirty="0">
                <a:solidFill>
                  <a:schemeClr val="tx1">
                    <a:lumMod val="95000"/>
                  </a:schemeClr>
                </a:solidFill>
                <a:latin typeface="Bell MT" panose="02020503060305020303" pitchFamily="18" charset="0"/>
              </a:rPr>
              <a:t> de mar se </a:t>
            </a:r>
            <a:r>
              <a:rPr lang="en-US" altLang="en-US" sz="2700" kern="1200" dirty="0" err="1">
                <a:solidFill>
                  <a:schemeClr val="tx1">
                    <a:lumMod val="95000"/>
                  </a:schemeClr>
                </a:solidFill>
                <a:latin typeface="Bell MT" panose="02020503060305020303" pitchFamily="18" charset="0"/>
              </a:rPr>
              <a:t>alimentan</a:t>
            </a:r>
            <a:r>
              <a:rPr lang="en-US" altLang="en-US" sz="2700" kern="1200" dirty="0">
                <a:solidFill>
                  <a:schemeClr val="tx1">
                    <a:lumMod val="95000"/>
                  </a:schemeClr>
                </a:solidFill>
                <a:latin typeface="Bell MT" panose="02020503060305020303" pitchFamily="18" charset="0"/>
              </a:rPr>
              <a:t> de </a:t>
            </a:r>
            <a:r>
              <a:rPr lang="en-US" altLang="en-US" sz="2700" kern="1200" dirty="0" err="1">
                <a:solidFill>
                  <a:schemeClr val="tx1">
                    <a:lumMod val="95000"/>
                  </a:schemeClr>
                </a:solidFill>
                <a:latin typeface="Bell MT" panose="02020503060305020303" pitchFamily="18" charset="0"/>
              </a:rPr>
              <a:t>mariscos</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otros</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invertebrados</a:t>
            </a:r>
            <a:r>
              <a:rPr lang="en-US" altLang="en-US" sz="2700" dirty="0">
                <a:solidFill>
                  <a:schemeClr val="tx1">
                    <a:lumMod val="95000"/>
                  </a:schemeClr>
                </a:solidFill>
                <a:latin typeface="Bell MT" panose="02020503060305020303" pitchFamily="18" charset="0"/>
              </a:rPr>
              <a:t>, e </a:t>
            </a:r>
            <a:r>
              <a:rPr lang="en-US" altLang="en-US" sz="2700" dirty="0" err="1">
                <a:solidFill>
                  <a:schemeClr val="tx1">
                    <a:lumMod val="95000"/>
                  </a:schemeClr>
                </a:solidFill>
                <a:latin typeface="Bell MT" panose="02020503060305020303" pitchFamily="18" charset="0"/>
              </a:rPr>
              <a:t>incluso</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peces</a:t>
            </a:r>
            <a:r>
              <a:rPr lang="en-US" altLang="en-US" sz="2700" dirty="0">
                <a:solidFill>
                  <a:schemeClr val="tx1">
                    <a:lumMod val="95000"/>
                  </a:schemeClr>
                </a:solidFill>
                <a:latin typeface="Bell MT" panose="02020503060305020303" pitchFamily="18" charset="0"/>
              </a:rPr>
              <a:t>, </a:t>
            </a:r>
            <a:r>
              <a:rPr lang="en-US" altLang="en-US" sz="2700" dirty="0" err="1">
                <a:solidFill>
                  <a:schemeClr val="tx1">
                    <a:lumMod val="95000"/>
                  </a:schemeClr>
                </a:solidFill>
                <a:latin typeface="Bell MT" panose="02020503060305020303" pitchFamily="18" charset="0"/>
              </a:rPr>
              <a:t>muertos</a:t>
            </a:r>
            <a:r>
              <a:rPr lang="en-US" altLang="en-US" sz="2700" dirty="0">
                <a:solidFill>
                  <a:schemeClr val="tx1">
                    <a:lumMod val="95000"/>
                  </a:schemeClr>
                </a:solidFill>
                <a:latin typeface="Bell MT" panose="02020503060305020303" pitchFamily="18" charset="0"/>
              </a:rPr>
              <a:t> o </a:t>
            </a:r>
            <a:r>
              <a:rPr lang="en-US" altLang="en-US" sz="2700" dirty="0" err="1">
                <a:solidFill>
                  <a:schemeClr val="tx1">
                    <a:lumMod val="95000"/>
                  </a:schemeClr>
                </a:solidFill>
                <a:latin typeface="Bell MT" panose="02020503060305020303" pitchFamily="18" charset="0"/>
              </a:rPr>
              <a:t>vivos</a:t>
            </a:r>
            <a:endParaRPr lang="en-US" altLang="en-US" sz="2700" kern="1200" dirty="0">
              <a:solidFill>
                <a:schemeClr val="tx1">
                  <a:lumMod val="95000"/>
                </a:schemeClr>
              </a:solidFill>
              <a:latin typeface="Bell MT" panose="02020503060305020303" pitchFamily="18" charset="0"/>
            </a:endParaRPr>
          </a:p>
        </p:txBody>
      </p:sp>
      <p:pic>
        <p:nvPicPr>
          <p:cNvPr id="73734" name="Picture 8" descr="Fotografía de una estrella de mar común, sostenida en una mano para mostrar la parte inferior del organismo ">
            <a:extLst>
              <a:ext uri="{FF2B5EF4-FFF2-40B4-BE49-F238E27FC236}">
                <a16:creationId xmlns:a16="http://schemas.microsoft.com/office/drawing/2014/main" id="{42DA859F-936E-4613-BAE8-64CEA86AD45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20" y="10"/>
            <a:ext cx="4571975" cy="4252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otografía de una estrella de mar común, bajo el agua, mostrando la rugosa parte superior del organismo y sus cinco brazos ">
            <a:extLst>
              <a:ext uri="{FF2B5EF4-FFF2-40B4-BE49-F238E27FC236}">
                <a16:creationId xmlns:a16="http://schemas.microsoft.com/office/drawing/2014/main" id="{BE692290-D557-423C-BD08-E71AADA9BE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4571999" y="-681"/>
            <a:ext cx="4572001" cy="4253215"/>
          </a:xfrm>
          <a:prstGeom prst="rect">
            <a:avLst/>
          </a:prstGeom>
        </p:spPr>
      </p:pic>
      <p:cxnSp>
        <p:nvCxnSpPr>
          <p:cNvPr id="139" name="Straight Connector 13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4118B1-09DF-413B-903E-E71811755B57}"/>
              </a:ext>
            </a:extLst>
          </p:cNvPr>
          <p:cNvSpPr txBox="1"/>
          <p:nvPr/>
        </p:nvSpPr>
        <p:spPr>
          <a:xfrm>
            <a:off x="7543805" y="3429000"/>
            <a:ext cx="1600196" cy="707886"/>
          </a:xfrm>
          <a:prstGeom prst="rect">
            <a:avLst/>
          </a:prstGeom>
          <a:noFill/>
        </p:spPr>
        <p:txBody>
          <a:bodyPr wrap="square" rtlCol="0">
            <a:spAutoFit/>
          </a:bodyPr>
          <a:lstStyle/>
          <a:p>
            <a:pPr algn="r"/>
            <a:r>
              <a:rPr lang="en-US" altLang="en-US" sz="800" dirty="0">
                <a:latin typeface="Bell MT" panose="02020503060305020303" pitchFamily="18" charset="0"/>
              </a:rPr>
              <a:t>(</a:t>
            </a:r>
            <a:r>
              <a:rPr lang="en-US" altLang="en-US" sz="800" dirty="0" err="1">
                <a:latin typeface="Bell MT" panose="02020503060305020303" pitchFamily="18" charset="0"/>
              </a:rPr>
              <a:t>izquierda</a:t>
            </a:r>
            <a:r>
              <a:rPr lang="en-US" altLang="en-US" sz="800" dirty="0">
                <a:latin typeface="Bell MT" panose="02020503060305020303" pitchFamily="18" charset="0"/>
              </a:rPr>
              <a:t>) Estrella de mar </a:t>
            </a:r>
            <a:r>
              <a:rPr lang="en-US" altLang="en-US" sz="800" dirty="0" err="1">
                <a:latin typeface="Bell MT" panose="02020503060305020303" pitchFamily="18" charset="0"/>
              </a:rPr>
              <a:t>común</a:t>
            </a:r>
            <a:r>
              <a:rPr lang="en-US" altLang="en-US" sz="800" dirty="0">
                <a:latin typeface="Bell MT" panose="02020503060305020303" pitchFamily="18" charset="0"/>
              </a:rPr>
              <a:t>, </a:t>
            </a:r>
            <a:r>
              <a:rPr lang="en-US" altLang="en-US" sz="800" i="1" dirty="0">
                <a:latin typeface="Bell MT" panose="02020503060305020303" pitchFamily="18" charset="0"/>
              </a:rPr>
              <a:t>Asterias </a:t>
            </a:r>
            <a:r>
              <a:rPr lang="en-US" altLang="en-US" sz="800" i="1" dirty="0" err="1">
                <a:latin typeface="Bell MT" panose="02020503060305020303" pitchFamily="18" charset="0"/>
              </a:rPr>
              <a:t>forbesi</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Nancy Balcom; (</a:t>
            </a:r>
            <a:r>
              <a:rPr lang="en-US" altLang="en-US" sz="800" dirty="0" err="1">
                <a:latin typeface="Bell MT" panose="02020503060305020303" pitchFamily="18" charset="0"/>
              </a:rPr>
              <a:t>derecha</a:t>
            </a:r>
            <a:r>
              <a:rPr lang="en-US" altLang="en-US" sz="800" dirty="0">
                <a:latin typeface="Bell MT" panose="02020503060305020303" pitchFamily="18" charset="0"/>
              </a:rPr>
              <a:t>) Estrella de mar </a:t>
            </a:r>
            <a:r>
              <a:rPr lang="en-US" altLang="en-US" sz="800" dirty="0" err="1">
                <a:latin typeface="Bell MT" panose="02020503060305020303" pitchFamily="18" charset="0"/>
              </a:rPr>
              <a:t>común</a:t>
            </a:r>
            <a:r>
              <a:rPr lang="en-US" altLang="en-US" sz="800" dirty="0">
                <a:latin typeface="Bell MT" panose="02020503060305020303" pitchFamily="18" charset="0"/>
              </a:rPr>
              <a:t>, </a:t>
            </a:r>
            <a:r>
              <a:rPr lang="en-US" altLang="en-US" sz="800" i="1" dirty="0">
                <a:latin typeface="Bell MT" panose="02020503060305020303" pitchFamily="18" charset="0"/>
              </a:rPr>
              <a:t>Asterias </a:t>
            </a:r>
            <a:r>
              <a:rPr lang="en-US" altLang="en-US" sz="800" i="1" dirty="0" err="1">
                <a:latin typeface="Bell MT" panose="02020503060305020303" pitchFamily="18" charset="0"/>
              </a:rPr>
              <a:t>forbesi</a:t>
            </a:r>
            <a:r>
              <a:rPr lang="en-US" altLang="en-US" sz="800" i="1" dirty="0">
                <a:latin typeface="Bell MT" panose="02020503060305020303" pitchFamily="18" charset="0"/>
              </a:rPr>
              <a:t>, </a:t>
            </a:r>
            <a:r>
              <a:rPr lang="en-US" altLang="en-US" sz="800" dirty="0" err="1">
                <a:latin typeface="Bell MT" panose="02020503060305020303" pitchFamily="18" charset="0"/>
              </a:rPr>
              <a:t>cortesía</a:t>
            </a:r>
            <a:r>
              <a:rPr lang="en-US" altLang="en-US" sz="800" dirty="0">
                <a:latin typeface="Bell MT" panose="02020503060305020303" pitchFamily="18" charset="0"/>
              </a:rPr>
              <a:t> de Robert </a:t>
            </a:r>
            <a:r>
              <a:rPr lang="en-US" altLang="en-US" sz="800" dirty="0" err="1">
                <a:latin typeface="Bell MT" panose="02020503060305020303" pitchFamily="18" charset="0"/>
              </a:rPr>
              <a:t>Bachand</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tografía de una estrella de sangre, una estrella de mar, moviéndose entre las algas">
            <a:extLst>
              <a:ext uri="{FF2B5EF4-FFF2-40B4-BE49-F238E27FC236}">
                <a16:creationId xmlns:a16="http://schemas.microsoft.com/office/drawing/2014/main" id="{40001676-C4D7-4EE7-9473-426F097FAE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b="-3"/>
          <a:stretch/>
        </p:blipFill>
        <p:spPr>
          <a:xfrm>
            <a:off x="3490722" y="10"/>
            <a:ext cx="5653278" cy="6857990"/>
          </a:xfrm>
          <a:prstGeom prst="rect">
            <a:avLst/>
          </a:prstGeom>
          <a:ln>
            <a:solidFill>
              <a:schemeClr val="bg1"/>
            </a:solidFill>
          </a:ln>
        </p:spPr>
      </p:pic>
      <p:sp>
        <p:nvSpPr>
          <p:cNvPr id="4" name="TextBox 3">
            <a:extLst>
              <a:ext uri="{FF2B5EF4-FFF2-40B4-BE49-F238E27FC236}">
                <a16:creationId xmlns:a16="http://schemas.microsoft.com/office/drawing/2014/main" id="{4E53F419-C811-49F4-A6CF-F0BE38EAC9DC}"/>
              </a:ext>
            </a:extLst>
          </p:cNvPr>
          <p:cNvSpPr txBox="1"/>
          <p:nvPr/>
        </p:nvSpPr>
        <p:spPr>
          <a:xfrm>
            <a:off x="457200" y="2228671"/>
            <a:ext cx="2667000" cy="3108543"/>
          </a:xfrm>
          <a:prstGeom prst="rect">
            <a:avLst/>
          </a:prstGeom>
          <a:noFill/>
        </p:spPr>
        <p:txBody>
          <a:bodyPr wrap="square">
            <a:spAutoFit/>
          </a:bodyPr>
          <a:lstStyle/>
          <a:p>
            <a:r>
              <a:rPr lang="en-US" sz="2800" kern="1200" dirty="0">
                <a:solidFill>
                  <a:schemeClr val="bg1">
                    <a:lumMod val="95000"/>
                  </a:schemeClr>
                </a:solidFill>
                <a:latin typeface="Bell MT" panose="02020503060305020303" pitchFamily="18" charset="0"/>
              </a:rPr>
              <a:t>La </a:t>
            </a:r>
            <a:r>
              <a:rPr lang="en-US" sz="2800" kern="1200" dirty="0" err="1">
                <a:solidFill>
                  <a:schemeClr val="bg1">
                    <a:lumMod val="95000"/>
                  </a:schemeClr>
                </a:solidFill>
                <a:latin typeface="Bell MT" panose="02020503060305020303" pitchFamily="18" charset="0"/>
              </a:rPr>
              <a:t>estrella</a:t>
            </a:r>
            <a:r>
              <a:rPr lang="en-US" sz="2800" kern="1200" dirty="0">
                <a:solidFill>
                  <a:schemeClr val="bg1">
                    <a:lumMod val="95000"/>
                  </a:schemeClr>
                </a:solidFill>
                <a:latin typeface="Bell MT" panose="02020503060305020303" pitchFamily="18" charset="0"/>
              </a:rPr>
              <a:t> de </a:t>
            </a:r>
            <a:r>
              <a:rPr lang="en-US" sz="2800" kern="1200" dirty="0" err="1">
                <a:solidFill>
                  <a:schemeClr val="bg1">
                    <a:lumMod val="95000"/>
                  </a:schemeClr>
                </a:solidFill>
                <a:latin typeface="Bell MT" panose="02020503060305020303" pitchFamily="18" charset="0"/>
              </a:rPr>
              <a:t>sangre</a:t>
            </a:r>
            <a:r>
              <a:rPr lang="en-US" sz="2800" kern="1200" dirty="0">
                <a:solidFill>
                  <a:schemeClr val="bg1">
                    <a:lumMod val="95000"/>
                  </a:schemeClr>
                </a:solidFill>
                <a:latin typeface="Bell MT" panose="02020503060305020303" pitchFamily="18" charset="0"/>
              </a:rPr>
              <a:t> </a:t>
            </a:r>
            <a:r>
              <a:rPr lang="en-US" sz="2800" kern="1200" dirty="0" err="1">
                <a:solidFill>
                  <a:schemeClr val="bg1">
                    <a:lumMod val="95000"/>
                  </a:schemeClr>
                </a:solidFill>
                <a:latin typeface="Bell MT" panose="02020503060305020303" pitchFamily="18" charset="0"/>
              </a:rPr>
              <a:t>es</a:t>
            </a:r>
            <a:r>
              <a:rPr lang="en-US" sz="2800" kern="1200" dirty="0">
                <a:solidFill>
                  <a:schemeClr val="bg1">
                    <a:lumMod val="95000"/>
                  </a:schemeClr>
                </a:solidFill>
                <a:latin typeface="Bell MT" panose="02020503060305020303" pitchFamily="18" charset="0"/>
              </a:rPr>
              <a:t> </a:t>
            </a:r>
            <a:r>
              <a:rPr lang="en-US" sz="2800" kern="1200" dirty="0" err="1">
                <a:solidFill>
                  <a:schemeClr val="bg1">
                    <a:lumMod val="95000"/>
                  </a:schemeClr>
                </a:solidFill>
                <a:latin typeface="Bell MT" panose="02020503060305020303" pitchFamily="18" charset="0"/>
              </a:rPr>
              <a:t>otra</a:t>
            </a:r>
            <a:r>
              <a:rPr lang="en-US" sz="2800" kern="1200" dirty="0">
                <a:solidFill>
                  <a:schemeClr val="bg1">
                    <a:lumMod val="95000"/>
                  </a:schemeClr>
                </a:solidFill>
                <a:latin typeface="Bell MT" panose="02020503060305020303" pitchFamily="18" charset="0"/>
              </a:rPr>
              <a:t> </a:t>
            </a:r>
            <a:r>
              <a:rPr lang="en-US" sz="2800" kern="1200" dirty="0" err="1">
                <a:solidFill>
                  <a:schemeClr val="bg1">
                    <a:lumMod val="95000"/>
                  </a:schemeClr>
                </a:solidFill>
                <a:latin typeface="Bell MT" panose="02020503060305020303" pitchFamily="18" charset="0"/>
              </a:rPr>
              <a:t>especie</a:t>
            </a:r>
            <a:r>
              <a:rPr lang="en-US" sz="2800" kern="1200" dirty="0">
                <a:solidFill>
                  <a:schemeClr val="bg1">
                    <a:lumMod val="95000"/>
                  </a:schemeClr>
                </a:solidFill>
                <a:latin typeface="Bell MT" panose="02020503060305020303" pitchFamily="18" charset="0"/>
              </a:rPr>
              <a:t> de </a:t>
            </a:r>
            <a:r>
              <a:rPr lang="en-US" sz="2800" kern="1200" dirty="0" err="1">
                <a:solidFill>
                  <a:schemeClr val="bg1">
                    <a:lumMod val="95000"/>
                  </a:schemeClr>
                </a:solidFill>
                <a:latin typeface="Bell MT" panose="02020503060305020303" pitchFamily="18" charset="0"/>
              </a:rPr>
              <a:t>estrella</a:t>
            </a:r>
            <a:r>
              <a:rPr lang="en-US" sz="2800" kern="1200" dirty="0">
                <a:solidFill>
                  <a:schemeClr val="bg1">
                    <a:lumMod val="95000"/>
                  </a:schemeClr>
                </a:solidFill>
                <a:latin typeface="Bell MT" panose="02020503060305020303" pitchFamily="18" charset="0"/>
              </a:rPr>
              <a:t> marina que </a:t>
            </a:r>
            <a:r>
              <a:rPr lang="en-US" sz="2800" kern="1200" dirty="0" err="1">
                <a:solidFill>
                  <a:schemeClr val="bg1">
                    <a:lumMod val="95000"/>
                  </a:schemeClr>
                </a:solidFill>
                <a:latin typeface="Bell MT" panose="02020503060305020303" pitchFamily="18" charset="0"/>
              </a:rPr>
              <a:t>habita</a:t>
            </a:r>
            <a:r>
              <a:rPr lang="en-US" sz="2800" kern="1200" dirty="0">
                <a:solidFill>
                  <a:schemeClr val="bg1">
                    <a:lumMod val="95000"/>
                  </a:schemeClr>
                </a:solidFill>
                <a:latin typeface="Bell MT" panose="02020503060305020303" pitchFamily="18" charset="0"/>
              </a:rPr>
              <a:t> </a:t>
            </a:r>
            <a:r>
              <a:rPr lang="en-US" sz="2800" kern="1200" dirty="0" err="1">
                <a:solidFill>
                  <a:schemeClr val="bg1">
                    <a:lumMod val="95000"/>
                  </a:schemeClr>
                </a:solidFill>
                <a:latin typeface="Bell MT" panose="02020503060305020303" pitchFamily="18" charset="0"/>
              </a:rPr>
              <a:t>en</a:t>
            </a:r>
            <a:r>
              <a:rPr lang="en-US" sz="2800" kern="1200" dirty="0">
                <a:solidFill>
                  <a:schemeClr val="bg1">
                    <a:lumMod val="95000"/>
                  </a:schemeClr>
                </a:solidFill>
                <a:latin typeface="Bell MT" panose="02020503060305020303" pitchFamily="18" charset="0"/>
              </a:rPr>
              <a:t> Long Island Sound</a:t>
            </a:r>
            <a:endParaRPr lang="en-US" sz="2800" dirty="0">
              <a:solidFill>
                <a:schemeClr val="bg1">
                  <a:lumMod val="95000"/>
                </a:schemeClr>
              </a:solidFill>
            </a:endParaRPr>
          </a:p>
        </p:txBody>
      </p:sp>
      <p:sp>
        <p:nvSpPr>
          <p:cNvPr id="3" name="TextBox 2">
            <a:extLst>
              <a:ext uri="{FF2B5EF4-FFF2-40B4-BE49-F238E27FC236}">
                <a16:creationId xmlns:a16="http://schemas.microsoft.com/office/drawing/2014/main" id="{3D027ECA-63A0-40CA-B08A-EC12A3892D35}"/>
              </a:ext>
            </a:extLst>
          </p:cNvPr>
          <p:cNvSpPr txBox="1"/>
          <p:nvPr/>
        </p:nvSpPr>
        <p:spPr>
          <a:xfrm>
            <a:off x="7162800" y="6472992"/>
            <a:ext cx="1981200" cy="338554"/>
          </a:xfrm>
          <a:prstGeom prst="rect">
            <a:avLst/>
          </a:prstGeom>
          <a:noFill/>
        </p:spPr>
        <p:txBody>
          <a:bodyPr wrap="square" rtlCol="0">
            <a:spAutoFit/>
          </a:bodyPr>
          <a:lstStyle/>
          <a:p>
            <a:pPr algn="r"/>
            <a:r>
              <a:rPr lang="en-US" sz="800" dirty="0">
                <a:solidFill>
                  <a:schemeClr val="bg1"/>
                </a:solidFill>
                <a:latin typeface="Bell MT" panose="02020503060305020303" pitchFamily="18" charset="0"/>
              </a:rPr>
              <a:t>Estrella de </a:t>
            </a:r>
            <a:r>
              <a:rPr lang="en-US" sz="800" dirty="0" err="1">
                <a:solidFill>
                  <a:schemeClr val="bg1"/>
                </a:solidFill>
                <a:latin typeface="Bell MT" panose="02020503060305020303" pitchFamily="18" charset="0"/>
              </a:rPr>
              <a:t>sangre</a:t>
            </a:r>
            <a:r>
              <a:rPr lang="en-US" sz="800"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Henricia</a:t>
            </a:r>
            <a:r>
              <a:rPr lang="en-US" sz="800" i="1"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sanguinolenta</a:t>
            </a:r>
            <a:r>
              <a:rPr lang="en-US" sz="800" i="1"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cortesía</a:t>
            </a:r>
            <a:r>
              <a:rPr lang="en-US" sz="800" dirty="0">
                <a:solidFill>
                  <a:schemeClr val="bg1"/>
                </a:solidFill>
                <a:latin typeface="Bell MT" panose="02020503060305020303" pitchFamily="18" charset="0"/>
              </a:rPr>
              <a:t> de Robert </a:t>
            </a:r>
            <a:r>
              <a:rPr 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2861799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5">
            <a:extLst>
              <a:ext uri="{FF2B5EF4-FFF2-40B4-BE49-F238E27FC236}">
                <a16:creationId xmlns:a16="http://schemas.microsoft.com/office/drawing/2014/main" id="{9DA6E13A-D118-4CC0-91D8-1E1599D5D4A4}"/>
              </a:ext>
            </a:extLst>
          </p:cNvPr>
          <p:cNvSpPr>
            <a:spLocks noGrp="1" noChangeArrowheads="1"/>
          </p:cNvSpPr>
          <p:nvPr>
            <p:ph type="title"/>
          </p:nvPr>
        </p:nvSpPr>
        <p:spPr>
          <a:xfrm>
            <a:off x="707457" y="712269"/>
            <a:ext cx="3254943" cy="5502264"/>
          </a:xfrm>
        </p:spPr>
        <p:txBody>
          <a:bodyPr vert="horz" lIns="91440" tIns="45720" rIns="91440" bIns="45720" rtlCol="0" anchor="ctr">
            <a:normAutofit/>
          </a:bodyPr>
          <a:lstStyle/>
          <a:p>
            <a:pPr algn="l" eaLnBrk="1" hangingPunct="1">
              <a:lnSpc>
                <a:spcPct val="90000"/>
              </a:lnSpc>
            </a:pPr>
            <a:r>
              <a:rPr lang="en-US" altLang="en-US" sz="2800" kern="1200" dirty="0" err="1">
                <a:solidFill>
                  <a:schemeClr val="tx1">
                    <a:lumMod val="95000"/>
                  </a:schemeClr>
                </a:solidFill>
                <a:latin typeface="Bell MT" panose="02020503060305020303" pitchFamily="18" charset="0"/>
              </a:rPr>
              <a:t>Franjas</a:t>
            </a:r>
            <a:r>
              <a:rPr lang="en-US" altLang="en-US" sz="2800" kern="1200" dirty="0">
                <a:solidFill>
                  <a:schemeClr val="tx1">
                    <a:lumMod val="95000"/>
                  </a:schemeClr>
                </a:solidFill>
                <a:latin typeface="Bell MT" panose="02020503060305020303" pitchFamily="18" charset="0"/>
              </a:rPr>
              <a:t> para </a:t>
            </a:r>
            <a:r>
              <a:rPr lang="en-US" altLang="en-US" sz="2800" kern="1200" dirty="0" err="1">
                <a:solidFill>
                  <a:schemeClr val="tx1">
                    <a:lumMod val="95000"/>
                  </a:schemeClr>
                </a:solidFill>
                <a:latin typeface="Bell MT" panose="02020503060305020303" pitchFamily="18" charset="0"/>
              </a:rPr>
              <a:t>controlar</a:t>
            </a:r>
            <a:r>
              <a:rPr lang="en-US" altLang="en-US" sz="2800" kern="1200" dirty="0">
                <a:solidFill>
                  <a:schemeClr val="tx1">
                    <a:lumMod val="95000"/>
                  </a:schemeClr>
                </a:solidFill>
                <a:latin typeface="Bell MT" panose="02020503060305020303" pitchFamily="18" charset="0"/>
              </a:rPr>
              <a:t> mosquitos se </a:t>
            </a:r>
            <a:r>
              <a:rPr lang="en-US" altLang="en-US" sz="2800" kern="1200" dirty="0" err="1">
                <a:solidFill>
                  <a:schemeClr val="tx1">
                    <a:lumMod val="95000"/>
                  </a:schemeClr>
                </a:solidFill>
                <a:latin typeface="Bell MT" panose="02020503060305020303" pitchFamily="18" charset="0"/>
              </a:rPr>
              <a:t>entrecruzan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la </a:t>
            </a:r>
            <a:r>
              <a:rPr lang="en-US" altLang="en-US" sz="2800" kern="1200" dirty="0" err="1">
                <a:solidFill>
                  <a:schemeClr val="tx1">
                    <a:lumMod val="95000"/>
                  </a:schemeClr>
                </a:solidFill>
                <a:latin typeface="Bell MT" panose="02020503060305020303" pitchFamily="18" charset="0"/>
              </a:rPr>
              <a:t>marisma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Fueron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originalmente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excavadas</a:t>
            </a:r>
            <a:r>
              <a:rPr lang="en-US" altLang="en-US" sz="2800" kern="1200" dirty="0">
                <a:solidFill>
                  <a:schemeClr val="tx1">
                    <a:lumMod val="95000"/>
                  </a:schemeClr>
                </a:solidFill>
                <a:latin typeface="Bell MT" panose="02020503060305020303" pitchFamily="18" charset="0"/>
              </a:rPr>
              <a:t> a </a:t>
            </a:r>
            <a:r>
              <a:rPr lang="en-US" altLang="en-US" sz="2800" kern="1200" dirty="0" err="1">
                <a:solidFill>
                  <a:schemeClr val="tx1">
                    <a:lumMod val="95000"/>
                  </a:schemeClr>
                </a:solidFill>
                <a:latin typeface="Bell MT" panose="02020503060305020303" pitchFamily="18" charset="0"/>
              </a:rPr>
              <a:t>mano</a:t>
            </a:r>
            <a:r>
              <a:rPr lang="en-US" altLang="en-US" sz="2800" kern="1200" dirty="0">
                <a:solidFill>
                  <a:schemeClr val="tx1">
                    <a:lumMod val="95000"/>
                  </a:schemeClr>
                </a:solidFill>
                <a:latin typeface="Bell MT" panose="02020503060305020303" pitchFamily="18" charset="0"/>
              </a:rPr>
              <a:t> para </a:t>
            </a:r>
            <a:r>
              <a:rPr lang="en-US" altLang="en-US" sz="2800" kern="1200" dirty="0" err="1">
                <a:solidFill>
                  <a:schemeClr val="tx1">
                    <a:lumMod val="95000"/>
                  </a:schemeClr>
                </a:solidFill>
                <a:latin typeface="Bell MT" panose="02020503060305020303" pitchFamily="18" charset="0"/>
              </a:rPr>
              <a:t>combatir</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enfermedades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transmitidas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por</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los</a:t>
            </a:r>
            <a:r>
              <a:rPr lang="en-US" altLang="en-US" sz="2800" kern="1200" dirty="0">
                <a:solidFill>
                  <a:schemeClr val="tx1">
                    <a:lumMod val="95000"/>
                  </a:schemeClr>
                </a:solidFill>
                <a:latin typeface="Bell MT" panose="02020503060305020303" pitchFamily="18" charset="0"/>
              </a:rPr>
              <a:t> mosquitos,  que se </a:t>
            </a:r>
            <a:r>
              <a:rPr lang="en-US" altLang="en-US" sz="2800" kern="1200" dirty="0" err="1">
                <a:solidFill>
                  <a:schemeClr val="tx1">
                    <a:lumMod val="95000"/>
                  </a:schemeClr>
                </a:solidFill>
                <a:latin typeface="Bell MT" panose="02020503060305020303" pitchFamily="18" charset="0"/>
              </a:rPr>
              <a:t>crían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aguas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estancadas</a:t>
            </a:r>
            <a:endParaRPr lang="en-US" altLang="en-US" sz="2800" kern="1200" dirty="0">
              <a:solidFill>
                <a:schemeClr val="tx1">
                  <a:lumMod val="95000"/>
                </a:schemeClr>
              </a:solidFill>
              <a:latin typeface="Bell MT" panose="02020503060305020303" pitchFamily="18" charset="0"/>
            </a:endParaRPr>
          </a:p>
        </p:txBody>
      </p:sp>
      <p:pic>
        <p:nvPicPr>
          <p:cNvPr id="3" name="Picture 2" descr="Fotografía de una franja de mosquitos en una marisma salada ">
            <a:extLst>
              <a:ext uri="{FF2B5EF4-FFF2-40B4-BE49-F238E27FC236}">
                <a16:creationId xmlns:a16="http://schemas.microsoft.com/office/drawing/2014/main" id="{98FA908A-9C64-440F-AFC4-C49BD3BAAB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2091" y="328827"/>
            <a:ext cx="4417637" cy="3277210"/>
          </a:xfrm>
          <a:prstGeom prst="rect">
            <a:avLst/>
          </a:prstGeom>
          <a:ln w="6350">
            <a:solidFill>
              <a:schemeClr val="tx1"/>
            </a:solidFill>
          </a:ln>
          <a:effectLst>
            <a:outerShdw blurRad="292100" dist="139700" dir="2700000" algn="tl" rotWithShape="0">
              <a:srgbClr val="333333">
                <a:alpha val="65000"/>
              </a:srgbClr>
            </a:outerShdw>
          </a:effectLst>
        </p:spPr>
      </p:pic>
      <p:pic>
        <p:nvPicPr>
          <p:cNvPr id="10244" name="Picture 4" descr="Fotografía aérea de Poverty Point en la desembocadura del río CT que muestra cómo las franjas de mosquitos atraviesan los pastos de marisma ">
            <a:extLst>
              <a:ext uri="{FF2B5EF4-FFF2-40B4-BE49-F238E27FC236}">
                <a16:creationId xmlns:a16="http://schemas.microsoft.com/office/drawing/2014/main" id="{4BD50BF7-8B10-4EDD-AAEE-617A07A79BC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2091" y="3632547"/>
            <a:ext cx="4417637" cy="2943346"/>
          </a:xfrm>
          <a:prstGeom prst="rect">
            <a:avLst/>
          </a:prstGeom>
          <a:solidFill>
            <a:schemeClr val="tx1"/>
          </a:solidFill>
          <a:ln w="6350">
            <a:solidFill>
              <a:schemeClr val="tx1"/>
            </a:solidFill>
            <a:miter lim="800000"/>
            <a:headEnd/>
            <a:tailEnd/>
          </a:ln>
          <a:effectLst>
            <a:outerShdw blurRad="292100" dist="139700" dir="2700000" algn="tl" rotWithShape="0">
              <a:srgbClr val="333333">
                <a:alpha val="65000"/>
              </a:srgbClr>
            </a:outerShdw>
          </a:effectLst>
        </p:spPr>
      </p:pic>
      <p:cxnSp>
        <p:nvCxnSpPr>
          <p:cNvPr id="193" name="Straight Connector 192">
            <a:extLst>
              <a:ext uri="{FF2B5EF4-FFF2-40B4-BE49-F238E27FC236}">
                <a16:creationId xmlns:a16="http://schemas.microsoft.com/office/drawing/2014/main" id="{EC15C128-8E68-44BD-BF94-FBA9CA4B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78" y="2395983"/>
            <a:ext cx="0" cy="222885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C6241B-CA6D-48DA-9732-233C05C6B05E}"/>
              </a:ext>
            </a:extLst>
          </p:cNvPr>
          <p:cNvSpPr txBox="1"/>
          <p:nvPr/>
        </p:nvSpPr>
        <p:spPr>
          <a:xfrm rot="10800000" flipV="1">
            <a:off x="6477000" y="6268116"/>
            <a:ext cx="2312406" cy="307777"/>
          </a:xfrm>
          <a:prstGeom prst="rect">
            <a:avLst/>
          </a:prstGeom>
          <a:noFill/>
        </p:spPr>
        <p:txBody>
          <a:bodyPr wrap="square" rtlCol="0">
            <a:spAutoFit/>
          </a:bodyPr>
          <a:lstStyle/>
          <a:p>
            <a:r>
              <a:rPr lang="es-ES" sz="700" kern="1200" dirty="0" err="1">
                <a:effectLst/>
                <a:latin typeface="Bell MT" panose="02020503060305020303" pitchFamily="18" charset="0"/>
              </a:rPr>
              <a:t>Poverty</a:t>
            </a:r>
            <a:r>
              <a:rPr lang="es-ES" sz="700" kern="1200" dirty="0">
                <a:effectLst/>
                <a:latin typeface="Bell MT" panose="02020503060305020303" pitchFamily="18" charset="0"/>
              </a:rPr>
              <a:t> Point, desembocadura del río Connecticut; 2003 Connecticut </a:t>
            </a:r>
            <a:r>
              <a:rPr lang="es-ES" sz="700" kern="1200" dirty="0" err="1">
                <a:effectLst/>
                <a:latin typeface="Bell MT" panose="02020503060305020303" pitchFamily="18" charset="0"/>
              </a:rPr>
              <a:t>Coastal</a:t>
            </a:r>
            <a:r>
              <a:rPr lang="es-ES" sz="700" kern="1200" dirty="0">
                <a:effectLst/>
                <a:latin typeface="Bell MT" panose="02020503060305020303" pitchFamily="18" charset="0"/>
              </a:rPr>
              <a:t> Oblique </a:t>
            </a:r>
            <a:r>
              <a:rPr lang="es-ES" sz="700" kern="1200" dirty="0" err="1">
                <a:effectLst/>
                <a:latin typeface="Bell MT" panose="02020503060305020303" pitchFamily="18" charset="0"/>
              </a:rPr>
              <a:t>Photos</a:t>
            </a:r>
            <a:r>
              <a:rPr lang="es-ES" sz="700" kern="1200" dirty="0">
                <a:effectLst/>
                <a:latin typeface="Bell MT" panose="02020503060305020303" pitchFamily="18" charset="0"/>
              </a:rPr>
              <a:t>; www.lisrc.uconn.edu.</a:t>
            </a:r>
            <a:endParaRPr lang="en-US" sz="700" dirty="0">
              <a:latin typeface="Bell MT" panose="02020503060305020303" pitchFamily="18" charset="0"/>
            </a:endParaRPr>
          </a:p>
        </p:txBody>
      </p:sp>
      <p:sp>
        <p:nvSpPr>
          <p:cNvPr id="10" name="TextBox 9">
            <a:extLst>
              <a:ext uri="{FF2B5EF4-FFF2-40B4-BE49-F238E27FC236}">
                <a16:creationId xmlns:a16="http://schemas.microsoft.com/office/drawing/2014/main" id="{E25B64FE-8C97-49A9-B7BB-B18EE68FA233}"/>
              </a:ext>
            </a:extLst>
          </p:cNvPr>
          <p:cNvSpPr txBox="1"/>
          <p:nvPr/>
        </p:nvSpPr>
        <p:spPr>
          <a:xfrm>
            <a:off x="6858000" y="343623"/>
            <a:ext cx="1931406" cy="338554"/>
          </a:xfrm>
          <a:prstGeom prst="rect">
            <a:avLst/>
          </a:prstGeom>
          <a:noFill/>
        </p:spPr>
        <p:txBody>
          <a:bodyPr wrap="square" rtlCol="0">
            <a:spAutoFit/>
          </a:bodyPr>
          <a:lstStyle/>
          <a:p>
            <a:r>
              <a:rPr lang="es-ES" sz="800" kern="1200" dirty="0">
                <a:solidFill>
                  <a:schemeClr val="bg1"/>
                </a:solidFill>
                <a:effectLst/>
                <a:latin typeface="Bell MT" panose="02020503060305020303" pitchFamily="18" charset="0"/>
              </a:rPr>
              <a:t>Franja para controlar mosquitos en marisma salada, cortesía de Nancy Balcom</a:t>
            </a:r>
            <a:endParaRPr lang="en-US" sz="800" dirty="0">
              <a:solidFill>
                <a:schemeClr val="bg1"/>
              </a:solidFill>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970" name="Rectangle 5">
            <a:extLst>
              <a:ext uri="{FF2B5EF4-FFF2-40B4-BE49-F238E27FC236}">
                <a16:creationId xmlns:a16="http://schemas.microsoft.com/office/drawing/2014/main" id="{27233A52-6FAB-48F7-8654-1FBC926CC360}"/>
              </a:ext>
            </a:extLst>
          </p:cNvPr>
          <p:cNvSpPr>
            <a:spLocks noGrp="1" noChangeArrowheads="1"/>
          </p:cNvSpPr>
          <p:nvPr>
            <p:ph type="title"/>
          </p:nvPr>
        </p:nvSpPr>
        <p:spPr>
          <a:xfrm>
            <a:off x="3766365" y="656906"/>
            <a:ext cx="4848966" cy="2391094"/>
          </a:xfrm>
        </p:spPr>
        <p:txBody>
          <a:bodyPr vert="horz" lIns="91440" tIns="45720" rIns="91440" bIns="45720" rtlCol="0" anchor="b">
            <a:noAutofit/>
          </a:bodyPr>
          <a:lstStyle/>
          <a:p>
            <a:pPr algn="l" eaLnBrk="1" hangingPunct="1">
              <a:lnSpc>
                <a:spcPct val="90000"/>
              </a:lnSpc>
            </a:pPr>
            <a:r>
              <a:rPr lang="en-US" altLang="en-US" sz="2800" kern="1200" dirty="0">
                <a:solidFill>
                  <a:schemeClr val="bg1">
                    <a:lumMod val="95000"/>
                  </a:schemeClr>
                </a:solidFill>
                <a:latin typeface="Bell MT" panose="02020503060305020303" pitchFamily="18" charset="0"/>
              </a:rPr>
              <a:t>Los </a:t>
            </a:r>
            <a:r>
              <a:rPr lang="en-US" altLang="en-US" sz="2800" kern="1200" dirty="0" err="1">
                <a:solidFill>
                  <a:schemeClr val="bg1">
                    <a:lumMod val="95000"/>
                  </a:schemeClr>
                </a:solidFill>
                <a:latin typeface="Bell MT" panose="02020503060305020303" pitchFamily="18" charset="0"/>
              </a:rPr>
              <a:t>erizos</a:t>
            </a:r>
            <a:r>
              <a:rPr lang="en-US" altLang="en-US" sz="2800" kern="1200" dirty="0">
                <a:solidFill>
                  <a:schemeClr val="bg1">
                    <a:lumMod val="95000"/>
                  </a:schemeClr>
                </a:solidFill>
                <a:latin typeface="Bell MT" panose="02020503060305020303" pitchFamily="18" charset="0"/>
              </a:rPr>
              <a:t> de mar, </a:t>
            </a:r>
            <a:r>
              <a:rPr lang="en-US" altLang="en-US" sz="2800" kern="1200" dirty="0" err="1">
                <a:solidFill>
                  <a:schemeClr val="bg1">
                    <a:lumMod val="95000"/>
                  </a:schemeClr>
                </a:solidFill>
                <a:latin typeface="Bell MT" panose="02020503060305020303" pitchFamily="18" charset="0"/>
              </a:rPr>
              <a:t>armados</a:t>
            </a:r>
            <a:r>
              <a:rPr lang="en-US" altLang="en-US" sz="2800" kern="1200" dirty="0">
                <a:solidFill>
                  <a:schemeClr val="bg1">
                    <a:lumMod val="95000"/>
                  </a:schemeClr>
                </a:solidFill>
                <a:latin typeface="Bell MT" panose="02020503060305020303" pitchFamily="18" charset="0"/>
              </a:rPr>
              <a:t> con </a:t>
            </a:r>
            <a:r>
              <a:rPr lang="en-US" altLang="en-US" sz="2800" kern="1200" dirty="0" err="1">
                <a:solidFill>
                  <a:schemeClr val="bg1">
                    <a:lumMod val="95000"/>
                  </a:schemeClr>
                </a:solidFill>
                <a:latin typeface="Bell MT" panose="02020503060305020303" pitchFamily="18" charset="0"/>
              </a:rPr>
              <a:t>espinas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tienen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cinco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dientes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duros</a:t>
            </a:r>
            <a:r>
              <a:rPr lang="en-US" altLang="en-US" sz="2800" kern="1200" dirty="0">
                <a:solidFill>
                  <a:schemeClr val="bg1">
                    <a:lumMod val="95000"/>
                  </a:schemeClr>
                </a:solidFill>
                <a:latin typeface="Bell MT" panose="02020503060305020303" pitchFamily="18" charset="0"/>
              </a:rPr>
              <a:t> y </a:t>
            </a:r>
            <a:r>
              <a:rPr lang="en-US" altLang="en-US" sz="2800" kern="1200" dirty="0" err="1">
                <a:solidFill>
                  <a:schemeClr val="bg1">
                    <a:lumMod val="95000"/>
                  </a:schemeClr>
                </a:solidFill>
                <a:latin typeface="Bell MT" panose="02020503060305020303" pitchFamily="18" charset="0"/>
              </a:rPr>
              <a:t>afilados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el </a:t>
            </a:r>
            <a:r>
              <a:rPr lang="en-US" altLang="en-US" sz="2800" kern="1200" dirty="0" err="1">
                <a:solidFill>
                  <a:schemeClr val="bg1">
                    <a:lumMod val="95000"/>
                  </a:schemeClr>
                </a:solidFill>
                <a:latin typeface="Bell MT" panose="02020503060305020303" pitchFamily="18" charset="0"/>
              </a:rPr>
              <a:t>centro</a:t>
            </a:r>
            <a:r>
              <a:rPr lang="en-US" altLang="en-US" sz="2800" kern="1200" dirty="0">
                <a:solidFill>
                  <a:schemeClr val="bg1">
                    <a:lumMod val="95000"/>
                  </a:schemeClr>
                </a:solidFill>
                <a:latin typeface="Bell MT" panose="02020503060305020303" pitchFamily="18" charset="0"/>
              </a:rPr>
              <a:t> de </a:t>
            </a:r>
            <a:r>
              <a:rPr lang="en-US" altLang="en-US" sz="2800" kern="1200" dirty="0" err="1">
                <a:solidFill>
                  <a:schemeClr val="bg1">
                    <a:lumMod val="95000"/>
                  </a:schemeClr>
                </a:solidFill>
                <a:latin typeface="Bell MT" panose="02020503060305020303" pitchFamily="18" charset="0"/>
              </a:rPr>
              <a:t>su</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parte</a:t>
            </a:r>
            <a:r>
              <a:rPr lang="en-US" altLang="en-US" sz="2800" kern="1200" dirty="0">
                <a:solidFill>
                  <a:schemeClr val="bg1">
                    <a:lumMod val="95000"/>
                  </a:schemeClr>
                </a:solidFill>
                <a:latin typeface="Bell MT" panose="02020503060305020303" pitchFamily="18" charset="0"/>
              </a:rPr>
              <a:t> inferior que </a:t>
            </a:r>
            <a:r>
              <a:rPr lang="en-US" altLang="en-US" sz="2800" kern="1200" dirty="0" err="1">
                <a:solidFill>
                  <a:schemeClr val="bg1">
                    <a:lumMod val="95000"/>
                  </a:schemeClr>
                </a:solidFill>
                <a:latin typeface="Bell MT" panose="02020503060305020303" pitchFamily="18" charset="0"/>
              </a:rPr>
              <a:t>utilizan</a:t>
            </a:r>
            <a:r>
              <a:rPr lang="en-US" altLang="en-US" sz="2800" kern="1200" dirty="0">
                <a:solidFill>
                  <a:schemeClr val="bg1">
                    <a:lumMod val="95000"/>
                  </a:schemeClr>
                </a:solidFill>
                <a:latin typeface="Bell MT" panose="02020503060305020303" pitchFamily="18" charset="0"/>
              </a:rPr>
              <a:t> para </a:t>
            </a:r>
            <a:r>
              <a:rPr lang="en-US" altLang="en-US" sz="2800" kern="1200" dirty="0" err="1">
                <a:solidFill>
                  <a:schemeClr val="bg1">
                    <a:lumMod val="95000"/>
                  </a:schemeClr>
                </a:solidFill>
                <a:latin typeface="Bell MT" panose="02020503060305020303" pitchFamily="18" charset="0"/>
              </a:rPr>
              <a:t>raspar</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algas</a:t>
            </a:r>
            <a:r>
              <a:rPr lang="en-US" altLang="en-US" sz="2800" kern="1200" dirty="0">
                <a:solidFill>
                  <a:schemeClr val="bg1">
                    <a:lumMod val="95000"/>
                  </a:schemeClr>
                </a:solidFill>
                <a:latin typeface="Bell MT" panose="02020503060305020303" pitchFamily="18" charset="0"/>
              </a:rPr>
              <a:t> y </a:t>
            </a:r>
            <a:r>
              <a:rPr lang="en-US" altLang="en-US" sz="2800" kern="1200" dirty="0" err="1">
                <a:solidFill>
                  <a:schemeClr val="bg1">
                    <a:lumMod val="95000"/>
                  </a:schemeClr>
                </a:solidFill>
                <a:latin typeface="Bell MT" panose="02020503060305020303" pitchFamily="18" charset="0"/>
              </a:rPr>
              <a:t>detritos</a:t>
            </a:r>
            <a:r>
              <a:rPr lang="en-US" altLang="en-US" sz="2800" kern="1200" dirty="0">
                <a:solidFill>
                  <a:schemeClr val="bg1">
                    <a:lumMod val="95000"/>
                  </a:schemeClr>
                </a:solidFill>
                <a:latin typeface="Bell MT" panose="02020503060305020303" pitchFamily="18" charset="0"/>
              </a:rPr>
              <a:t> de las </a:t>
            </a:r>
            <a:r>
              <a:rPr lang="en-US" altLang="en-US" sz="2800" kern="1200" dirty="0" err="1">
                <a:solidFill>
                  <a:schemeClr val="bg1">
                    <a:lumMod val="95000"/>
                  </a:schemeClr>
                </a:solidFill>
                <a:latin typeface="Bell MT" panose="02020503060305020303" pitchFamily="18" charset="0"/>
              </a:rPr>
              <a:t>rocas</a:t>
            </a:r>
            <a:r>
              <a:rPr lang="en-US" altLang="en-US" sz="2800" kern="1200" dirty="0">
                <a:solidFill>
                  <a:schemeClr val="bg1">
                    <a:lumMod val="95000"/>
                  </a:schemeClr>
                </a:solidFill>
                <a:latin typeface="Bell MT" panose="02020503060305020303" pitchFamily="18" charset="0"/>
              </a:rPr>
              <a:t> y </a:t>
            </a:r>
            <a:r>
              <a:rPr lang="en-US" altLang="en-US" sz="2800" kern="1200" dirty="0" err="1">
                <a:solidFill>
                  <a:schemeClr val="bg1">
                    <a:lumMod val="95000"/>
                  </a:schemeClr>
                </a:solidFill>
                <a:latin typeface="Bell MT" panose="02020503060305020303" pitchFamily="18" charset="0"/>
              </a:rPr>
              <a:t>otros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substratos</a:t>
            </a:r>
            <a:endParaRPr lang="en-US" altLang="en-US" sz="2800" kern="1200" dirty="0">
              <a:solidFill>
                <a:schemeClr val="bg1">
                  <a:lumMod val="95000"/>
                </a:schemeClr>
              </a:solidFill>
              <a:latin typeface="Bell MT" panose="02020503060305020303" pitchFamily="18" charset="0"/>
            </a:endParaRPr>
          </a:p>
        </p:txBody>
      </p:sp>
      <p:pic>
        <p:nvPicPr>
          <p:cNvPr id="83972" name="Picture 14" descr="Detalle de un erizo de mar púrpura espinoso">
            <a:extLst>
              <a:ext uri="{FF2B5EF4-FFF2-40B4-BE49-F238E27FC236}">
                <a16:creationId xmlns:a16="http://schemas.microsoft.com/office/drawing/2014/main" id="{C9202628-6743-4A30-A288-BCCE61F033C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4814" y="3429000"/>
            <a:ext cx="3120339" cy="3049204"/>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Fotografía del fondo del mar en Long Island Sound, con erizos de mar y otros organismos y algas ">
            <a:extLst>
              <a:ext uri="{FF2B5EF4-FFF2-40B4-BE49-F238E27FC236}">
                <a16:creationId xmlns:a16="http://schemas.microsoft.com/office/drawing/2014/main" id="{89C5DA1E-3816-49BA-9D6B-0592F0337D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47608" y="3429000"/>
            <a:ext cx="5412813" cy="3008188"/>
          </a:xfrm>
          <a:prstGeom prst="rect">
            <a:avLst/>
          </a:prstGeom>
          <a:ln w="6350">
            <a:solidFill>
              <a:schemeClr val="bg1"/>
            </a:solidFill>
          </a:ln>
        </p:spPr>
      </p:pic>
      <p:cxnSp>
        <p:nvCxnSpPr>
          <p:cNvPr id="76" name="Straight Connector 75">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3973" name="Picture 13" descr="Detalle de un erizo de mar verde espinoso">
            <a:extLst>
              <a:ext uri="{FF2B5EF4-FFF2-40B4-BE49-F238E27FC236}">
                <a16:creationId xmlns:a16="http://schemas.microsoft.com/office/drawing/2014/main" id="{686D8CB2-06CB-457C-B1D9-95DA1DA8F89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4"/>
          <a:stretch/>
        </p:blipFill>
        <p:spPr bwMode="auto">
          <a:xfrm>
            <a:off x="247349" y="273012"/>
            <a:ext cx="3120339" cy="3026833"/>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744303-BEF0-4D0E-BDD4-4B9A867E5D36}"/>
              </a:ext>
            </a:extLst>
          </p:cNvPr>
          <p:cNvSpPr txBox="1"/>
          <p:nvPr/>
        </p:nvSpPr>
        <p:spPr>
          <a:xfrm>
            <a:off x="151488" y="6477000"/>
            <a:ext cx="8776842" cy="338554"/>
          </a:xfrm>
          <a:prstGeom prst="rect">
            <a:avLst/>
          </a:prstGeom>
          <a:noFill/>
        </p:spPr>
        <p:txBody>
          <a:bodyPr wrap="square" rtlCol="0">
            <a:spAutoFit/>
          </a:bodyPr>
          <a:lstStyle/>
          <a:p>
            <a:r>
              <a:rPr lang="en-US" altLang="en-US" sz="800" dirty="0">
                <a:solidFill>
                  <a:schemeClr val="bg1"/>
                </a:solidFill>
                <a:latin typeface="Bell MT" panose="02020503060305020303" pitchFamily="18" charset="0"/>
              </a:rPr>
              <a:t>(</a:t>
            </a:r>
            <a:r>
              <a:rPr lang="en-US" altLang="en-US" sz="800" dirty="0" err="1">
                <a:solidFill>
                  <a:schemeClr val="bg1"/>
                </a:solidFill>
                <a:latin typeface="Bell MT" panose="02020503060305020303" pitchFamily="18" charset="0"/>
              </a:rPr>
              <a:t>arriba</a:t>
            </a:r>
            <a:r>
              <a:rPr lang="en-US" altLang="en-US" sz="800" dirty="0">
                <a:solidFill>
                  <a:schemeClr val="bg1"/>
                </a:solidFill>
                <a:latin typeface="Bell MT" panose="02020503060305020303" pitchFamily="18" charset="0"/>
              </a:rPr>
              <a:t>) Erizo de mar </a:t>
            </a:r>
            <a:r>
              <a:rPr lang="en-US" altLang="en-US" sz="800" dirty="0" err="1">
                <a:solidFill>
                  <a:schemeClr val="bg1"/>
                </a:solidFill>
                <a:latin typeface="Bell MT" panose="02020503060305020303" pitchFamily="18" charset="0"/>
              </a:rPr>
              <a:t>verde</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Strongylocentrotus </a:t>
            </a:r>
            <a:r>
              <a:rPr lang="en-US" altLang="en-US" sz="800" i="1" dirty="0" err="1">
                <a:solidFill>
                  <a:schemeClr val="bg1"/>
                </a:solidFill>
                <a:latin typeface="Bell MT" panose="02020503060305020303" pitchFamily="18" charset="0"/>
              </a:rPr>
              <a:t>droebachiensis</a:t>
            </a:r>
            <a:r>
              <a:rPr lang="en-US" altLang="en-US" sz="800" i="1" dirty="0">
                <a:solidFill>
                  <a:schemeClr val="bg1"/>
                </a:solidFill>
                <a:latin typeface="Bell MT" panose="02020503060305020303" pitchFamily="18" charset="0"/>
              </a:rPr>
              <a:t>,</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 (</a:t>
            </a:r>
            <a:r>
              <a:rPr lang="en-US" altLang="en-US" sz="800" dirty="0" err="1">
                <a:solidFill>
                  <a:schemeClr val="bg1"/>
                </a:solidFill>
                <a:latin typeface="Bell MT" panose="02020503060305020303" pitchFamily="18" charset="0"/>
              </a:rPr>
              <a:t>abajo</a:t>
            </a:r>
            <a:r>
              <a:rPr lang="en-US" altLang="en-US" sz="800" dirty="0">
                <a:solidFill>
                  <a:schemeClr val="bg1"/>
                </a:solidFill>
                <a:latin typeface="Bell MT" panose="02020503060305020303" pitchFamily="18" charset="0"/>
              </a:rPr>
              <a:t>) Erizo de mar </a:t>
            </a:r>
            <a:r>
              <a:rPr lang="en-US" altLang="en-US" sz="800" dirty="0" err="1">
                <a:solidFill>
                  <a:schemeClr val="bg1"/>
                </a:solidFill>
                <a:latin typeface="Bell MT" panose="02020503060305020303" pitchFamily="18" charset="0"/>
              </a:rPr>
              <a:t>púrpura</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Arbacia punctulate,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Nancy Balcom; (</a:t>
            </a:r>
            <a:r>
              <a:rPr lang="en-US" altLang="en-US" sz="800" dirty="0" err="1">
                <a:solidFill>
                  <a:schemeClr val="bg1"/>
                </a:solidFill>
                <a:latin typeface="Bell MT" panose="02020503060305020303" pitchFamily="18" charset="0"/>
              </a:rPr>
              <a:t>abajo</a:t>
            </a:r>
            <a:r>
              <a:rPr lang="en-US" altLang="en-US" sz="800" dirty="0">
                <a:solidFill>
                  <a:schemeClr val="bg1"/>
                </a:solidFill>
                <a:latin typeface="Bell MT" panose="02020503060305020303" pitchFamily="18" charset="0"/>
              </a:rPr>
              <a:t> a la </a:t>
            </a:r>
            <a:r>
              <a:rPr lang="en-US" altLang="en-US" sz="800" dirty="0" err="1">
                <a:solidFill>
                  <a:schemeClr val="bg1"/>
                </a:solidFill>
                <a:latin typeface="Bell MT" panose="02020503060305020303" pitchFamily="18" charset="0"/>
              </a:rPr>
              <a:t>derecha</a:t>
            </a:r>
            <a:r>
              <a:rPr lang="en-US" altLang="en-US" sz="800" dirty="0">
                <a:solidFill>
                  <a:schemeClr val="bg1"/>
                </a:solidFill>
                <a:latin typeface="Bell MT" panose="02020503060305020303" pitchFamily="18" charset="0"/>
              </a:rPr>
              <a:t>) Erizos de mar </a:t>
            </a:r>
            <a:r>
              <a:rPr lang="en-US" altLang="en-US" sz="800" dirty="0" err="1">
                <a:solidFill>
                  <a:schemeClr val="bg1"/>
                </a:solidFill>
                <a:latin typeface="Bell MT" panose="02020503060305020303" pitchFamily="18" charset="0"/>
              </a:rPr>
              <a:t>en</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el</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fondo</a:t>
            </a:r>
            <a:r>
              <a:rPr lang="en-US" altLang="en-US" sz="800" dirty="0">
                <a:solidFill>
                  <a:schemeClr val="bg1"/>
                </a:solidFill>
                <a:latin typeface="Bell MT" panose="02020503060305020303" pitchFamily="18" charset="0"/>
              </a:rPr>
              <a:t> de LIS, </a:t>
            </a:r>
            <a:r>
              <a:rPr lang="en-US" sz="800" dirty="0" err="1">
                <a:solidFill>
                  <a:schemeClr val="bg1"/>
                </a:solidFill>
                <a:effectLst/>
                <a:latin typeface="Bell MT" panose="02020503060305020303" pitchFamily="18" charset="0"/>
                <a:ea typeface="Calibri" panose="020F0502020204030204" pitchFamily="34" charset="0"/>
                <a:cs typeface="Arial" panose="020B0604020202020204" pitchFamily="34" charset="0"/>
              </a:rPr>
              <a:t>cortesía</a:t>
            </a:r>
            <a:r>
              <a:rPr lang="en-US" sz="800" dirty="0">
                <a:solidFill>
                  <a:schemeClr val="bg1"/>
                </a:solidFill>
                <a:effectLst/>
                <a:latin typeface="Bell MT" panose="02020503060305020303" pitchFamily="18" charset="0"/>
                <a:ea typeface="Calibri" panose="020F0502020204030204" pitchFamily="34" charset="0"/>
                <a:cs typeface="Arial" panose="020B0604020202020204" pitchFamily="34" charset="0"/>
              </a:rPr>
              <a:t> de Ivar Babb y </a:t>
            </a:r>
            <a:r>
              <a:rPr lang="en-US" sz="800" dirty="0" err="1">
                <a:solidFill>
                  <a:schemeClr val="bg1"/>
                </a:solidFill>
                <a:effectLst/>
                <a:latin typeface="Bell MT" panose="02020503060305020303" pitchFamily="18" charset="0"/>
                <a:ea typeface="Calibri" panose="020F0502020204030204" pitchFamily="34" charset="0"/>
                <a:cs typeface="Arial" panose="020B0604020202020204" pitchFamily="34" charset="0"/>
              </a:rPr>
              <a:t>LISMaRC</a:t>
            </a:r>
            <a:r>
              <a:rPr lang="en-US" sz="800" dirty="0">
                <a:solidFill>
                  <a:schemeClr val="bg1"/>
                </a:solidFill>
                <a:effectLst/>
                <a:latin typeface="Bell MT" panose="02020503060305020303" pitchFamily="18" charset="0"/>
                <a:ea typeface="Calibri" panose="020F0502020204030204" pitchFamily="34" charset="0"/>
                <a:cs typeface="Arial" panose="020B0604020202020204" pitchFamily="34" charset="0"/>
              </a:rPr>
              <a:t> Science Team (UConn/U New Haven/USGS), Long Island Sound Study, CT-DEEP</a:t>
            </a:r>
            <a:endParaRPr lang="en-US" sz="800" dirty="0">
              <a:latin typeface="Bell MT" panose="02020503060305020303"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30D867-A9D0-46A2-B2F6-E2143840491D}"/>
              </a:ext>
            </a:extLst>
          </p:cNvPr>
          <p:cNvSpPr>
            <a:spLocks noGrp="1"/>
          </p:cNvSpPr>
          <p:nvPr>
            <p:ph type="title"/>
          </p:nvPr>
        </p:nvSpPr>
        <p:spPr>
          <a:xfrm>
            <a:off x="475630" y="4572007"/>
            <a:ext cx="8192729" cy="1904991"/>
          </a:xfrm>
        </p:spPr>
        <p:txBody>
          <a:bodyPr vert="horz" lIns="91440" tIns="45720" rIns="91440" bIns="45720" rtlCol="0" anchor="b">
            <a:noAutofit/>
          </a:bodyPr>
          <a:lstStyle/>
          <a:p>
            <a:pPr algn="l" eaLnBrk="1" hangingPunct="1">
              <a:lnSpc>
                <a:spcPct val="90000"/>
              </a:lnSpc>
            </a:pPr>
            <a:r>
              <a:rPr lang="en-US" sz="2800" kern="1200" dirty="0">
                <a:solidFill>
                  <a:schemeClr val="tx1">
                    <a:lumMod val="95000"/>
                  </a:schemeClr>
                </a:solidFill>
                <a:latin typeface="Bell MT" panose="02020503060305020303" pitchFamily="18" charset="0"/>
              </a:rPr>
              <a:t>Los </a:t>
            </a:r>
            <a:r>
              <a:rPr lang="en-US" sz="2800" kern="1200" dirty="0" err="1">
                <a:solidFill>
                  <a:schemeClr val="tx1">
                    <a:lumMod val="95000"/>
                  </a:schemeClr>
                </a:solidFill>
                <a:latin typeface="Bell MT" panose="02020503060305020303" pitchFamily="18" charset="0"/>
              </a:rPr>
              <a:t>pepinos</a:t>
            </a:r>
            <a:r>
              <a:rPr lang="en-US" sz="2800" kern="1200" dirty="0">
                <a:solidFill>
                  <a:schemeClr val="tx1">
                    <a:lumMod val="95000"/>
                  </a:schemeClr>
                </a:solidFill>
                <a:latin typeface="Bell MT" panose="02020503060305020303" pitchFamily="18" charset="0"/>
              </a:rPr>
              <a:t> de mar son </a:t>
            </a:r>
            <a:r>
              <a:rPr lang="en-US" sz="2800" kern="1200" dirty="0" err="1">
                <a:solidFill>
                  <a:schemeClr val="tx1">
                    <a:lumMod val="95000"/>
                  </a:schemeClr>
                </a:solidFill>
                <a:latin typeface="Bell MT" panose="02020503060305020303" pitchFamily="18" charset="0"/>
              </a:rPr>
              <a:t>también</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equinodermos</a:t>
            </a:r>
            <a:r>
              <a:rPr lang="en-US" sz="2800" kern="1200" dirty="0">
                <a:solidFill>
                  <a:schemeClr val="tx1">
                    <a:lumMod val="95000"/>
                  </a:schemeClr>
                </a:solidFill>
                <a:latin typeface="Bell MT" panose="02020503060305020303" pitchFamily="18" charset="0"/>
              </a:rPr>
              <a:t>. El </a:t>
            </a:r>
            <a:r>
              <a:rPr lang="en-US" sz="2800" kern="1200" dirty="0" err="1">
                <a:solidFill>
                  <a:schemeClr val="tx1">
                    <a:lumMod val="95000"/>
                  </a:schemeClr>
                </a:solidFill>
                <a:latin typeface="Bell MT" panose="02020503060305020303" pitchFamily="18" charset="0"/>
              </a:rPr>
              <a:t>pepino</a:t>
            </a:r>
            <a:r>
              <a:rPr lang="en-US" sz="2800" kern="1200" dirty="0">
                <a:solidFill>
                  <a:schemeClr val="tx1">
                    <a:lumMod val="95000"/>
                  </a:schemeClr>
                </a:solidFill>
                <a:latin typeface="Bell MT" panose="02020503060305020303" pitchFamily="18" charset="0"/>
              </a:rPr>
              <a:t> peludo de mar o </a:t>
            </a:r>
            <a:r>
              <a:rPr lang="en-US" sz="2800" kern="1200" dirty="0" err="1">
                <a:solidFill>
                  <a:schemeClr val="tx1">
                    <a:lumMod val="95000"/>
                  </a:schemeClr>
                </a:solidFill>
                <a:latin typeface="Bell MT" panose="02020503060305020303" pitchFamily="18" charset="0"/>
              </a:rPr>
              <a:t>común</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vive</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en</a:t>
            </a:r>
            <a:r>
              <a:rPr lang="en-US" sz="2800" kern="1200" dirty="0">
                <a:solidFill>
                  <a:schemeClr val="tx1">
                    <a:lumMod val="95000"/>
                  </a:schemeClr>
                </a:solidFill>
                <a:latin typeface="Bell MT" panose="02020503060305020303" pitchFamily="18" charset="0"/>
              </a:rPr>
              <a:t> el </a:t>
            </a:r>
            <a:r>
              <a:rPr lang="en-US" sz="2800" kern="1200" dirty="0" err="1">
                <a:solidFill>
                  <a:schemeClr val="tx1">
                    <a:lumMod val="95000"/>
                  </a:schemeClr>
                </a:solidFill>
                <a:latin typeface="Bell MT" panose="02020503060305020303" pitchFamily="18" charset="0"/>
              </a:rPr>
              <a:t>fondo</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sumergido</a:t>
            </a:r>
            <a:r>
              <a:rPr lang="en-US" sz="2800" kern="1200" dirty="0">
                <a:solidFill>
                  <a:schemeClr val="tx1">
                    <a:lumMod val="95000"/>
                  </a:schemeClr>
                </a:solidFill>
                <a:latin typeface="Bell MT" panose="02020503060305020303" pitchFamily="18" charset="0"/>
              </a:rPr>
              <a:t> y se </a:t>
            </a:r>
            <a:r>
              <a:rPr lang="en-US" sz="2800" kern="1200" dirty="0" err="1">
                <a:solidFill>
                  <a:schemeClr val="tx1">
                    <a:lumMod val="95000"/>
                  </a:schemeClr>
                </a:solidFill>
                <a:latin typeface="Bell MT" panose="02020503060305020303" pitchFamily="18" charset="0"/>
              </a:rPr>
              <a:t>alimenta</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usando</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diez</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tentáculos</a:t>
            </a:r>
            <a:r>
              <a:rPr lang="en-US" sz="2800" kern="1200" dirty="0">
                <a:solidFill>
                  <a:schemeClr val="tx1">
                    <a:lumMod val="95000"/>
                  </a:schemeClr>
                </a:solidFill>
                <a:latin typeface="Bell MT" panose="02020503060305020303" pitchFamily="18" charset="0"/>
              </a:rPr>
              <a:t> con forma de </a:t>
            </a:r>
            <a:r>
              <a:rPr lang="en-US" sz="2800" kern="1200" dirty="0" err="1">
                <a:solidFill>
                  <a:schemeClr val="tx1">
                    <a:lumMod val="95000"/>
                  </a:schemeClr>
                </a:solidFill>
                <a:latin typeface="Bell MT" panose="02020503060305020303" pitchFamily="18" charset="0"/>
              </a:rPr>
              <a:t>dedos</a:t>
            </a:r>
            <a:r>
              <a:rPr lang="en-US" sz="2800" kern="1200" dirty="0">
                <a:solidFill>
                  <a:schemeClr val="tx1">
                    <a:lumMod val="95000"/>
                  </a:schemeClr>
                </a:solidFill>
                <a:latin typeface="Bell MT" panose="02020503060305020303" pitchFamily="18" charset="0"/>
              </a:rPr>
              <a:t> que se </a:t>
            </a:r>
            <a:r>
              <a:rPr lang="en-US" sz="2800" kern="1200" dirty="0" err="1">
                <a:solidFill>
                  <a:schemeClr val="tx1">
                    <a:lumMod val="95000"/>
                  </a:schemeClr>
                </a:solidFill>
                <a:latin typeface="Bell MT" panose="02020503060305020303" pitchFamily="18" charset="0"/>
              </a:rPr>
              <a:t>encuentran</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alrededor</a:t>
            </a:r>
            <a:r>
              <a:rPr lang="en-US" sz="2800" kern="1200" dirty="0">
                <a:solidFill>
                  <a:schemeClr val="tx1">
                    <a:lumMod val="95000"/>
                  </a:schemeClr>
                </a:solidFill>
                <a:latin typeface="Bell MT" panose="02020503060305020303" pitchFamily="18" charset="0"/>
              </a:rPr>
              <a:t> de </a:t>
            </a:r>
            <a:r>
              <a:rPr lang="en-US" sz="2800" kern="1200" dirty="0" err="1">
                <a:solidFill>
                  <a:schemeClr val="tx1">
                    <a:lumMod val="95000"/>
                  </a:schemeClr>
                </a:solidFill>
                <a:latin typeface="Bell MT" panose="02020503060305020303" pitchFamily="18" charset="0"/>
              </a:rPr>
              <a:t>su</a:t>
            </a:r>
            <a:r>
              <a:rPr lang="en-US" sz="2800" kern="1200" dirty="0">
                <a:solidFill>
                  <a:schemeClr val="tx1">
                    <a:lumMod val="95000"/>
                  </a:schemeClr>
                </a:solidFill>
                <a:latin typeface="Bell MT" panose="02020503060305020303" pitchFamily="18" charset="0"/>
              </a:rPr>
              <a:t> </a:t>
            </a:r>
            <a:r>
              <a:rPr lang="en-US" sz="2800" kern="1200" dirty="0" err="1">
                <a:solidFill>
                  <a:schemeClr val="tx1">
                    <a:lumMod val="95000"/>
                  </a:schemeClr>
                </a:solidFill>
                <a:latin typeface="Bell MT" panose="02020503060305020303" pitchFamily="18" charset="0"/>
              </a:rPr>
              <a:t>boca</a:t>
            </a:r>
            <a:r>
              <a:rPr lang="en-US" sz="2800" kern="1200" dirty="0">
                <a:solidFill>
                  <a:schemeClr val="tx1">
                    <a:lumMod val="95000"/>
                  </a:schemeClr>
                </a:solidFill>
                <a:latin typeface="Bell MT" panose="02020503060305020303" pitchFamily="18" charset="0"/>
              </a:rPr>
              <a:t> para </a:t>
            </a:r>
            <a:r>
              <a:rPr lang="en-US" sz="2800" kern="1200" dirty="0" err="1">
                <a:solidFill>
                  <a:schemeClr val="tx1">
                    <a:lumMod val="95000"/>
                  </a:schemeClr>
                </a:solidFill>
                <a:latin typeface="Bell MT" panose="02020503060305020303" pitchFamily="18" charset="0"/>
              </a:rPr>
              <a:t>filtrar</a:t>
            </a:r>
            <a:r>
              <a:rPr lang="en-US" sz="2800" kern="1200" dirty="0">
                <a:solidFill>
                  <a:schemeClr val="tx1">
                    <a:lumMod val="95000"/>
                  </a:schemeClr>
                </a:solidFill>
                <a:latin typeface="Bell MT" panose="02020503060305020303" pitchFamily="18" charset="0"/>
              </a:rPr>
              <a:t> el </a:t>
            </a:r>
            <a:r>
              <a:rPr lang="en-US" sz="2800" kern="1200" dirty="0" err="1">
                <a:solidFill>
                  <a:schemeClr val="tx1">
                    <a:lumMod val="95000"/>
                  </a:schemeClr>
                </a:solidFill>
                <a:latin typeface="Bell MT" panose="02020503060305020303" pitchFamily="18" charset="0"/>
              </a:rPr>
              <a:t>plancton</a:t>
            </a:r>
            <a:r>
              <a:rPr lang="en-US" sz="2800" kern="1200" dirty="0">
                <a:solidFill>
                  <a:schemeClr val="tx1">
                    <a:lumMod val="95000"/>
                  </a:schemeClr>
                </a:solidFill>
                <a:latin typeface="Bell MT" panose="02020503060305020303" pitchFamily="18" charset="0"/>
              </a:rPr>
              <a:t> de la </a:t>
            </a:r>
            <a:r>
              <a:rPr lang="en-US" sz="2800" kern="1200" dirty="0" err="1">
                <a:solidFill>
                  <a:schemeClr val="tx1">
                    <a:lumMod val="95000"/>
                  </a:schemeClr>
                </a:solidFill>
                <a:latin typeface="Bell MT" panose="02020503060305020303" pitchFamily="18" charset="0"/>
              </a:rPr>
              <a:t>columna</a:t>
            </a:r>
            <a:r>
              <a:rPr lang="en-US" sz="2800" kern="1200" dirty="0">
                <a:solidFill>
                  <a:schemeClr val="tx1">
                    <a:lumMod val="95000"/>
                  </a:schemeClr>
                </a:solidFill>
                <a:latin typeface="Bell MT" panose="02020503060305020303" pitchFamily="18" charset="0"/>
              </a:rPr>
              <a:t> de </a:t>
            </a:r>
            <a:r>
              <a:rPr lang="en-US" sz="2800" kern="1200" dirty="0" err="1">
                <a:solidFill>
                  <a:schemeClr val="tx1">
                    <a:lumMod val="95000"/>
                  </a:schemeClr>
                </a:solidFill>
                <a:latin typeface="Bell MT" panose="02020503060305020303" pitchFamily="18" charset="0"/>
              </a:rPr>
              <a:t>agua</a:t>
            </a:r>
            <a:endParaRPr lang="en-US" sz="2800" kern="1200" dirty="0">
              <a:solidFill>
                <a:schemeClr val="tx1">
                  <a:lumMod val="95000"/>
                </a:schemeClr>
              </a:solidFill>
              <a:latin typeface="Bell MT" panose="02020503060305020303" pitchFamily="18" charset="0"/>
            </a:endParaRPr>
          </a:p>
        </p:txBody>
      </p:sp>
      <p:pic>
        <p:nvPicPr>
          <p:cNvPr id="11" name="Picture 10" descr="Fotografía que muestra los tentáculos que rodean la boca del pepino de mar peludo, un equinodermo.">
            <a:extLst>
              <a:ext uri="{FF2B5EF4-FFF2-40B4-BE49-F238E27FC236}">
                <a16:creationId xmlns:a16="http://schemas.microsoft.com/office/drawing/2014/main" id="{3A119677-BDAF-4EE7-9F31-CB10E52278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4571975" cy="4252522"/>
          </a:xfrm>
          <a:prstGeom prst="rect">
            <a:avLst/>
          </a:prstGeom>
        </p:spPr>
      </p:pic>
      <p:pic>
        <p:nvPicPr>
          <p:cNvPr id="9" name="Picture 8" descr="Fotografía que muestra el cuerpo de un pepino de mar peludo">
            <a:extLst>
              <a:ext uri="{FF2B5EF4-FFF2-40B4-BE49-F238E27FC236}">
                <a16:creationId xmlns:a16="http://schemas.microsoft.com/office/drawing/2014/main" id="{909F639C-2B64-4D62-BB0A-C617D7D5E4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571999" y="-681"/>
            <a:ext cx="4572001" cy="4253215"/>
          </a:xfrm>
          <a:prstGeom prst="rect">
            <a:avLst/>
          </a:prstGeom>
        </p:spPr>
      </p:pic>
      <p:cxnSp>
        <p:nvCxnSpPr>
          <p:cNvPr id="16" name="Straight Connector 15">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2E3D01D-CD47-4EF8-9544-90282B58852E}"/>
              </a:ext>
            </a:extLst>
          </p:cNvPr>
          <p:cNvSpPr txBox="1"/>
          <p:nvPr/>
        </p:nvSpPr>
        <p:spPr>
          <a:xfrm>
            <a:off x="6629409" y="-10274"/>
            <a:ext cx="2514592" cy="461665"/>
          </a:xfrm>
          <a:prstGeom prst="rect">
            <a:avLst/>
          </a:prstGeom>
          <a:noFill/>
        </p:spPr>
        <p:txBody>
          <a:bodyPr wrap="square" rtlCol="0">
            <a:spAutoFit/>
          </a:bodyPr>
          <a:lstStyle/>
          <a:p>
            <a:pPr algn="r"/>
            <a:r>
              <a:rPr lang="en-US" sz="800" b="0" i="0" dirty="0">
                <a:solidFill>
                  <a:schemeClr val="tx1"/>
                </a:solidFill>
                <a:effectLst/>
                <a:latin typeface="Bell MT" panose="02020503060305020303" pitchFamily="18" charset="0"/>
              </a:rPr>
              <a:t>(</a:t>
            </a:r>
            <a:r>
              <a:rPr lang="en-US" sz="800" b="0" i="0" dirty="0" err="1">
                <a:solidFill>
                  <a:schemeClr val="tx1"/>
                </a:solidFill>
                <a:effectLst/>
                <a:latin typeface="Bell MT" panose="02020503060305020303" pitchFamily="18" charset="0"/>
              </a:rPr>
              <a:t>izquierda</a:t>
            </a:r>
            <a:r>
              <a:rPr lang="en-US" sz="800" b="0" i="0" dirty="0">
                <a:solidFill>
                  <a:schemeClr val="tx1"/>
                </a:solidFill>
                <a:effectLst/>
                <a:latin typeface="Bell MT" panose="02020503060305020303" pitchFamily="18" charset="0"/>
              </a:rPr>
              <a:t>) Pepino peludo de mar, </a:t>
            </a:r>
            <a:r>
              <a:rPr lang="en-US" sz="800" b="0" i="1" dirty="0" err="1">
                <a:solidFill>
                  <a:schemeClr val="tx1"/>
                </a:solidFill>
                <a:effectLst/>
                <a:latin typeface="Bell MT" panose="02020503060305020303" pitchFamily="18" charset="0"/>
              </a:rPr>
              <a:t>Sclerodactyla</a:t>
            </a:r>
            <a:r>
              <a:rPr lang="en-US" sz="800" b="0" i="1" dirty="0">
                <a:solidFill>
                  <a:schemeClr val="tx1"/>
                </a:solidFill>
                <a:effectLst/>
                <a:latin typeface="Bell MT" panose="02020503060305020303" pitchFamily="18" charset="0"/>
              </a:rPr>
              <a:t> </a:t>
            </a:r>
            <a:r>
              <a:rPr lang="en-US" sz="800" b="0" i="1" dirty="0" err="1">
                <a:solidFill>
                  <a:schemeClr val="tx1"/>
                </a:solidFill>
                <a:effectLst/>
                <a:latin typeface="Bell MT" panose="02020503060305020303" pitchFamily="18" charset="0"/>
              </a:rPr>
              <a:t>briareus</a:t>
            </a:r>
            <a:r>
              <a:rPr lang="en-US" sz="800" b="0" i="1" dirty="0">
                <a:solidFill>
                  <a:schemeClr val="tx1"/>
                </a:solidFill>
                <a:effectLst/>
                <a:latin typeface="Bell MT" panose="02020503060305020303" pitchFamily="18" charset="0"/>
              </a:rPr>
              <a:t>, </a:t>
            </a:r>
            <a:r>
              <a:rPr lang="en-US" sz="800" b="0" i="0" dirty="0" err="1">
                <a:solidFill>
                  <a:schemeClr val="tx1"/>
                </a:solidFill>
                <a:effectLst/>
                <a:latin typeface="Bell MT" panose="02020503060305020303" pitchFamily="18" charset="0"/>
              </a:rPr>
              <a:t>alimentándose</a:t>
            </a:r>
            <a:r>
              <a:rPr lang="en-US" sz="800" b="0" i="0" dirty="0">
                <a:solidFill>
                  <a:schemeClr val="tx1"/>
                </a:solidFill>
                <a:effectLst/>
                <a:latin typeface="Bell MT" panose="02020503060305020303" pitchFamily="18" charset="0"/>
              </a:rPr>
              <a:t> y (</a:t>
            </a:r>
            <a:r>
              <a:rPr lang="en-US" sz="800" b="0" i="0" dirty="0" err="1">
                <a:solidFill>
                  <a:schemeClr val="tx1"/>
                </a:solidFill>
                <a:effectLst/>
                <a:latin typeface="Bell MT" panose="02020503060305020303" pitchFamily="18" charset="0"/>
              </a:rPr>
              <a:t>derecha</a:t>
            </a:r>
            <a:r>
              <a:rPr lang="en-US" sz="800" b="0" i="0" dirty="0">
                <a:solidFill>
                  <a:schemeClr val="tx1"/>
                </a:solidFill>
                <a:effectLst/>
                <a:latin typeface="Bell MT" panose="02020503060305020303" pitchFamily="18" charset="0"/>
              </a:rPr>
              <a:t>) </a:t>
            </a:r>
            <a:r>
              <a:rPr lang="en-US" sz="800" b="0" i="0" dirty="0" err="1">
                <a:solidFill>
                  <a:schemeClr val="tx1"/>
                </a:solidFill>
                <a:effectLst/>
                <a:latin typeface="Bell MT" panose="02020503060305020303" pitchFamily="18" charset="0"/>
              </a:rPr>
              <a:t>excavando</a:t>
            </a:r>
            <a:r>
              <a:rPr lang="en-US" sz="800" b="0" i="0" dirty="0">
                <a:solidFill>
                  <a:schemeClr val="tx1"/>
                </a:solidFill>
                <a:effectLst/>
                <a:latin typeface="Bell MT" panose="02020503060305020303" pitchFamily="18" charset="0"/>
              </a:rPr>
              <a:t> </a:t>
            </a:r>
            <a:r>
              <a:rPr lang="en-US" sz="800" b="0" i="0" dirty="0" err="1">
                <a:solidFill>
                  <a:schemeClr val="tx1"/>
                </a:solidFill>
                <a:effectLst/>
                <a:latin typeface="Bell MT" panose="02020503060305020303" pitchFamily="18" charset="0"/>
              </a:rPr>
              <a:t>en</a:t>
            </a:r>
            <a:r>
              <a:rPr lang="en-US" sz="800" b="0" i="0" dirty="0">
                <a:solidFill>
                  <a:schemeClr val="tx1"/>
                </a:solidFill>
                <a:effectLst/>
                <a:latin typeface="Bell MT" panose="02020503060305020303" pitchFamily="18" charset="0"/>
              </a:rPr>
              <a:t> </a:t>
            </a:r>
            <a:r>
              <a:rPr lang="en-US" sz="800" b="0" i="0" dirty="0" err="1">
                <a:solidFill>
                  <a:schemeClr val="tx1"/>
                </a:solidFill>
                <a:effectLst/>
                <a:latin typeface="Bell MT" panose="02020503060305020303" pitchFamily="18" charset="0"/>
              </a:rPr>
              <a:t>el</a:t>
            </a:r>
            <a:r>
              <a:rPr lang="en-US" sz="800" b="0" i="0" dirty="0">
                <a:solidFill>
                  <a:schemeClr val="tx1"/>
                </a:solidFill>
                <a:effectLst/>
                <a:latin typeface="Bell MT" panose="02020503060305020303" pitchFamily="18" charset="0"/>
              </a:rPr>
              <a:t> barro del </a:t>
            </a:r>
            <a:r>
              <a:rPr lang="en-US" sz="800" b="0" i="0" dirty="0" err="1">
                <a:solidFill>
                  <a:schemeClr val="tx1"/>
                </a:solidFill>
                <a:effectLst/>
                <a:latin typeface="Bell MT" panose="02020503060305020303" pitchFamily="18" charset="0"/>
              </a:rPr>
              <a:t>fondo</a:t>
            </a:r>
            <a:r>
              <a:rPr lang="en-US" sz="800" b="0" i="0" dirty="0">
                <a:solidFill>
                  <a:schemeClr val="tx1"/>
                </a:solidFill>
                <a:effectLst/>
                <a:latin typeface="Bell MT" panose="02020503060305020303" pitchFamily="18" charset="0"/>
              </a:rPr>
              <a:t> del </a:t>
            </a:r>
            <a:r>
              <a:rPr lang="en-US" sz="800" b="0" i="0" dirty="0" err="1">
                <a:solidFill>
                  <a:schemeClr val="tx1"/>
                </a:solidFill>
                <a:effectLst/>
                <a:latin typeface="Bell MT" panose="02020503060305020303" pitchFamily="18" charset="0"/>
              </a:rPr>
              <a:t>puerto</a:t>
            </a:r>
            <a:r>
              <a:rPr lang="en-US" sz="800" b="0" i="0" dirty="0">
                <a:solidFill>
                  <a:schemeClr val="tx1"/>
                </a:solidFill>
                <a:effectLst/>
                <a:latin typeface="Bell MT" panose="02020503060305020303" pitchFamily="18" charset="0"/>
              </a:rPr>
              <a:t> de Mystic, </a:t>
            </a:r>
            <a:r>
              <a:rPr lang="en-US" sz="800" b="0" i="0" dirty="0" err="1">
                <a:solidFill>
                  <a:schemeClr val="tx1"/>
                </a:solidFill>
                <a:effectLst/>
                <a:latin typeface="Bell MT" panose="02020503060305020303" pitchFamily="18" charset="0"/>
              </a:rPr>
              <a:t>cortesía</a:t>
            </a:r>
            <a:r>
              <a:rPr lang="en-US" sz="800" b="0" i="0" dirty="0">
                <a:solidFill>
                  <a:schemeClr val="tx1"/>
                </a:solidFill>
                <a:effectLst/>
                <a:latin typeface="Bell MT" panose="02020503060305020303" pitchFamily="18" charset="0"/>
              </a:rPr>
              <a:t> de Robert </a:t>
            </a:r>
            <a:r>
              <a:rPr lang="en-US" sz="800" b="0" i="0" dirty="0" err="1">
                <a:solidFill>
                  <a:schemeClr val="tx1"/>
                </a:solidFill>
                <a:effectLst/>
                <a:latin typeface="Bell MT" panose="02020503060305020303" pitchFamily="18" charset="0"/>
              </a:rPr>
              <a:t>Bachand</a:t>
            </a:r>
            <a:endParaRPr lang="en-US" sz="800" dirty="0">
              <a:latin typeface="Bell MT" panose="02020503060305020303" pitchFamily="18" charset="0"/>
            </a:endParaRPr>
          </a:p>
        </p:txBody>
      </p:sp>
    </p:spTree>
    <p:extLst>
      <p:ext uri="{BB962C8B-B14F-4D97-AF65-F5344CB8AC3E}">
        <p14:creationId xmlns:p14="http://schemas.microsoft.com/office/powerpoint/2010/main" val="2299360757"/>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Rectangle 5">
            <a:extLst>
              <a:ext uri="{FF2B5EF4-FFF2-40B4-BE49-F238E27FC236}">
                <a16:creationId xmlns:a16="http://schemas.microsoft.com/office/drawing/2014/main" id="{A9387F62-D7A9-4E17-8A34-FFEF72FCF57F}"/>
              </a:ext>
            </a:extLst>
          </p:cNvPr>
          <p:cNvSpPr>
            <a:spLocks noGrp="1" noChangeArrowheads="1"/>
          </p:cNvSpPr>
          <p:nvPr>
            <p:ph type="title"/>
          </p:nvPr>
        </p:nvSpPr>
        <p:spPr>
          <a:xfrm>
            <a:off x="467820" y="838200"/>
            <a:ext cx="2839134" cy="4836226"/>
          </a:xfrm>
          <a:noFill/>
        </p:spPr>
        <p:txBody>
          <a:bodyPr vert="horz" lIns="91440" tIns="45720" rIns="91440" bIns="45720" rtlCol="0" anchor="b">
            <a:noAutofit/>
          </a:bodyPr>
          <a:lstStyle/>
          <a:p>
            <a:pPr algn="l" eaLnBrk="1" hangingPunct="1">
              <a:lnSpc>
                <a:spcPct val="90000"/>
              </a:lnSpc>
              <a:spcAft>
                <a:spcPts val="1200"/>
              </a:spcAft>
            </a:pPr>
            <a:r>
              <a:rPr lang="en-US" altLang="en-US" sz="2800" kern="1200" dirty="0">
                <a:solidFill>
                  <a:schemeClr val="bg1">
                    <a:lumMod val="95000"/>
                  </a:schemeClr>
                </a:solidFill>
                <a:latin typeface="Bell MT" panose="02020503060305020303" pitchFamily="18" charset="0"/>
              </a:rPr>
              <a:t>Las </a:t>
            </a:r>
            <a:r>
              <a:rPr lang="en-US" altLang="en-US" sz="2800" kern="1200" dirty="0" err="1">
                <a:solidFill>
                  <a:schemeClr val="bg1">
                    <a:lumMod val="95000"/>
                  </a:schemeClr>
                </a:solidFill>
                <a:latin typeface="Bell MT" panose="02020503060305020303" pitchFamily="18" charset="0"/>
              </a:rPr>
              <a:t>ostras</a:t>
            </a:r>
            <a:r>
              <a:rPr lang="en-US" altLang="en-US" sz="2800" kern="1200" dirty="0">
                <a:solidFill>
                  <a:schemeClr val="bg1">
                    <a:lumMod val="95000"/>
                  </a:schemeClr>
                </a:solidFill>
                <a:latin typeface="Bell MT" panose="02020503060305020303" pitchFamily="18" charset="0"/>
              </a:rPr>
              <a:t> del </a:t>
            </a:r>
            <a:r>
              <a:rPr lang="en-US" altLang="en-US" sz="2800" kern="1200" dirty="0" err="1">
                <a:solidFill>
                  <a:schemeClr val="bg1">
                    <a:lumMod val="95000"/>
                  </a:schemeClr>
                </a:solidFill>
                <a:latin typeface="Bell MT" panose="02020503060305020303" pitchFamily="18" charset="0"/>
              </a:rPr>
              <a:t>este</a:t>
            </a:r>
            <a:r>
              <a:rPr lang="en-US" altLang="en-US" sz="2800" kern="1200" dirty="0">
                <a:solidFill>
                  <a:schemeClr val="bg1">
                    <a:lumMod val="95000"/>
                  </a:schemeClr>
                </a:solidFill>
                <a:latin typeface="Bell MT" panose="02020503060305020303" pitchFamily="18" charset="0"/>
              </a:rPr>
              <a:t> son </a:t>
            </a:r>
            <a:r>
              <a:rPr lang="en-US" altLang="en-US" sz="2800" kern="1200" dirty="0" err="1">
                <a:solidFill>
                  <a:schemeClr val="bg1">
                    <a:lumMod val="95000"/>
                  </a:schemeClr>
                </a:solidFill>
                <a:latin typeface="Bell MT" panose="02020503060305020303" pitchFamily="18" charset="0"/>
              </a:rPr>
              <a:t>moluscos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bivalvos</a:t>
            </a:r>
            <a:r>
              <a:rPr lang="en-US" altLang="en-US" sz="2800" kern="1200" dirty="0">
                <a:solidFill>
                  <a:schemeClr val="bg1">
                    <a:lumMod val="95000"/>
                  </a:schemeClr>
                </a:solidFill>
                <a:latin typeface="Bell MT" panose="02020503060305020303" pitchFamily="18" charset="0"/>
              </a:rPr>
              <a:t> de </a:t>
            </a:r>
            <a:r>
              <a:rPr lang="en-US" altLang="en-US" sz="2800" kern="1200" dirty="0" err="1">
                <a:solidFill>
                  <a:schemeClr val="bg1">
                    <a:lumMod val="95000"/>
                  </a:schemeClr>
                </a:solidFill>
                <a:latin typeface="Bell MT" panose="02020503060305020303" pitchFamily="18" charset="0"/>
              </a:rPr>
              <a:t>importante</a:t>
            </a:r>
            <a:r>
              <a:rPr lang="en-US" altLang="en-US" sz="2800" kern="1200" dirty="0">
                <a:solidFill>
                  <a:schemeClr val="bg1">
                    <a:lumMod val="95000"/>
                  </a:schemeClr>
                </a:solidFill>
                <a:latin typeface="Bell MT" panose="02020503060305020303" pitchFamily="18" charset="0"/>
              </a:rPr>
              <a:t> valor </a:t>
            </a:r>
            <a:r>
              <a:rPr lang="en-US" altLang="en-US" sz="2800" kern="1200" dirty="0" err="1">
                <a:solidFill>
                  <a:schemeClr val="bg1">
                    <a:lumMod val="95000"/>
                  </a:schemeClr>
                </a:solidFill>
                <a:latin typeface="Bell MT" panose="02020503060305020303" pitchFamily="18" charset="0"/>
              </a:rPr>
              <a:t>comercial</a:t>
            </a:r>
            <a:r>
              <a:rPr lang="en-US" altLang="en-US" sz="2800" kern="1200" dirty="0">
                <a:solidFill>
                  <a:schemeClr val="bg1">
                    <a:lumMod val="95000"/>
                  </a:schemeClr>
                </a:solidFill>
                <a:latin typeface="Bell MT" panose="02020503060305020303" pitchFamily="18" charset="0"/>
              </a:rPr>
              <a:t> </a:t>
            </a:r>
            <a:br>
              <a:rPr lang="en-US" altLang="en-US" sz="2800" kern="1200" dirty="0">
                <a:solidFill>
                  <a:schemeClr val="bg1">
                    <a:lumMod val="95000"/>
                  </a:schemeClr>
                </a:solidFill>
                <a:latin typeface="Bell MT" panose="02020503060305020303" pitchFamily="18" charset="0"/>
              </a:rPr>
            </a:br>
            <a:br>
              <a:rPr lang="en-US" altLang="en-US" sz="2800" kern="1200" dirty="0">
                <a:solidFill>
                  <a:schemeClr val="bg1">
                    <a:lumMod val="95000"/>
                  </a:schemeClr>
                </a:solidFill>
                <a:latin typeface="Bell MT" panose="02020503060305020303" pitchFamily="18" charset="0"/>
              </a:rPr>
            </a:br>
            <a:r>
              <a:rPr lang="en-US" altLang="en-US" sz="2800" kern="1200" dirty="0">
                <a:solidFill>
                  <a:schemeClr val="bg1">
                    <a:lumMod val="95000"/>
                  </a:schemeClr>
                </a:solidFill>
                <a:latin typeface="Bell MT" panose="02020503060305020303" pitchFamily="18" charset="0"/>
              </a:rPr>
              <a:t>Se </a:t>
            </a:r>
            <a:r>
              <a:rPr lang="en-US" altLang="en-US" sz="2800" kern="1200" dirty="0" err="1">
                <a:solidFill>
                  <a:schemeClr val="bg1">
                    <a:lumMod val="95000"/>
                  </a:schemeClr>
                </a:solidFill>
                <a:latin typeface="Bell MT" panose="02020503060305020303" pitchFamily="18" charset="0"/>
              </a:rPr>
              <a:t>crían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tierras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alquiladas</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el </a:t>
            </a:r>
            <a:r>
              <a:rPr lang="en-US" altLang="en-US" sz="2800" kern="1200" dirty="0" err="1">
                <a:solidFill>
                  <a:schemeClr val="bg1">
                    <a:lumMod val="95000"/>
                  </a:schemeClr>
                </a:solidFill>
                <a:latin typeface="Bell MT" panose="02020503060305020303" pitchFamily="18" charset="0"/>
              </a:rPr>
              <a:t>fondo</a:t>
            </a:r>
            <a:r>
              <a:rPr lang="en-US" altLang="en-US" sz="2800" kern="1200" dirty="0">
                <a:solidFill>
                  <a:schemeClr val="bg1">
                    <a:lumMod val="95000"/>
                  </a:schemeClr>
                </a:solidFill>
                <a:latin typeface="Bell MT" panose="02020503060305020303" pitchFamily="18" charset="0"/>
              </a:rPr>
              <a:t> del Sound, </a:t>
            </a:r>
            <a:r>
              <a:rPr lang="en-US" altLang="en-US" sz="2800" kern="1200" dirty="0" err="1">
                <a:solidFill>
                  <a:schemeClr val="bg1">
                    <a:lumMod val="95000"/>
                  </a:schemeClr>
                </a:solidFill>
                <a:latin typeface="Bell MT" panose="02020503060305020303" pitchFamily="18" charset="0"/>
              </a:rPr>
              <a:t>en</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una</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práctica</a:t>
            </a:r>
            <a:r>
              <a:rPr lang="en-US" altLang="en-US" sz="2800" kern="1200" dirty="0">
                <a:solidFill>
                  <a:schemeClr val="bg1">
                    <a:lumMod val="95000"/>
                  </a:schemeClr>
                </a:solidFill>
                <a:latin typeface="Bell MT" panose="02020503060305020303" pitchFamily="18" charset="0"/>
              </a:rPr>
              <a:t> que se </a:t>
            </a:r>
            <a:r>
              <a:rPr lang="en-US" altLang="en-US" sz="2800" kern="1200" dirty="0" err="1">
                <a:solidFill>
                  <a:schemeClr val="bg1">
                    <a:lumMod val="95000"/>
                  </a:schemeClr>
                </a:solidFill>
                <a:latin typeface="Bell MT" panose="02020503060305020303" pitchFamily="18" charset="0"/>
              </a:rPr>
              <a:t>conoce</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como</a:t>
            </a:r>
            <a:r>
              <a:rPr lang="en-US" altLang="en-US" sz="2800" kern="1200" dirty="0">
                <a:solidFill>
                  <a:schemeClr val="bg1">
                    <a:lumMod val="95000"/>
                  </a:schemeClr>
                </a:solidFill>
                <a:latin typeface="Bell MT" panose="02020503060305020303" pitchFamily="18" charset="0"/>
              </a:rPr>
              <a:t> </a:t>
            </a:r>
            <a:r>
              <a:rPr lang="en-US" altLang="en-US" sz="2800" kern="1200" dirty="0" err="1">
                <a:solidFill>
                  <a:schemeClr val="bg1">
                    <a:lumMod val="95000"/>
                  </a:schemeClr>
                </a:solidFill>
                <a:latin typeface="Bell MT" panose="02020503060305020303" pitchFamily="18" charset="0"/>
              </a:rPr>
              <a:t>acuicultura</a:t>
            </a:r>
            <a:endParaRPr lang="en-US" altLang="en-US" sz="2800" kern="1200" dirty="0">
              <a:solidFill>
                <a:schemeClr val="bg1">
                  <a:lumMod val="95000"/>
                </a:schemeClr>
              </a:solidFill>
              <a:latin typeface="Bell MT" panose="02020503060305020303" pitchFamily="18" charset="0"/>
            </a:endParaRPr>
          </a:p>
        </p:txBody>
      </p:sp>
      <p:pic>
        <p:nvPicPr>
          <p:cNvPr id="84995" name="Picture 8" descr="Fotografía de una pila de ostras que acaban de ser cosechadas. Las ostras son moluscos bivalvos">
            <a:extLst>
              <a:ext uri="{FF2B5EF4-FFF2-40B4-BE49-F238E27FC236}">
                <a16:creationId xmlns:a16="http://schemas.microsoft.com/office/drawing/2014/main" id="{3BA87EFB-B7BB-423A-AEA6-18B51E10199B}"/>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3757128" y="10"/>
            <a:ext cx="5386872" cy="6857990"/>
          </a:xfrm>
          <a:prstGeom prst="rect">
            <a:avLst/>
          </a:prstGeom>
          <a:noFill/>
          <a:ln w="6350">
            <a:solidFill>
              <a:schemeClr val="bg1"/>
            </a:solidFill>
          </a:ln>
        </p:spPr>
      </p:pic>
      <p:sp>
        <p:nvSpPr>
          <p:cNvPr id="2" name="TextBox 1">
            <a:extLst>
              <a:ext uri="{FF2B5EF4-FFF2-40B4-BE49-F238E27FC236}">
                <a16:creationId xmlns:a16="http://schemas.microsoft.com/office/drawing/2014/main" id="{9359CAEF-A68C-441B-9941-A892ED509324}"/>
              </a:ext>
            </a:extLst>
          </p:cNvPr>
          <p:cNvSpPr txBox="1"/>
          <p:nvPr/>
        </p:nvSpPr>
        <p:spPr>
          <a:xfrm>
            <a:off x="76200" y="6642556"/>
            <a:ext cx="3680928" cy="215444"/>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Ostra</a:t>
            </a:r>
            <a:r>
              <a:rPr lang="en-US" altLang="en-US" sz="800" dirty="0">
                <a:solidFill>
                  <a:schemeClr val="bg1"/>
                </a:solidFill>
                <a:latin typeface="Bell MT" panose="02020503060305020303" pitchFamily="18" charset="0"/>
              </a:rPr>
              <a:t> del </a:t>
            </a:r>
            <a:r>
              <a:rPr lang="en-US" altLang="en-US" sz="800" dirty="0" err="1">
                <a:solidFill>
                  <a:schemeClr val="bg1"/>
                </a:solidFill>
                <a:latin typeface="Bell MT" panose="02020503060305020303" pitchFamily="18" charset="0"/>
              </a:rPr>
              <a:t>este</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Crassostrea virginica,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Briarpatch Enterprises, Milford CT</a:t>
            </a:r>
            <a:endParaRPr lang="en-US" sz="800" dirty="0">
              <a:solidFill>
                <a:schemeClr val="bg1"/>
              </a:solidFill>
              <a:latin typeface="Bell MT" panose="02020503060305020303"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otografía de una Elysia esmeralda oriental, otro molusco nudibranquio ">
            <a:extLst>
              <a:ext uri="{FF2B5EF4-FFF2-40B4-BE49-F238E27FC236}">
                <a16:creationId xmlns:a16="http://schemas.microsoft.com/office/drawing/2014/main" id="{FE6E00B5-AC0F-4467-93B1-6D87BDDF3D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descr="Fotografía de un nudibranquio de agallas rojas, que es un molusco sin concha ">
            <a:extLst>
              <a:ext uri="{FF2B5EF4-FFF2-40B4-BE49-F238E27FC236}">
                <a16:creationId xmlns:a16="http://schemas.microsoft.com/office/drawing/2014/main" id="{BDF2CFE7-457F-4BB7-870B-F01B08A9EE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36" name="TextBox 35">
            <a:extLst>
              <a:ext uri="{FF2B5EF4-FFF2-40B4-BE49-F238E27FC236}">
                <a16:creationId xmlns:a16="http://schemas.microsoft.com/office/drawing/2014/main" id="{618F2E64-C829-4D4E-B919-E43115C128B9}"/>
              </a:ext>
            </a:extLst>
          </p:cNvPr>
          <p:cNvSpPr txBox="1"/>
          <p:nvPr/>
        </p:nvSpPr>
        <p:spPr>
          <a:xfrm>
            <a:off x="5300778" y="762000"/>
            <a:ext cx="3538422" cy="3231654"/>
          </a:xfrm>
          <a:prstGeom prst="rect">
            <a:avLst/>
          </a:prstGeom>
          <a:noFill/>
        </p:spPr>
        <p:txBody>
          <a:bodyPr wrap="square">
            <a:spAutoFit/>
          </a:bodyPr>
          <a:lstStyle/>
          <a:p>
            <a:r>
              <a:rPr lang="en-US" altLang="en-US" sz="2800" dirty="0">
                <a:solidFill>
                  <a:schemeClr val="bg1">
                    <a:lumMod val="95000"/>
                  </a:schemeClr>
                </a:solidFill>
                <a:latin typeface="Bell MT" panose="02020503060305020303" pitchFamily="18" charset="0"/>
              </a:rPr>
              <a:t>Los </a:t>
            </a:r>
            <a:r>
              <a:rPr lang="en-US" altLang="en-US" sz="2800" dirty="0" err="1">
                <a:solidFill>
                  <a:schemeClr val="bg1">
                    <a:lumMod val="95000"/>
                  </a:schemeClr>
                </a:solidFill>
                <a:latin typeface="Bell MT" panose="02020503060305020303" pitchFamily="18" charset="0"/>
              </a:rPr>
              <a:t>nudibranquios</a:t>
            </a:r>
            <a:r>
              <a:rPr lang="en-US" altLang="en-US" sz="2800" dirty="0">
                <a:solidFill>
                  <a:schemeClr val="bg1">
                    <a:lumMod val="95000"/>
                  </a:schemeClr>
                </a:solidFill>
                <a:latin typeface="Bell MT" panose="02020503060305020303" pitchFamily="18" charset="0"/>
              </a:rPr>
              <a:t> son </a:t>
            </a:r>
            <a:r>
              <a:rPr lang="en-US" altLang="en-US" sz="2800" dirty="0" err="1">
                <a:solidFill>
                  <a:schemeClr val="bg1">
                    <a:lumMod val="95000"/>
                  </a:schemeClr>
                </a:solidFill>
                <a:latin typeface="Bell MT" panose="02020503060305020303" pitchFamily="18" charset="0"/>
              </a:rPr>
              <a:t>moluscos</a:t>
            </a:r>
            <a:r>
              <a:rPr lang="en-US" altLang="en-US" sz="2800" dirty="0">
                <a:solidFill>
                  <a:schemeClr val="bg1">
                    <a:lumMod val="95000"/>
                  </a:schemeClr>
                </a:solidFill>
                <a:latin typeface="Bell MT" panose="02020503060305020303" pitchFamily="18" charset="0"/>
              </a:rPr>
              <a:t> sin concha. Se les llama a </a:t>
            </a:r>
            <a:r>
              <a:rPr lang="en-US" altLang="en-US" sz="2800" dirty="0" err="1">
                <a:solidFill>
                  <a:schemeClr val="bg1">
                    <a:lumMod val="95000"/>
                  </a:schemeClr>
                </a:solidFill>
                <a:latin typeface="Bell MT" panose="02020503060305020303" pitchFamily="18" charset="0"/>
              </a:rPr>
              <a:t>veces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babosas</a:t>
            </a:r>
            <a:r>
              <a:rPr lang="en-US" altLang="en-US" sz="2800" dirty="0">
                <a:solidFill>
                  <a:schemeClr val="bg1">
                    <a:lumMod val="95000"/>
                  </a:schemeClr>
                </a:solidFill>
                <a:latin typeface="Bell MT" panose="02020503060305020303" pitchFamily="18" charset="0"/>
              </a:rPr>
              <a:t> de mar” y </a:t>
            </a:r>
            <a:r>
              <a:rPr lang="en-US" altLang="en-US" sz="2800" dirty="0" err="1">
                <a:solidFill>
                  <a:schemeClr val="bg1">
                    <a:lumMod val="95000"/>
                  </a:schemeClr>
                </a:solidFill>
                <a:latin typeface="Bell MT" panose="02020503060305020303" pitchFamily="18" charset="0"/>
              </a:rPr>
              <a:t>pueden</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ser</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muy</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coloridos</a:t>
            </a:r>
            <a:endParaRPr lang="en-US" altLang="en-US" sz="2800" dirty="0">
              <a:solidFill>
                <a:schemeClr val="bg1">
                  <a:lumMod val="95000"/>
                </a:schemeClr>
              </a:solidFill>
              <a:latin typeface="Bell MT" panose="02020503060305020303" pitchFamily="18" charset="0"/>
            </a:endParaRPr>
          </a:p>
          <a:p>
            <a:endParaRPr lang="en-US" dirty="0"/>
          </a:p>
          <a:p>
            <a:endParaRPr lang="en-US" dirty="0"/>
          </a:p>
        </p:txBody>
      </p:sp>
      <p:sp>
        <p:nvSpPr>
          <p:cNvPr id="2" name="TextBox 1">
            <a:extLst>
              <a:ext uri="{FF2B5EF4-FFF2-40B4-BE49-F238E27FC236}">
                <a16:creationId xmlns:a16="http://schemas.microsoft.com/office/drawing/2014/main" id="{EAEC9422-A752-4F35-9DD5-CFFEE4E8A2D6}"/>
              </a:ext>
            </a:extLst>
          </p:cNvPr>
          <p:cNvSpPr txBox="1"/>
          <p:nvPr/>
        </p:nvSpPr>
        <p:spPr>
          <a:xfrm>
            <a:off x="0" y="6396325"/>
            <a:ext cx="2895600" cy="461665"/>
          </a:xfrm>
          <a:prstGeom prst="rect">
            <a:avLst/>
          </a:prstGeom>
          <a:noFill/>
        </p:spPr>
        <p:txBody>
          <a:bodyPr wrap="square" rtlCol="0">
            <a:spAutoFit/>
          </a:bodyPr>
          <a:lstStyle/>
          <a:p>
            <a:r>
              <a:rPr lang="en-US" altLang="en-US" sz="800" dirty="0" err="1">
                <a:solidFill>
                  <a:schemeClr val="bg1"/>
                </a:solidFill>
                <a:latin typeface="Bell MT" panose="02020503060305020303" pitchFamily="18" charset="0"/>
              </a:rPr>
              <a:t>Nudibranquio</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agallas</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rojas</a:t>
            </a:r>
            <a:r>
              <a:rPr lang="en-US" altLang="en-US" sz="800"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Flabellina</a:t>
            </a:r>
            <a:r>
              <a:rPr lang="en-US" altLang="en-US" sz="800" i="1" dirty="0">
                <a:solidFill>
                  <a:schemeClr val="bg1"/>
                </a:solidFill>
                <a:latin typeface="Bell MT" panose="02020503060305020303" pitchFamily="18" charset="0"/>
              </a:rPr>
              <a:t> </a:t>
            </a:r>
            <a:r>
              <a:rPr lang="en-US" altLang="en-US" sz="800" i="1" dirty="0" err="1">
                <a:solidFill>
                  <a:schemeClr val="bg1"/>
                </a:solidFill>
                <a:latin typeface="Bell MT" panose="02020503060305020303" pitchFamily="18" charset="0"/>
              </a:rPr>
              <a:t>verrucosathis</a:t>
            </a:r>
            <a:r>
              <a:rPr lang="en-US" altLang="en-US" sz="800" i="1" dirty="0">
                <a:solidFill>
                  <a:schemeClr val="bg1"/>
                </a:solidFill>
                <a:latin typeface="Bell MT" panose="02020503060305020303" pitchFamily="18" charset="0"/>
              </a:rPr>
              <a:t> </a:t>
            </a:r>
            <a:r>
              <a:rPr lang="en-US" altLang="en-US" sz="800" i="0" dirty="0">
                <a:solidFill>
                  <a:schemeClr val="bg1"/>
                </a:solidFill>
                <a:latin typeface="Bell MT" panose="02020503060305020303" pitchFamily="18" charset="0"/>
              </a:rPr>
              <a:t>(</a:t>
            </a:r>
            <a:r>
              <a:rPr lang="en-US" altLang="en-US" sz="800" i="0" dirty="0" err="1">
                <a:solidFill>
                  <a:schemeClr val="bg1"/>
                </a:solidFill>
                <a:latin typeface="Bell MT" panose="02020503060305020303" pitchFamily="18" charset="0"/>
              </a:rPr>
              <a:t>izquierda</a:t>
            </a:r>
            <a:r>
              <a:rPr lang="en-US" altLang="en-US" sz="800" i="0" dirty="0">
                <a:solidFill>
                  <a:schemeClr val="bg1"/>
                </a:solidFill>
                <a:latin typeface="Bell MT" panose="02020503060305020303" pitchFamily="18" charset="0"/>
              </a:rPr>
              <a:t>) y Elysia </a:t>
            </a:r>
            <a:r>
              <a:rPr lang="en-US" altLang="en-US" sz="800" i="0" dirty="0" err="1">
                <a:solidFill>
                  <a:schemeClr val="bg1"/>
                </a:solidFill>
                <a:latin typeface="Bell MT" panose="02020503060305020303" pitchFamily="18" charset="0"/>
              </a:rPr>
              <a:t>esmeralda</a:t>
            </a:r>
            <a:r>
              <a:rPr lang="en-US" altLang="en-US" sz="800" i="0" dirty="0">
                <a:solidFill>
                  <a:schemeClr val="bg1"/>
                </a:solidFill>
                <a:latin typeface="Bell MT" panose="02020503060305020303" pitchFamily="18" charset="0"/>
              </a:rPr>
              <a:t> oriental, </a:t>
            </a:r>
            <a:r>
              <a:rPr lang="en-US" altLang="en-US" sz="800" i="1" dirty="0">
                <a:solidFill>
                  <a:schemeClr val="bg1"/>
                </a:solidFill>
                <a:latin typeface="Bell MT" panose="02020503060305020303" pitchFamily="18" charset="0"/>
              </a:rPr>
              <a:t>Elysia </a:t>
            </a:r>
            <a:r>
              <a:rPr lang="en-US" altLang="en-US" sz="800" i="1" dirty="0" err="1">
                <a:solidFill>
                  <a:schemeClr val="bg1"/>
                </a:solidFill>
                <a:latin typeface="Bell MT" panose="02020503060305020303" pitchFamily="18" charset="0"/>
              </a:rPr>
              <a:t>chlorotica</a:t>
            </a:r>
            <a:r>
              <a:rPr lang="en-US" altLang="en-US" sz="800" i="1" dirty="0">
                <a:solidFill>
                  <a:schemeClr val="bg1"/>
                </a:solidFill>
                <a:latin typeface="Bell MT" panose="02020503060305020303" pitchFamily="18" charset="0"/>
              </a:rPr>
              <a:t> </a:t>
            </a:r>
            <a:r>
              <a:rPr lang="en-US" altLang="en-US" sz="800" i="0" dirty="0">
                <a:solidFill>
                  <a:schemeClr val="bg1"/>
                </a:solidFill>
                <a:latin typeface="Bell MT" panose="02020503060305020303" pitchFamily="18" charset="0"/>
              </a:rPr>
              <a:t>(</a:t>
            </a:r>
            <a:r>
              <a:rPr lang="en-US" altLang="en-US" sz="800" i="0" dirty="0" err="1">
                <a:solidFill>
                  <a:schemeClr val="bg1"/>
                </a:solidFill>
                <a:latin typeface="Bell MT" panose="02020503060305020303" pitchFamily="18" charset="0"/>
              </a:rPr>
              <a:t>derecha</a:t>
            </a:r>
            <a:r>
              <a:rPr lang="en-US" altLang="en-US" sz="800" i="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Robert </a:t>
            </a:r>
            <a:r>
              <a:rPr lang="en-US" alt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22134159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a:extLst>
              <a:ext uri="{FF2B5EF4-FFF2-40B4-BE49-F238E27FC236}">
                <a16:creationId xmlns:a16="http://schemas.microsoft.com/office/drawing/2014/main" id="{ABC34347-E986-4D7F-B796-E3C2AB2771CA}"/>
              </a:ext>
            </a:extLst>
          </p:cNvPr>
          <p:cNvSpPr>
            <a:spLocks noGrp="1" noChangeArrowheads="1"/>
          </p:cNvSpPr>
          <p:nvPr>
            <p:ph type="title"/>
          </p:nvPr>
        </p:nvSpPr>
        <p:spPr>
          <a:xfrm>
            <a:off x="480060" y="4724401"/>
            <a:ext cx="8183880" cy="1981200"/>
          </a:xfrm>
        </p:spPr>
        <p:txBody>
          <a:bodyPr vert="horz" lIns="91440" tIns="45720" rIns="91440" bIns="45720" rtlCol="0" anchor="ctr">
            <a:noAutofit/>
          </a:bodyPr>
          <a:lstStyle/>
          <a:p>
            <a:pPr algn="l" eaLnBrk="1" hangingPunct="1">
              <a:lnSpc>
                <a:spcPct val="90000"/>
              </a:lnSpc>
            </a:pPr>
            <a:r>
              <a:rPr lang="en-US" altLang="en-US" sz="2800" kern="1200" dirty="0" err="1">
                <a:solidFill>
                  <a:schemeClr val="tx1">
                    <a:lumMod val="95000"/>
                  </a:schemeClr>
                </a:solidFill>
                <a:latin typeface="Bell MT" panose="02020503060305020303" pitchFamily="18" charset="0"/>
              </a:rPr>
              <a:t>Comercialmente</a:t>
            </a:r>
            <a:r>
              <a:rPr lang="en-US" altLang="en-US" sz="2800" kern="1200" dirty="0">
                <a:solidFill>
                  <a:schemeClr val="tx1">
                    <a:lumMod val="95000"/>
                  </a:schemeClr>
                </a:solidFill>
                <a:latin typeface="Bell MT" panose="02020503060305020303" pitchFamily="18" charset="0"/>
              </a:rPr>
              <a:t>, el </a:t>
            </a:r>
            <a:r>
              <a:rPr lang="en-US" altLang="en-US" sz="2800" kern="1200" dirty="0" err="1">
                <a:solidFill>
                  <a:schemeClr val="tx1">
                    <a:lumMod val="95000"/>
                  </a:schemeClr>
                </a:solidFill>
                <a:latin typeface="Bell MT" panose="02020503060305020303" pitchFamily="18" charset="0"/>
              </a:rPr>
              <a:t>crustáceo</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más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importante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en</a:t>
            </a:r>
            <a:r>
              <a:rPr lang="en-US" altLang="en-US" sz="2800" kern="1200" dirty="0">
                <a:solidFill>
                  <a:schemeClr val="tx1">
                    <a:lumMod val="95000"/>
                  </a:schemeClr>
                </a:solidFill>
                <a:latin typeface="Bell MT" panose="02020503060305020303" pitchFamily="18" charset="0"/>
              </a:rPr>
              <a:t> Long Island Sound </a:t>
            </a:r>
            <a:r>
              <a:rPr lang="en-US" altLang="en-US" sz="2800" kern="1200" dirty="0" err="1">
                <a:solidFill>
                  <a:schemeClr val="tx1">
                    <a:lumMod val="95000"/>
                  </a:schemeClr>
                </a:solidFill>
                <a:latin typeface="Bell MT" panose="02020503060305020303" pitchFamily="18" charset="0"/>
              </a:rPr>
              <a:t>es</a:t>
            </a:r>
            <a:r>
              <a:rPr lang="en-US" altLang="en-US" sz="2800" kern="1200" dirty="0">
                <a:solidFill>
                  <a:schemeClr val="tx1">
                    <a:lumMod val="95000"/>
                  </a:schemeClr>
                </a:solidFill>
                <a:latin typeface="Bell MT" panose="02020503060305020303" pitchFamily="18" charset="0"/>
              </a:rPr>
              <a:t> la </a:t>
            </a:r>
            <a:r>
              <a:rPr lang="en-US" altLang="en-US" sz="2800" kern="1200" dirty="0" err="1">
                <a:solidFill>
                  <a:schemeClr val="tx1">
                    <a:lumMod val="95000"/>
                  </a:schemeClr>
                </a:solidFill>
                <a:latin typeface="Bell MT" panose="02020503060305020303" pitchFamily="18" charset="0"/>
              </a:rPr>
              <a:t>langosta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americana</a:t>
            </a:r>
            <a:br>
              <a:rPr lang="en-US" altLang="en-US" sz="2800" kern="1200" dirty="0">
                <a:solidFill>
                  <a:schemeClr val="tx1">
                    <a:lumMod val="95000"/>
                  </a:schemeClr>
                </a:solidFill>
                <a:latin typeface="Bell MT" panose="02020503060305020303" pitchFamily="18" charset="0"/>
              </a:rPr>
            </a:br>
            <a:br>
              <a:rPr lang="en-US" altLang="en-US" sz="2800" kern="1200" dirty="0">
                <a:solidFill>
                  <a:schemeClr val="tx1">
                    <a:lumMod val="95000"/>
                  </a:schemeClr>
                </a:solidFill>
                <a:latin typeface="Bell MT" panose="02020503060305020303" pitchFamily="18" charset="0"/>
              </a:rPr>
            </a:br>
            <a:r>
              <a:rPr lang="en-US" altLang="en-US" sz="2800" kern="1200" dirty="0">
                <a:solidFill>
                  <a:schemeClr val="tx1">
                    <a:lumMod val="95000"/>
                  </a:schemeClr>
                </a:solidFill>
                <a:latin typeface="Bell MT" panose="02020503060305020303" pitchFamily="18" charset="0"/>
              </a:rPr>
              <a:t>Los </a:t>
            </a:r>
            <a:r>
              <a:rPr lang="en-US" altLang="en-US" sz="2800" kern="1200" dirty="0" err="1">
                <a:solidFill>
                  <a:schemeClr val="tx1">
                    <a:lumMod val="95000"/>
                  </a:schemeClr>
                </a:solidFill>
                <a:latin typeface="Bell MT" panose="02020503060305020303" pitchFamily="18" charset="0"/>
              </a:rPr>
              <a:t>crustáceos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como</a:t>
            </a:r>
            <a:r>
              <a:rPr lang="en-US" altLang="en-US" sz="2800" kern="1200" dirty="0">
                <a:solidFill>
                  <a:schemeClr val="tx1">
                    <a:lumMod val="95000"/>
                  </a:schemeClr>
                </a:solidFill>
                <a:latin typeface="Bell MT" panose="02020503060305020303" pitchFamily="18" charset="0"/>
              </a:rPr>
              <a:t> las </a:t>
            </a:r>
            <a:r>
              <a:rPr lang="en-US" altLang="en-US" sz="2800" kern="1200" dirty="0" err="1">
                <a:solidFill>
                  <a:schemeClr val="tx1">
                    <a:lumMod val="95000"/>
                  </a:schemeClr>
                </a:solidFill>
                <a:latin typeface="Bell MT" panose="02020503060305020303" pitchFamily="18" charset="0"/>
              </a:rPr>
              <a:t>langostas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los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camarones</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los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cangrejos</a:t>
            </a:r>
            <a:r>
              <a:rPr lang="en-US" altLang="en-US" sz="2800" kern="1200" dirty="0">
                <a:solidFill>
                  <a:schemeClr val="tx1">
                    <a:lumMod val="95000"/>
                  </a:schemeClr>
                </a:solidFill>
                <a:latin typeface="Bell MT" panose="02020503060305020303" pitchFamily="18" charset="0"/>
              </a:rPr>
              <a:t> son </a:t>
            </a:r>
            <a:r>
              <a:rPr lang="en-US" altLang="en-US" sz="2800" kern="1200" dirty="0" err="1">
                <a:solidFill>
                  <a:schemeClr val="tx1">
                    <a:lumMod val="95000"/>
                  </a:schemeClr>
                </a:solidFill>
                <a:latin typeface="Bell MT" panose="02020503060305020303" pitchFamily="18" charset="0"/>
              </a:rPr>
              <a:t>artrópodos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Todos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los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artrópodos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tienen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apéndices</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articulados</a:t>
            </a:r>
            <a:br>
              <a:rPr lang="en-US" altLang="en-US" sz="2800" kern="1200" dirty="0">
                <a:solidFill>
                  <a:schemeClr val="tx1"/>
                </a:solidFill>
                <a:latin typeface="Bell MT" panose="02020503060305020303" pitchFamily="18" charset="0"/>
              </a:rPr>
            </a:br>
            <a:endParaRPr lang="en-US" altLang="en-US" sz="2800" kern="1200" dirty="0">
              <a:solidFill>
                <a:schemeClr val="tx1"/>
              </a:solidFill>
              <a:latin typeface="Bell MT" panose="02020503060305020303" pitchFamily="18" charset="0"/>
            </a:endParaRPr>
          </a:p>
        </p:txBody>
      </p:sp>
      <p:pic>
        <p:nvPicPr>
          <p:cNvPr id="4" name="Picture 3" descr="Detalle de la langosta americana, un artrópodo, mostrando sus garras frontales usadas para aplastar y despedazar a su presa &#10;&#10;">
            <a:extLst>
              <a:ext uri="{FF2B5EF4-FFF2-40B4-BE49-F238E27FC236}">
                <a16:creationId xmlns:a16="http://schemas.microsoft.com/office/drawing/2014/main" id="{15717723-2551-4EC6-A823-AE30D0527A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2794" y="304800"/>
            <a:ext cx="6638411" cy="3919607"/>
          </a:xfrm>
          <a:prstGeom prst="rect">
            <a:avLst/>
          </a:prstGeom>
          <a:ln w="6350">
            <a:solidFill>
              <a:schemeClr val="tx1"/>
            </a:solidFill>
            <a:miter lim="800000"/>
          </a:ln>
        </p:spPr>
      </p:pic>
      <p:sp>
        <p:nvSpPr>
          <p:cNvPr id="2" name="TextBox 1">
            <a:extLst>
              <a:ext uri="{FF2B5EF4-FFF2-40B4-BE49-F238E27FC236}">
                <a16:creationId xmlns:a16="http://schemas.microsoft.com/office/drawing/2014/main" id="{31ADC73B-10DE-4FEA-841F-98368F29BBEC}"/>
              </a:ext>
            </a:extLst>
          </p:cNvPr>
          <p:cNvSpPr txBox="1"/>
          <p:nvPr/>
        </p:nvSpPr>
        <p:spPr>
          <a:xfrm>
            <a:off x="4843205" y="3996263"/>
            <a:ext cx="3048000" cy="215444"/>
          </a:xfrm>
          <a:prstGeom prst="rect">
            <a:avLst/>
          </a:prstGeom>
          <a:noFill/>
        </p:spPr>
        <p:txBody>
          <a:bodyPr wrap="square" rtlCol="0">
            <a:spAutoFit/>
          </a:bodyPr>
          <a:lstStyle/>
          <a:p>
            <a:pPr algn="r"/>
            <a:r>
              <a:rPr lang="en-US" altLang="en-US" sz="800" dirty="0">
                <a:latin typeface="Bell MT" panose="02020503060305020303" pitchFamily="18" charset="0"/>
              </a:rPr>
              <a:t>Langosta americana, </a:t>
            </a:r>
            <a:r>
              <a:rPr lang="en-US" altLang="en-US" sz="800" i="1" dirty="0">
                <a:latin typeface="Bell MT" panose="02020503060305020303" pitchFamily="18" charset="0"/>
              </a:rPr>
              <a:t>Homarus americanus, </a:t>
            </a:r>
            <a:r>
              <a:rPr lang="en-US" altLang="en-US" sz="800" dirty="0" err="1">
                <a:latin typeface="Bell MT" panose="02020503060305020303" pitchFamily="18" charset="0"/>
              </a:rPr>
              <a:t>cortesía</a:t>
            </a:r>
            <a:r>
              <a:rPr lang="en-US" altLang="en-US" sz="800" dirty="0">
                <a:latin typeface="Bell MT" panose="02020503060305020303" pitchFamily="18" charset="0"/>
              </a:rPr>
              <a:t> de Robert </a:t>
            </a:r>
            <a:r>
              <a:rPr lang="en-US" altLang="en-US" sz="800" dirty="0" err="1">
                <a:latin typeface="Bell MT" panose="02020503060305020303" pitchFamily="18" charset="0"/>
              </a:rPr>
              <a:t>Bachand</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1714"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Content Placeholder 5" descr="Fotografía de un cangrejo dama escondiéndose entre esponjas de barba roja ">
            <a:extLst>
              <a:ext uri="{FF2B5EF4-FFF2-40B4-BE49-F238E27FC236}">
                <a16:creationId xmlns:a16="http://schemas.microsoft.com/office/drawing/2014/main" id="{0835929B-FFF6-43D4-8BF2-89CAD16EA5A5}"/>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3637547" y="481387"/>
            <a:ext cx="5120589" cy="3025616"/>
          </a:xfrm>
          <a:prstGeom prst="rect">
            <a:avLst/>
          </a:prstGeom>
          <a:ln w="6350">
            <a:solidFill>
              <a:schemeClr val="bg1"/>
            </a:solidFill>
          </a:ln>
        </p:spPr>
      </p:pic>
      <p:pic>
        <p:nvPicPr>
          <p:cNvPr id="4" name="Picture 3" descr="Fotografía de un cangrejo dama nadando en el agua ">
            <a:extLst>
              <a:ext uri="{FF2B5EF4-FFF2-40B4-BE49-F238E27FC236}">
                <a16:creationId xmlns:a16="http://schemas.microsoft.com/office/drawing/2014/main" id="{F83A853F-462F-43D7-95F5-EA1E02B544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7546" y="3733800"/>
            <a:ext cx="5143317" cy="2217694"/>
          </a:xfrm>
          <a:prstGeom prst="rect">
            <a:avLst/>
          </a:prstGeom>
          <a:ln w="6350">
            <a:solidFill>
              <a:schemeClr val="bg1"/>
            </a:solidFill>
          </a:ln>
        </p:spPr>
      </p:pic>
      <p:sp>
        <p:nvSpPr>
          <p:cNvPr id="2" name="Title 1" descr="A picture containing a lady crab hiding in red beard sponge">
            <a:extLst>
              <a:ext uri="{FF2B5EF4-FFF2-40B4-BE49-F238E27FC236}">
                <a16:creationId xmlns:a16="http://schemas.microsoft.com/office/drawing/2014/main" id="{CDFBB8BC-5E4A-4238-BFD3-F69B8A92FC28}"/>
              </a:ext>
            </a:extLst>
          </p:cNvPr>
          <p:cNvSpPr>
            <a:spLocks noGrp="1"/>
          </p:cNvSpPr>
          <p:nvPr>
            <p:ph type="title"/>
          </p:nvPr>
        </p:nvSpPr>
        <p:spPr>
          <a:xfrm>
            <a:off x="354575" y="481388"/>
            <a:ext cx="3048000" cy="5843212"/>
          </a:xfrm>
        </p:spPr>
        <p:txBody>
          <a:bodyPr vert="horz" lIns="91440" tIns="45720" rIns="91440" bIns="45720" rtlCol="0" anchor="ctr">
            <a:noAutofit/>
          </a:bodyPr>
          <a:lstStyle/>
          <a:p>
            <a:pPr algn="l" eaLnBrk="1" hangingPunct="1">
              <a:lnSpc>
                <a:spcPct val="90000"/>
              </a:lnSpc>
              <a:spcAft>
                <a:spcPts val="1200"/>
              </a:spcAft>
            </a:pPr>
            <a:r>
              <a:rPr lang="en-US" sz="2600" kern="1200" dirty="0">
                <a:solidFill>
                  <a:schemeClr val="bg1">
                    <a:lumMod val="95000"/>
                  </a:schemeClr>
                </a:solidFill>
                <a:latin typeface="Bell MT" panose="02020503060305020303" pitchFamily="18" charset="0"/>
              </a:rPr>
              <a:t>El </a:t>
            </a:r>
            <a:r>
              <a:rPr lang="en-US" sz="2600" kern="1200" dirty="0" err="1">
                <a:solidFill>
                  <a:schemeClr val="bg1">
                    <a:lumMod val="95000"/>
                  </a:schemeClr>
                </a:solidFill>
                <a:latin typeface="Bell MT" panose="02020503060305020303" pitchFamily="18" charset="0"/>
              </a:rPr>
              <a:t>cangrejo</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dama</a:t>
            </a:r>
            <a:r>
              <a:rPr lang="en-US" sz="2600" kern="1200" dirty="0">
                <a:solidFill>
                  <a:schemeClr val="bg1">
                    <a:lumMod val="95000"/>
                  </a:schemeClr>
                </a:solidFill>
                <a:latin typeface="Bell MT" panose="02020503060305020303" pitchFamily="18" charset="0"/>
              </a:rPr>
              <a:t> se </a:t>
            </a:r>
            <a:r>
              <a:rPr lang="en-US" sz="2600" kern="1200" dirty="0" err="1">
                <a:solidFill>
                  <a:schemeClr val="bg1">
                    <a:lumMod val="95000"/>
                  </a:schemeClr>
                </a:solidFill>
                <a:latin typeface="Bell MT" panose="02020503060305020303" pitchFamily="18" charset="0"/>
              </a:rPr>
              <a:t>identifica</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por</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sus</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manchas</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púrpura</a:t>
            </a:r>
            <a:r>
              <a:rPr lang="en-US" sz="2600" kern="1200" dirty="0">
                <a:solidFill>
                  <a:schemeClr val="bg1">
                    <a:lumMod val="95000"/>
                  </a:schemeClr>
                </a:solidFill>
                <a:latin typeface="Bell MT" panose="02020503060305020303" pitchFamily="18" charset="0"/>
              </a:rPr>
              <a:t> y </a:t>
            </a:r>
            <a:r>
              <a:rPr lang="en-US" sz="2600" kern="1200" dirty="0" err="1">
                <a:solidFill>
                  <a:schemeClr val="bg1">
                    <a:lumMod val="95000"/>
                  </a:schemeClr>
                </a:solidFill>
                <a:latin typeface="Bell MT" panose="02020503060305020303" pitchFamily="18" charset="0"/>
              </a:rPr>
              <a:t>sus</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pinzas</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afiladas</a:t>
            </a:r>
            <a:br>
              <a:rPr lang="en-US" sz="2600" kern="1200" dirty="0">
                <a:solidFill>
                  <a:schemeClr val="bg1">
                    <a:lumMod val="95000"/>
                  </a:schemeClr>
                </a:solidFill>
                <a:latin typeface="Bell MT" panose="02020503060305020303" pitchFamily="18" charset="0"/>
              </a:rPr>
            </a:br>
            <a:br>
              <a:rPr lang="en-US" sz="2600" kern="1200" dirty="0">
                <a:solidFill>
                  <a:schemeClr val="bg1">
                    <a:lumMod val="95000"/>
                  </a:schemeClr>
                </a:solidFill>
                <a:latin typeface="Bell MT" panose="02020503060305020303" pitchFamily="18" charset="0"/>
              </a:rPr>
            </a:br>
            <a:r>
              <a:rPr lang="en-US" sz="2600" kern="1200" dirty="0">
                <a:solidFill>
                  <a:schemeClr val="bg1">
                    <a:lumMod val="95000"/>
                  </a:schemeClr>
                </a:solidFill>
                <a:latin typeface="Bell MT" panose="02020503060305020303" pitchFamily="18" charset="0"/>
              </a:rPr>
              <a:t>Como el </a:t>
            </a:r>
            <a:r>
              <a:rPr lang="en-US" sz="2600" kern="1200" dirty="0" err="1">
                <a:solidFill>
                  <a:schemeClr val="bg1">
                    <a:lumMod val="95000"/>
                  </a:schemeClr>
                </a:solidFill>
                <a:latin typeface="Bell MT" panose="02020503060305020303" pitchFamily="18" charset="0"/>
              </a:rPr>
              <a:t>cangrejo</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azul</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es</a:t>
            </a:r>
            <a:r>
              <a:rPr lang="en-US" sz="2600" kern="1200" dirty="0">
                <a:solidFill>
                  <a:schemeClr val="bg1">
                    <a:lumMod val="95000"/>
                  </a:schemeClr>
                </a:solidFill>
                <a:latin typeface="Bell MT" panose="02020503060305020303" pitchFamily="18" charset="0"/>
              </a:rPr>
              <a:t> un </a:t>
            </a:r>
            <a:r>
              <a:rPr lang="en-US" sz="2600" kern="1200" dirty="0" err="1">
                <a:solidFill>
                  <a:schemeClr val="bg1">
                    <a:lumMod val="95000"/>
                  </a:schemeClr>
                </a:solidFill>
                <a:latin typeface="Bell MT" panose="02020503060305020303" pitchFamily="18" charset="0"/>
              </a:rPr>
              <a:t>cangrejo</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nadador</a:t>
            </a:r>
            <a:r>
              <a:rPr lang="en-US" sz="2600" kern="1200" dirty="0">
                <a:solidFill>
                  <a:schemeClr val="bg1">
                    <a:lumMod val="95000"/>
                  </a:schemeClr>
                </a:solidFill>
                <a:latin typeface="Bell MT" panose="02020503060305020303" pitchFamily="18" charset="0"/>
              </a:rPr>
              <a:t> y </a:t>
            </a:r>
            <a:r>
              <a:rPr lang="en-US" sz="2600" kern="1200" dirty="0" err="1">
                <a:solidFill>
                  <a:schemeClr val="bg1">
                    <a:lumMod val="95000"/>
                  </a:schemeClr>
                </a:solidFill>
                <a:latin typeface="Bell MT" panose="02020503060305020303" pitchFamily="18" charset="0"/>
              </a:rPr>
              <a:t>usa</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su</a:t>
            </a:r>
            <a:r>
              <a:rPr lang="en-US" sz="2600" kern="1200" dirty="0">
                <a:solidFill>
                  <a:schemeClr val="bg1">
                    <a:lumMod val="95000"/>
                  </a:schemeClr>
                </a:solidFill>
                <a:latin typeface="Bell MT" panose="02020503060305020303" pitchFamily="18" charset="0"/>
              </a:rPr>
              <a:t> par de </a:t>
            </a:r>
            <a:r>
              <a:rPr lang="en-US" sz="2600" kern="1200" dirty="0" err="1">
                <a:solidFill>
                  <a:schemeClr val="bg1">
                    <a:lumMod val="95000"/>
                  </a:schemeClr>
                </a:solidFill>
                <a:latin typeface="Bell MT" panose="02020503060305020303" pitchFamily="18" charset="0"/>
              </a:rPr>
              <a:t>patas</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traseras</a:t>
            </a:r>
            <a:r>
              <a:rPr lang="en-US" sz="2600" kern="1200" dirty="0">
                <a:solidFill>
                  <a:schemeClr val="bg1">
                    <a:lumMod val="95000"/>
                  </a:schemeClr>
                </a:solidFill>
                <a:latin typeface="Bell MT" panose="02020503060305020303" pitchFamily="18" charset="0"/>
              </a:rPr>
              <a:t> con forma de </a:t>
            </a:r>
            <a:r>
              <a:rPr lang="en-US" sz="2600" kern="1200" dirty="0" err="1">
                <a:solidFill>
                  <a:schemeClr val="bg1">
                    <a:lumMod val="95000"/>
                  </a:schemeClr>
                </a:solidFill>
                <a:latin typeface="Bell MT" panose="02020503060305020303" pitchFamily="18" charset="0"/>
              </a:rPr>
              <a:t>remo</a:t>
            </a:r>
            <a:r>
              <a:rPr lang="en-US" sz="2600" kern="1200" dirty="0">
                <a:solidFill>
                  <a:schemeClr val="bg1">
                    <a:lumMod val="95000"/>
                  </a:schemeClr>
                </a:solidFill>
                <a:latin typeface="Bell MT" panose="02020503060305020303" pitchFamily="18" charset="0"/>
              </a:rPr>
              <a:t> para </a:t>
            </a:r>
            <a:r>
              <a:rPr lang="en-US" sz="2600" kern="1200" dirty="0" err="1">
                <a:solidFill>
                  <a:schemeClr val="bg1">
                    <a:lumMod val="95000"/>
                  </a:schemeClr>
                </a:solidFill>
                <a:latin typeface="Bell MT" panose="02020503060305020303" pitchFamily="18" charset="0"/>
              </a:rPr>
              <a:t>impulsarse</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en</a:t>
            </a:r>
            <a:r>
              <a:rPr lang="en-US" sz="2600" kern="1200" dirty="0">
                <a:solidFill>
                  <a:schemeClr val="bg1">
                    <a:lumMod val="95000"/>
                  </a:schemeClr>
                </a:solidFill>
                <a:latin typeface="Bell MT" panose="02020503060305020303" pitchFamily="18" charset="0"/>
              </a:rPr>
              <a:t> el </a:t>
            </a:r>
            <a:r>
              <a:rPr lang="en-US" sz="2600" kern="1200" dirty="0" err="1">
                <a:solidFill>
                  <a:schemeClr val="bg1">
                    <a:lumMod val="95000"/>
                  </a:schemeClr>
                </a:solidFill>
                <a:latin typeface="Bell MT" panose="02020503060305020303" pitchFamily="18" charset="0"/>
              </a:rPr>
              <a:t>agua</a:t>
            </a:r>
            <a:br>
              <a:rPr lang="en-US" sz="2600" kern="1200" dirty="0">
                <a:solidFill>
                  <a:schemeClr val="bg1">
                    <a:lumMod val="95000"/>
                  </a:schemeClr>
                </a:solidFill>
                <a:latin typeface="Bell MT" panose="02020503060305020303" pitchFamily="18" charset="0"/>
              </a:rPr>
            </a:br>
            <a:br>
              <a:rPr lang="en-US" sz="2600" kern="1200" dirty="0">
                <a:solidFill>
                  <a:schemeClr val="bg1">
                    <a:lumMod val="95000"/>
                  </a:schemeClr>
                </a:solidFill>
                <a:latin typeface="Bell MT" panose="02020503060305020303" pitchFamily="18" charset="0"/>
              </a:rPr>
            </a:br>
            <a:r>
              <a:rPr lang="en-US" sz="2600" kern="1200" dirty="0">
                <a:solidFill>
                  <a:schemeClr val="bg1">
                    <a:lumMod val="95000"/>
                  </a:schemeClr>
                </a:solidFill>
                <a:latin typeface="Bell MT" panose="02020503060305020303" pitchFamily="18" charset="0"/>
              </a:rPr>
              <a:t>La </a:t>
            </a:r>
            <a:r>
              <a:rPr lang="en-US" sz="2600" kern="1200" dirty="0" err="1">
                <a:solidFill>
                  <a:schemeClr val="bg1">
                    <a:lumMod val="95000"/>
                  </a:schemeClr>
                </a:solidFill>
                <a:latin typeface="Bell MT" panose="02020503060305020303" pitchFamily="18" charset="0"/>
              </a:rPr>
              <a:t>esponja</a:t>
            </a:r>
            <a:r>
              <a:rPr lang="en-US" sz="2600" kern="1200" dirty="0">
                <a:solidFill>
                  <a:schemeClr val="bg1">
                    <a:lumMod val="95000"/>
                  </a:schemeClr>
                </a:solidFill>
                <a:latin typeface="Bell MT" panose="02020503060305020303" pitchFamily="18" charset="0"/>
              </a:rPr>
              <a:t> de </a:t>
            </a:r>
            <a:r>
              <a:rPr lang="en-US" sz="2600" kern="1200" dirty="0" err="1">
                <a:solidFill>
                  <a:schemeClr val="bg1">
                    <a:lumMod val="95000"/>
                  </a:schemeClr>
                </a:solidFill>
                <a:latin typeface="Bell MT" panose="02020503060305020303" pitchFamily="18" charset="0"/>
              </a:rPr>
              <a:t>barba</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roja</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ofrece</a:t>
            </a:r>
            <a:r>
              <a:rPr lang="en-US" sz="2600" kern="1200" dirty="0">
                <a:solidFill>
                  <a:schemeClr val="bg1">
                    <a:lumMod val="95000"/>
                  </a:schemeClr>
                </a:solidFill>
                <a:latin typeface="Bell MT" panose="02020503060305020303" pitchFamily="18" charset="0"/>
              </a:rPr>
              <a:t> un </a:t>
            </a:r>
            <a:r>
              <a:rPr lang="en-US" sz="2600" kern="1200" dirty="0" err="1">
                <a:solidFill>
                  <a:schemeClr val="bg1">
                    <a:lumMod val="95000"/>
                  </a:schemeClr>
                </a:solidFill>
                <a:latin typeface="Bell MT" panose="02020503060305020303" pitchFamily="18" charset="0"/>
              </a:rPr>
              <a:t>refugio</a:t>
            </a:r>
            <a:r>
              <a:rPr lang="en-US" sz="2600" kern="1200" dirty="0">
                <a:solidFill>
                  <a:schemeClr val="bg1">
                    <a:lumMod val="95000"/>
                  </a:schemeClr>
                </a:solidFill>
                <a:latin typeface="Bell MT" panose="02020503060305020303" pitchFamily="18" charset="0"/>
              </a:rPr>
              <a:t> </a:t>
            </a:r>
            <a:r>
              <a:rPr lang="en-US" sz="2600" kern="1200" dirty="0" err="1">
                <a:solidFill>
                  <a:schemeClr val="bg1">
                    <a:lumMod val="95000"/>
                  </a:schemeClr>
                </a:solidFill>
                <a:latin typeface="Bell MT" panose="02020503060305020303" pitchFamily="18" charset="0"/>
              </a:rPr>
              <a:t>seguro</a:t>
            </a:r>
            <a:endParaRPr lang="en-US" sz="2600" kern="1200" dirty="0">
              <a:solidFill>
                <a:schemeClr val="bg1">
                  <a:lumMod val="95000"/>
                </a:schemeClr>
              </a:solidFill>
              <a:latin typeface="Bell MT" panose="02020503060305020303" pitchFamily="18" charset="0"/>
            </a:endParaRPr>
          </a:p>
        </p:txBody>
      </p:sp>
      <p:sp>
        <p:nvSpPr>
          <p:cNvPr id="3" name="TextBox 2">
            <a:extLst>
              <a:ext uri="{FF2B5EF4-FFF2-40B4-BE49-F238E27FC236}">
                <a16:creationId xmlns:a16="http://schemas.microsoft.com/office/drawing/2014/main" id="{0656976C-7D2B-4F08-8A0C-082320959B40}"/>
              </a:ext>
            </a:extLst>
          </p:cNvPr>
          <p:cNvSpPr txBox="1"/>
          <p:nvPr/>
        </p:nvSpPr>
        <p:spPr>
          <a:xfrm>
            <a:off x="5190162" y="5612940"/>
            <a:ext cx="3599263" cy="338554"/>
          </a:xfrm>
          <a:prstGeom prst="rect">
            <a:avLst/>
          </a:prstGeom>
          <a:noFill/>
        </p:spPr>
        <p:txBody>
          <a:bodyPr wrap="square" rtlCol="0">
            <a:spAutoFit/>
          </a:bodyPr>
          <a:lstStyle/>
          <a:p>
            <a:pPr algn="r"/>
            <a:r>
              <a:rPr lang="en-US" sz="800" dirty="0">
                <a:solidFill>
                  <a:schemeClr val="bg1"/>
                </a:solidFill>
                <a:latin typeface="Bell MT" panose="02020503060305020303" pitchFamily="18" charset="0"/>
              </a:rPr>
              <a:t>(</a:t>
            </a:r>
            <a:r>
              <a:rPr lang="en-US" sz="800" dirty="0" err="1">
                <a:solidFill>
                  <a:schemeClr val="bg1"/>
                </a:solidFill>
                <a:latin typeface="Bell MT" panose="02020503060305020303" pitchFamily="18" charset="0"/>
              </a:rPr>
              <a:t>arriba</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Cangrejo</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dama</a:t>
            </a:r>
            <a:r>
              <a:rPr lang="en-US" sz="800" dirty="0">
                <a:solidFill>
                  <a:schemeClr val="bg1"/>
                </a:solidFill>
                <a:latin typeface="Bell MT" panose="02020503060305020303" pitchFamily="18" charset="0"/>
              </a:rPr>
              <a:t> (Calico crab), </a:t>
            </a:r>
            <a:r>
              <a:rPr lang="en-US" sz="800" i="1" dirty="0" err="1">
                <a:solidFill>
                  <a:schemeClr val="bg1"/>
                </a:solidFill>
                <a:latin typeface="Bell MT" panose="02020503060305020303" pitchFamily="18" charset="0"/>
              </a:rPr>
              <a:t>Ovalipes</a:t>
            </a:r>
            <a:r>
              <a:rPr lang="en-US" sz="800" i="1" dirty="0">
                <a:solidFill>
                  <a:schemeClr val="bg1"/>
                </a:solidFill>
                <a:latin typeface="Bell MT" panose="02020503060305020303" pitchFamily="18" charset="0"/>
              </a:rPr>
              <a:t> ocellatus</a:t>
            </a:r>
            <a:r>
              <a:rPr lang="en-US" sz="800" dirty="0">
                <a:solidFill>
                  <a:schemeClr val="bg1"/>
                </a:solidFill>
                <a:latin typeface="Bell MT" panose="02020503060305020303" pitchFamily="18" charset="0"/>
              </a:rPr>
              <a:t>, y </a:t>
            </a:r>
            <a:r>
              <a:rPr lang="en-US" sz="800" dirty="0" err="1">
                <a:solidFill>
                  <a:schemeClr val="bg1"/>
                </a:solidFill>
                <a:latin typeface="Bell MT" panose="02020503060305020303" pitchFamily="18" charset="0"/>
              </a:rPr>
              <a:t>Esponja</a:t>
            </a:r>
            <a:r>
              <a:rPr lang="en-US" sz="800" dirty="0">
                <a:solidFill>
                  <a:schemeClr val="bg1"/>
                </a:solidFill>
                <a:latin typeface="Bell MT" panose="02020503060305020303" pitchFamily="18" charset="0"/>
              </a:rPr>
              <a:t> de </a:t>
            </a:r>
            <a:r>
              <a:rPr lang="en-US" sz="800" dirty="0" err="1">
                <a:solidFill>
                  <a:schemeClr val="bg1"/>
                </a:solidFill>
                <a:latin typeface="Bell MT" panose="02020503060305020303" pitchFamily="18" charset="0"/>
              </a:rPr>
              <a:t>barba</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roja</a:t>
            </a:r>
            <a:r>
              <a:rPr lang="en-US" sz="800"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Microciona</a:t>
            </a:r>
            <a:r>
              <a:rPr lang="en-US" sz="800" i="1" dirty="0">
                <a:solidFill>
                  <a:schemeClr val="bg1"/>
                </a:solidFill>
                <a:latin typeface="Bell MT" panose="02020503060305020303" pitchFamily="18" charset="0"/>
              </a:rPr>
              <a:t> </a:t>
            </a:r>
            <a:r>
              <a:rPr lang="en-US" sz="800" i="1" dirty="0" err="1">
                <a:solidFill>
                  <a:schemeClr val="bg1"/>
                </a:solidFill>
                <a:latin typeface="Bell MT" panose="02020503060305020303" pitchFamily="18" charset="0"/>
              </a:rPr>
              <a:t>prolifera</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abajo</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nadando</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en</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el</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agua</a:t>
            </a:r>
            <a:r>
              <a:rPr lang="en-US" sz="800" dirty="0">
                <a:solidFill>
                  <a:schemeClr val="bg1"/>
                </a:solidFill>
                <a:latin typeface="Bell MT" panose="02020503060305020303" pitchFamily="18" charset="0"/>
              </a:rPr>
              <a:t>, </a:t>
            </a:r>
            <a:r>
              <a:rPr lang="en-US" sz="800" dirty="0" err="1">
                <a:solidFill>
                  <a:schemeClr val="bg1"/>
                </a:solidFill>
                <a:latin typeface="Bell MT" panose="02020503060305020303" pitchFamily="18" charset="0"/>
              </a:rPr>
              <a:t>cortesía</a:t>
            </a:r>
            <a:r>
              <a:rPr lang="en-US" sz="800" dirty="0">
                <a:solidFill>
                  <a:schemeClr val="bg1"/>
                </a:solidFill>
                <a:latin typeface="Bell MT" panose="02020503060305020303" pitchFamily="18" charset="0"/>
              </a:rPr>
              <a:t> de Robert </a:t>
            </a:r>
            <a:r>
              <a:rPr 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30074423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4267CF4C-7C54-43F1-93FA-D26C18C91FE8}"/>
              </a:ext>
            </a:extLst>
          </p:cNvPr>
          <p:cNvSpPr>
            <a:spLocks noGrp="1" noChangeArrowheads="1"/>
          </p:cNvSpPr>
          <p:nvPr>
            <p:ph type="title"/>
          </p:nvPr>
        </p:nvSpPr>
        <p:spPr>
          <a:xfrm>
            <a:off x="346558" y="4572001"/>
            <a:ext cx="8450884" cy="1676400"/>
          </a:xfrm>
        </p:spPr>
        <p:txBody>
          <a:bodyPr vert="horz" lIns="91440" tIns="45720" rIns="91440" bIns="45720" rtlCol="0" anchor="ctr">
            <a:noAutofit/>
          </a:bodyPr>
          <a:lstStyle/>
          <a:p>
            <a:pPr algn="l" eaLnBrk="1" hangingPunct="1">
              <a:lnSpc>
                <a:spcPct val="90000"/>
              </a:lnSpc>
            </a:pPr>
            <a:r>
              <a:rPr lang="en-US" altLang="en-US" sz="2800" kern="1200" dirty="0">
                <a:solidFill>
                  <a:schemeClr val="tx1">
                    <a:lumMod val="95000"/>
                  </a:schemeClr>
                </a:solidFill>
                <a:latin typeface="Bell MT" panose="02020503060305020303" pitchFamily="18" charset="0"/>
              </a:rPr>
              <a:t>El </a:t>
            </a:r>
            <a:r>
              <a:rPr lang="en-US" altLang="en-US" sz="2800" kern="1200" dirty="0" err="1">
                <a:solidFill>
                  <a:schemeClr val="tx1">
                    <a:lumMod val="95000"/>
                  </a:schemeClr>
                </a:solidFill>
                <a:latin typeface="Bell MT" panose="02020503060305020303" pitchFamily="18" charset="0"/>
              </a:rPr>
              <a:t>cangrejo</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araña</a:t>
            </a:r>
            <a:r>
              <a:rPr lang="en-US" altLang="en-US" sz="2800" kern="1200" dirty="0">
                <a:solidFill>
                  <a:schemeClr val="tx1">
                    <a:lumMod val="95000"/>
                  </a:schemeClr>
                </a:solidFill>
                <a:latin typeface="Bell MT" panose="02020503060305020303" pitchFamily="18" charset="0"/>
              </a:rPr>
              <a:t> se </a:t>
            </a:r>
            <a:r>
              <a:rPr lang="en-US" altLang="en-US" sz="2800" kern="1200" dirty="0" err="1">
                <a:solidFill>
                  <a:schemeClr val="tx1">
                    <a:lumMod val="95000"/>
                  </a:schemeClr>
                </a:solidFill>
                <a:latin typeface="Bell MT" panose="02020503060305020303" pitchFamily="18" charset="0"/>
              </a:rPr>
              <a:t>camufla</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bien</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Fundamentalmente</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recolector</a:t>
            </a:r>
            <a:r>
              <a:rPr lang="en-US" altLang="en-US" sz="2800" kern="1200" dirty="0">
                <a:solidFill>
                  <a:schemeClr val="tx1">
                    <a:lumMod val="95000"/>
                  </a:schemeClr>
                </a:solidFill>
                <a:latin typeface="Bell MT" panose="02020503060305020303" pitchFamily="18" charset="0"/>
              </a:rPr>
              <a:t>, se </a:t>
            </a:r>
            <a:r>
              <a:rPr lang="en-US" altLang="en-US" sz="2800" kern="1200" dirty="0" err="1">
                <a:solidFill>
                  <a:schemeClr val="tx1">
                    <a:lumMod val="95000"/>
                  </a:schemeClr>
                </a:solidFill>
                <a:latin typeface="Bell MT" panose="02020503060305020303" pitchFamily="18" charset="0"/>
              </a:rPr>
              <a:t>agrupa</a:t>
            </a:r>
            <a:r>
              <a:rPr lang="en-US" altLang="en-US" sz="2800" kern="1200" dirty="0">
                <a:solidFill>
                  <a:schemeClr val="tx1">
                    <a:lumMod val="95000"/>
                  </a:schemeClr>
                </a:solidFill>
                <a:latin typeface="Bell MT" panose="02020503060305020303" pitchFamily="18" charset="0"/>
              </a:rPr>
              <a:t> para </a:t>
            </a:r>
            <a:r>
              <a:rPr lang="en-US" altLang="en-US" sz="2800" kern="1200" dirty="0" err="1">
                <a:solidFill>
                  <a:schemeClr val="tx1">
                    <a:lumMod val="95000"/>
                  </a:schemeClr>
                </a:solidFill>
                <a:latin typeface="Bell MT" panose="02020503060305020303" pitchFamily="18" charset="0"/>
              </a:rPr>
              <a:t>mudar</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su</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caparazón</a:t>
            </a:r>
            <a:r>
              <a:rPr lang="en-US" altLang="en-US" sz="2800" kern="1200" dirty="0">
                <a:solidFill>
                  <a:schemeClr val="tx1">
                    <a:lumMod val="95000"/>
                  </a:schemeClr>
                </a:solidFill>
                <a:latin typeface="Bell MT" panose="02020503060305020303" pitchFamily="18" charset="0"/>
              </a:rPr>
              <a:t> (se </a:t>
            </a:r>
            <a:r>
              <a:rPr lang="en-US" altLang="en-US" sz="2800" kern="1200" dirty="0" err="1">
                <a:solidFill>
                  <a:schemeClr val="tx1">
                    <a:lumMod val="95000"/>
                  </a:schemeClr>
                </a:solidFill>
                <a:latin typeface="Bell MT" panose="02020503060305020303" pitchFamily="18" charset="0"/>
              </a:rPr>
              <a:t>desprende</a:t>
            </a:r>
            <a:r>
              <a:rPr lang="en-US" altLang="en-US" sz="2800" kern="1200" dirty="0">
                <a:solidFill>
                  <a:schemeClr val="tx1">
                    <a:lumMod val="95000"/>
                  </a:schemeClr>
                </a:solidFill>
                <a:latin typeface="Bell MT" panose="02020503060305020303" pitchFamily="18" charset="0"/>
              </a:rPr>
              <a:t> de </a:t>
            </a:r>
            <a:r>
              <a:rPr lang="en-US" altLang="en-US" sz="2800" kern="1200" dirty="0" err="1">
                <a:solidFill>
                  <a:schemeClr val="tx1">
                    <a:lumMod val="95000"/>
                  </a:schemeClr>
                </a:solidFill>
                <a:latin typeface="Bell MT" panose="02020503060305020303" pitchFamily="18" charset="0"/>
              </a:rPr>
              <a:t>su</a:t>
            </a:r>
            <a:r>
              <a:rPr lang="en-US" altLang="en-US" sz="2800" kern="1200" dirty="0">
                <a:solidFill>
                  <a:schemeClr val="tx1">
                    <a:lumMod val="95000"/>
                  </a:schemeClr>
                </a:solidFill>
                <a:latin typeface="Bell MT" panose="02020503060305020303" pitchFamily="18" charset="0"/>
              </a:rPr>
              <a:t> </a:t>
            </a:r>
            <a:r>
              <a:rPr lang="en-US" altLang="en-US" sz="2800" kern="1200" dirty="0" err="1">
                <a:solidFill>
                  <a:schemeClr val="tx1">
                    <a:lumMod val="95000"/>
                  </a:schemeClr>
                </a:solidFill>
                <a:latin typeface="Bell MT" panose="02020503060305020303" pitchFamily="18" charset="0"/>
              </a:rPr>
              <a:t>caparazón</a:t>
            </a:r>
            <a:r>
              <a:rPr lang="en-US" altLang="en-US" sz="2800" kern="1200" dirty="0">
                <a:solidFill>
                  <a:schemeClr val="tx1">
                    <a:lumMod val="95000"/>
                  </a:schemeClr>
                </a:solidFill>
                <a:latin typeface="Bell MT" panose="02020503060305020303" pitchFamily="18" charset="0"/>
              </a:rPr>
              <a:t> exterior o </a:t>
            </a:r>
            <a:r>
              <a:rPr lang="en-US" altLang="en-US" sz="2800" kern="1200" dirty="0" err="1">
                <a:solidFill>
                  <a:schemeClr val="tx1">
                    <a:lumMod val="95000"/>
                  </a:schemeClr>
                </a:solidFill>
                <a:latin typeface="Bell MT" panose="02020503060305020303" pitchFamily="18" charset="0"/>
              </a:rPr>
              <a:t>exoesqueleto</a:t>
            </a:r>
            <a:r>
              <a:rPr lang="en-US" altLang="en-US" sz="2800" kern="1200" dirty="0">
                <a:solidFill>
                  <a:schemeClr val="tx1">
                    <a:lumMod val="95000"/>
                  </a:schemeClr>
                </a:solidFill>
                <a:latin typeface="Bell MT" panose="02020503060305020303" pitchFamily="18" charset="0"/>
              </a:rPr>
              <a:t> para </a:t>
            </a:r>
            <a:r>
              <a:rPr lang="en-US" altLang="en-US" sz="2800" kern="1200" dirty="0" err="1">
                <a:solidFill>
                  <a:schemeClr val="tx1">
                    <a:lumMod val="95000"/>
                  </a:schemeClr>
                </a:solidFill>
                <a:latin typeface="Bell MT" panose="02020503060305020303" pitchFamily="18" charset="0"/>
              </a:rPr>
              <a:t>crecer</a:t>
            </a:r>
            <a:r>
              <a:rPr lang="en-US" altLang="en-US" sz="2800" kern="1200" dirty="0">
                <a:solidFill>
                  <a:schemeClr val="tx1">
                    <a:lumMod val="95000"/>
                  </a:schemeClr>
                </a:solidFill>
                <a:latin typeface="Bell MT" panose="02020503060305020303" pitchFamily="18" charset="0"/>
              </a:rPr>
              <a:t>) y </a:t>
            </a:r>
            <a:r>
              <a:rPr lang="en-US" altLang="en-US" sz="2800" kern="1200" dirty="0" err="1">
                <a:solidFill>
                  <a:schemeClr val="tx1">
                    <a:lumMod val="95000"/>
                  </a:schemeClr>
                </a:solidFill>
                <a:latin typeface="Bell MT" panose="02020503060305020303" pitchFamily="18" charset="0"/>
              </a:rPr>
              <a:t>aparearse</a:t>
            </a:r>
            <a:endParaRPr lang="en-US" altLang="en-US" sz="2800" kern="1200" dirty="0">
              <a:solidFill>
                <a:schemeClr val="tx1">
                  <a:lumMod val="95000"/>
                </a:schemeClr>
              </a:solidFill>
              <a:latin typeface="Bell MT" panose="02020503060305020303" pitchFamily="18" charset="0"/>
            </a:endParaRPr>
          </a:p>
        </p:txBody>
      </p:sp>
      <p:pic>
        <p:nvPicPr>
          <p:cNvPr id="4" name="Picture 3" descr="Detalle de un cangrejo araña, mostrando su concha rugosa y sus diez patas ">
            <a:extLst>
              <a:ext uri="{FF2B5EF4-FFF2-40B4-BE49-F238E27FC236}">
                <a16:creationId xmlns:a16="http://schemas.microsoft.com/office/drawing/2014/main" id="{CAA3F174-73B0-417A-9294-DD44D124A5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657726"/>
            <a:ext cx="3768242" cy="3512668"/>
          </a:xfrm>
          <a:prstGeom prst="rect">
            <a:avLst/>
          </a:prstGeom>
          <a:ln w="6350">
            <a:solidFill>
              <a:schemeClr val="tx1"/>
            </a:solidFill>
          </a:ln>
        </p:spPr>
      </p:pic>
      <p:pic>
        <p:nvPicPr>
          <p:cNvPr id="6" name="Picture 5" descr="Fotografía de un cangrejo araña caminando por el fondo de Long Island Sound ">
            <a:extLst>
              <a:ext uri="{FF2B5EF4-FFF2-40B4-BE49-F238E27FC236}">
                <a16:creationId xmlns:a16="http://schemas.microsoft.com/office/drawing/2014/main" id="{A1A561E7-24C7-4B06-A3FB-6DE5ADF49D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557" y="657726"/>
            <a:ext cx="4499762" cy="3509467"/>
          </a:xfrm>
          <a:prstGeom prst="rect">
            <a:avLst/>
          </a:prstGeom>
          <a:solidFill>
            <a:schemeClr val="tx1"/>
          </a:solidFill>
          <a:ln w="6350">
            <a:solidFill>
              <a:schemeClr val="tx1"/>
            </a:solidFill>
          </a:ln>
        </p:spPr>
      </p:pic>
      <p:sp>
        <p:nvSpPr>
          <p:cNvPr id="2" name="TextBox 1">
            <a:extLst>
              <a:ext uri="{FF2B5EF4-FFF2-40B4-BE49-F238E27FC236}">
                <a16:creationId xmlns:a16="http://schemas.microsoft.com/office/drawing/2014/main" id="{73C01315-B79E-40DD-8865-FAE34D8B8DCD}"/>
              </a:ext>
            </a:extLst>
          </p:cNvPr>
          <p:cNvSpPr txBox="1"/>
          <p:nvPr/>
        </p:nvSpPr>
        <p:spPr>
          <a:xfrm>
            <a:off x="293369" y="3705528"/>
            <a:ext cx="4552950" cy="461665"/>
          </a:xfrm>
          <a:prstGeom prst="rect">
            <a:avLst/>
          </a:prstGeom>
          <a:noFill/>
        </p:spPr>
        <p:txBody>
          <a:bodyPr wrap="square" rtlCol="0">
            <a:spAutoFit/>
          </a:bodyPr>
          <a:lstStyle/>
          <a:p>
            <a:r>
              <a:rPr lang="en-US" altLang="en-US" sz="800" dirty="0">
                <a:latin typeface="Bell MT" panose="02020503060305020303" pitchFamily="18" charset="0"/>
              </a:rPr>
              <a:t>(</a:t>
            </a:r>
            <a:r>
              <a:rPr lang="en-US" altLang="en-US" sz="800" dirty="0" err="1">
                <a:latin typeface="Bell MT" panose="02020503060305020303" pitchFamily="18" charset="0"/>
              </a:rPr>
              <a:t>izquierda</a:t>
            </a:r>
            <a:r>
              <a:rPr lang="en-US" altLang="en-US" sz="800" dirty="0">
                <a:latin typeface="Bell MT" panose="02020503060305020303" pitchFamily="18" charset="0"/>
              </a:rPr>
              <a:t>) </a:t>
            </a:r>
            <a:r>
              <a:rPr lang="en-US" altLang="en-US" sz="800" dirty="0" err="1">
                <a:latin typeface="Bell MT" panose="02020503060305020303" pitchFamily="18" charset="0"/>
              </a:rPr>
              <a:t>cangrejo</a:t>
            </a:r>
            <a:r>
              <a:rPr lang="en-US" altLang="en-US" sz="800" dirty="0">
                <a:latin typeface="Bell MT" panose="02020503060305020303" pitchFamily="18" charset="0"/>
              </a:rPr>
              <a:t> </a:t>
            </a:r>
            <a:r>
              <a:rPr lang="en-US" altLang="en-US" sz="800" dirty="0" err="1">
                <a:latin typeface="Bell MT" panose="02020503060305020303" pitchFamily="18" charset="0"/>
              </a:rPr>
              <a:t>araña</a:t>
            </a:r>
            <a:r>
              <a:rPr lang="en-US" altLang="en-US" sz="800" dirty="0">
                <a:latin typeface="Bell MT" panose="02020503060305020303" pitchFamily="18" charset="0"/>
              </a:rPr>
              <a:t>, </a:t>
            </a:r>
            <a:r>
              <a:rPr lang="en-US" altLang="en-US" sz="800" i="1" dirty="0" err="1">
                <a:latin typeface="Bell MT" panose="02020503060305020303" pitchFamily="18" charset="0"/>
              </a:rPr>
              <a:t>Libinia</a:t>
            </a:r>
            <a:r>
              <a:rPr lang="en-US" altLang="en-US" sz="800" i="1" dirty="0">
                <a:latin typeface="Bell MT" panose="02020503060305020303" pitchFamily="18" charset="0"/>
              </a:rPr>
              <a:t> sp., </a:t>
            </a:r>
            <a:r>
              <a:rPr lang="en-US" altLang="en-US" sz="800" dirty="0" err="1">
                <a:latin typeface="Bell MT" panose="02020503060305020303" pitchFamily="18" charset="0"/>
              </a:rPr>
              <a:t>cortesía</a:t>
            </a:r>
            <a:r>
              <a:rPr lang="en-US" sz="800" dirty="0">
                <a:effectLst/>
                <a:latin typeface="Bell MT" panose="02020503060305020303" pitchFamily="18" charset="0"/>
                <a:ea typeface="Calibri" panose="020F0502020204030204" pitchFamily="34" charset="0"/>
              </a:rPr>
              <a:t> de Ivar </a:t>
            </a:r>
            <a:r>
              <a:rPr lang="en-US" sz="800" dirty="0" err="1">
                <a:effectLst/>
                <a:latin typeface="Bell MT" panose="02020503060305020303" pitchFamily="18" charset="0"/>
                <a:ea typeface="Calibri" panose="020F0502020204030204" pitchFamily="34" charset="0"/>
              </a:rPr>
              <a:t>Babby</a:t>
            </a:r>
            <a:r>
              <a:rPr lang="en-US" sz="800" dirty="0">
                <a:effectLst/>
                <a:latin typeface="Bell MT" panose="02020503060305020303" pitchFamily="18" charset="0"/>
                <a:ea typeface="Calibri" panose="020F0502020204030204" pitchFamily="34" charset="0"/>
              </a:rPr>
              <a:t> </a:t>
            </a:r>
            <a:r>
              <a:rPr lang="en-US" sz="800" dirty="0" err="1">
                <a:effectLst/>
                <a:latin typeface="Bell MT" panose="02020503060305020303" pitchFamily="18" charset="0"/>
                <a:ea typeface="Calibri" panose="020F0502020204030204" pitchFamily="34" charset="0"/>
              </a:rPr>
              <a:t>LISMaRC</a:t>
            </a:r>
            <a:r>
              <a:rPr lang="en-US" sz="800" dirty="0">
                <a:effectLst/>
                <a:latin typeface="Bell MT" panose="02020503060305020303" pitchFamily="18" charset="0"/>
                <a:ea typeface="Calibri" panose="020F0502020204030204" pitchFamily="34" charset="0"/>
              </a:rPr>
              <a:t> Science Team (UConn/U New Haven/USGS), Long Island Sound Study, CT-DEEP; y (</a:t>
            </a:r>
            <a:r>
              <a:rPr lang="en-US" sz="800" dirty="0" err="1">
                <a:effectLst/>
                <a:latin typeface="Bell MT" panose="02020503060305020303" pitchFamily="18" charset="0"/>
                <a:ea typeface="Calibri" panose="020F0502020204030204" pitchFamily="34" charset="0"/>
              </a:rPr>
              <a:t>derecha</a:t>
            </a:r>
            <a:r>
              <a:rPr lang="en-US" sz="800" dirty="0">
                <a:effectLst/>
                <a:latin typeface="Bell MT" panose="02020503060305020303" pitchFamily="18" charset="0"/>
                <a:ea typeface="Calibri" panose="020F0502020204030204" pitchFamily="34" charset="0"/>
              </a:rPr>
              <a:t>) </a:t>
            </a:r>
            <a:r>
              <a:rPr lang="en-US" sz="800" dirty="0" err="1">
                <a:effectLst/>
                <a:latin typeface="Bell MT" panose="02020503060305020303" pitchFamily="18" charset="0"/>
                <a:ea typeface="Calibri" panose="020F0502020204030204" pitchFamily="34" charset="0"/>
              </a:rPr>
              <a:t>el</a:t>
            </a:r>
            <a:r>
              <a:rPr lang="en-US" sz="800" dirty="0">
                <a:effectLst/>
                <a:latin typeface="Bell MT" panose="02020503060305020303" pitchFamily="18" charset="0"/>
                <a:ea typeface="Calibri" panose="020F0502020204030204" pitchFamily="34" charset="0"/>
              </a:rPr>
              <a:t> </a:t>
            </a:r>
            <a:r>
              <a:rPr lang="en-US" sz="800" dirty="0" err="1">
                <a:effectLst/>
                <a:latin typeface="Bell MT" panose="02020503060305020303" pitchFamily="18" charset="0"/>
                <a:ea typeface="Calibri" panose="020F0502020204030204" pitchFamily="34" charset="0"/>
              </a:rPr>
              <a:t>cangrejo</a:t>
            </a:r>
            <a:r>
              <a:rPr lang="en-US" sz="800" dirty="0">
                <a:effectLst/>
                <a:latin typeface="Bell MT" panose="02020503060305020303" pitchFamily="18" charset="0"/>
                <a:ea typeface="Calibri" panose="020F0502020204030204" pitchFamily="34" charset="0"/>
              </a:rPr>
              <a:t> </a:t>
            </a:r>
            <a:r>
              <a:rPr lang="en-US" sz="800" dirty="0" err="1">
                <a:effectLst/>
                <a:latin typeface="Bell MT" panose="02020503060305020303" pitchFamily="18" charset="0"/>
                <a:ea typeface="Calibri" panose="020F0502020204030204" pitchFamily="34" charset="0"/>
              </a:rPr>
              <a:t>araña</a:t>
            </a:r>
            <a:r>
              <a:rPr lang="en-US" sz="800" dirty="0">
                <a:effectLst/>
                <a:latin typeface="Bell MT" panose="02020503060305020303" pitchFamily="18" charset="0"/>
                <a:ea typeface="Calibri" panose="020F0502020204030204" pitchFamily="34" charset="0"/>
              </a:rPr>
              <a:t> de </a:t>
            </a:r>
            <a:r>
              <a:rPr lang="en-US" sz="800" dirty="0" err="1">
                <a:effectLst/>
                <a:latin typeface="Bell MT" panose="02020503060305020303" pitchFamily="18" charset="0"/>
                <a:ea typeface="Calibri" panose="020F0502020204030204" pitchFamily="34" charset="0"/>
              </a:rPr>
              <a:t>nariz</a:t>
            </a:r>
            <a:r>
              <a:rPr lang="en-US" sz="800" dirty="0">
                <a:effectLst/>
                <a:latin typeface="Bell MT" panose="02020503060305020303" pitchFamily="18" charset="0"/>
                <a:ea typeface="Calibri" panose="020F0502020204030204" pitchFamily="34" charset="0"/>
              </a:rPr>
              <a:t> </a:t>
            </a:r>
            <a:r>
              <a:rPr lang="en-US" sz="800" dirty="0" err="1">
                <a:effectLst/>
                <a:latin typeface="Bell MT" panose="02020503060305020303" pitchFamily="18" charset="0"/>
                <a:ea typeface="Calibri" panose="020F0502020204030204" pitchFamily="34" charset="0"/>
              </a:rPr>
              <a:t>larga</a:t>
            </a:r>
            <a:r>
              <a:rPr lang="en-US" sz="800" dirty="0">
                <a:effectLst/>
                <a:latin typeface="Bell MT" panose="02020503060305020303" pitchFamily="18" charset="0"/>
                <a:ea typeface="Calibri" panose="020F0502020204030204" pitchFamily="34" charset="0"/>
              </a:rPr>
              <a:t>, </a:t>
            </a:r>
            <a:r>
              <a:rPr lang="en-US" sz="800" i="1" dirty="0" err="1">
                <a:effectLst/>
                <a:latin typeface="Bell MT" panose="02020503060305020303" pitchFamily="18" charset="0"/>
                <a:ea typeface="Calibri" panose="020F0502020204030204" pitchFamily="34" charset="0"/>
              </a:rPr>
              <a:t>Libinia</a:t>
            </a:r>
            <a:r>
              <a:rPr lang="en-US" sz="800" i="1" dirty="0">
                <a:effectLst/>
                <a:latin typeface="Bell MT" panose="02020503060305020303" pitchFamily="18" charset="0"/>
                <a:ea typeface="Calibri" panose="020F0502020204030204" pitchFamily="34" charset="0"/>
              </a:rPr>
              <a:t> </a:t>
            </a:r>
            <a:r>
              <a:rPr lang="en-US" sz="800" i="1" dirty="0" err="1">
                <a:effectLst/>
                <a:latin typeface="Bell MT" panose="02020503060305020303" pitchFamily="18" charset="0"/>
                <a:ea typeface="Calibri" panose="020F0502020204030204" pitchFamily="34" charset="0"/>
              </a:rPr>
              <a:t>dubia</a:t>
            </a:r>
            <a:r>
              <a:rPr lang="en-US" sz="800" i="1" dirty="0">
                <a:latin typeface="Bell MT" panose="02020503060305020303" pitchFamily="18" charset="0"/>
                <a:ea typeface="Calibri" panose="020F0502020204030204" pitchFamily="34" charset="0"/>
              </a:rPr>
              <a:t>, </a:t>
            </a:r>
            <a:r>
              <a:rPr lang="en-US" sz="800" dirty="0" err="1">
                <a:latin typeface="Bell MT" panose="02020503060305020303" pitchFamily="18" charset="0"/>
                <a:ea typeface="Calibri" panose="020F0502020204030204" pitchFamily="34" charset="0"/>
              </a:rPr>
              <a:t>c</a:t>
            </a:r>
            <a:r>
              <a:rPr lang="en-US" sz="800" dirty="0" err="1">
                <a:effectLst/>
                <a:latin typeface="Bell MT" panose="02020503060305020303" pitchFamily="18" charset="0"/>
                <a:ea typeface="Calibri" panose="020F0502020204030204" pitchFamily="34" charset="0"/>
              </a:rPr>
              <a:t>ortesía</a:t>
            </a:r>
            <a:r>
              <a:rPr lang="en-US" sz="800" dirty="0">
                <a:effectLst/>
                <a:latin typeface="Bell MT" panose="02020503060305020303" pitchFamily="18" charset="0"/>
                <a:ea typeface="Calibri" panose="020F0502020204030204" pitchFamily="34" charset="0"/>
              </a:rPr>
              <a:t> de Robert </a:t>
            </a:r>
            <a:r>
              <a:rPr lang="en-US" sz="800" dirty="0" err="1">
                <a:effectLst/>
                <a:latin typeface="Bell MT" panose="02020503060305020303" pitchFamily="18" charset="0"/>
                <a:ea typeface="Calibri" panose="020F0502020204030204" pitchFamily="34" charset="0"/>
              </a:rPr>
              <a:t>Bachand</a:t>
            </a:r>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a:extLst>
              <a:ext uri="{FF2B5EF4-FFF2-40B4-BE49-F238E27FC236}">
                <a16:creationId xmlns:a16="http://schemas.microsoft.com/office/drawing/2014/main" id="{DB8E43B4-803F-42F6-965A-B72B9ABB2143}"/>
              </a:ext>
            </a:extLst>
          </p:cNvPr>
          <p:cNvSpPr>
            <a:spLocks noGrp="1" noChangeArrowheads="1"/>
          </p:cNvSpPr>
          <p:nvPr>
            <p:ph type="title"/>
          </p:nvPr>
        </p:nvSpPr>
        <p:spPr>
          <a:xfrm>
            <a:off x="857892" y="232954"/>
            <a:ext cx="7598298" cy="1401763"/>
          </a:xfrm>
        </p:spPr>
        <p:txBody>
          <a:bodyPr/>
          <a:lstStyle/>
          <a:p>
            <a:pPr algn="l" eaLnBrk="1" hangingPunct="1"/>
            <a:r>
              <a:rPr lang="en-US" altLang="en-US" sz="2800" dirty="0">
                <a:solidFill>
                  <a:schemeClr val="bg1">
                    <a:lumMod val="95000"/>
                  </a:schemeClr>
                </a:solidFill>
                <a:latin typeface="Bell MT" panose="02020503060305020303" pitchFamily="18" charset="0"/>
              </a:rPr>
              <a:t>El  </a:t>
            </a:r>
            <a:r>
              <a:rPr lang="en-US" altLang="en-US" sz="2800" dirty="0" err="1">
                <a:solidFill>
                  <a:schemeClr val="bg1">
                    <a:lumMod val="95000"/>
                  </a:schemeClr>
                </a:solidFill>
                <a:latin typeface="Bell MT" panose="02020503060305020303" pitchFamily="18" charset="0"/>
              </a:rPr>
              <a:t>cangrejo</a:t>
            </a:r>
            <a:r>
              <a:rPr lang="en-US" altLang="en-US" sz="2800" dirty="0">
                <a:solidFill>
                  <a:schemeClr val="bg1">
                    <a:lumMod val="95000"/>
                  </a:schemeClr>
                </a:solidFill>
                <a:latin typeface="Bell MT" panose="02020503060305020303" pitchFamily="18" charset="0"/>
              </a:rPr>
              <a:t> de </a:t>
            </a:r>
            <a:r>
              <a:rPr lang="en-US" altLang="en-US" sz="2800" dirty="0" err="1">
                <a:solidFill>
                  <a:schemeClr val="bg1">
                    <a:lumMod val="95000"/>
                  </a:schemeClr>
                </a:solidFill>
                <a:latin typeface="Bell MT" panose="02020503060305020303" pitchFamily="18" charset="0"/>
              </a:rPr>
              <a:t>roca</a:t>
            </a:r>
            <a:r>
              <a:rPr lang="en-US" altLang="en-US" sz="2800" dirty="0">
                <a:solidFill>
                  <a:schemeClr val="bg1">
                    <a:lumMod val="95000"/>
                  </a:schemeClr>
                </a:solidFill>
                <a:latin typeface="Bell MT" panose="02020503060305020303" pitchFamily="18" charset="0"/>
              </a:rPr>
              <a:t> del Atlántico </a:t>
            </a:r>
            <a:r>
              <a:rPr lang="en-US" altLang="en-US" sz="2800" dirty="0" err="1">
                <a:solidFill>
                  <a:schemeClr val="bg1">
                    <a:lumMod val="95000"/>
                  </a:schemeClr>
                </a:solidFill>
                <a:latin typeface="Bell MT" panose="02020503060305020303" pitchFamily="18" charset="0"/>
              </a:rPr>
              <a:t>es</a:t>
            </a:r>
            <a:r>
              <a:rPr lang="en-US" altLang="en-US" sz="2800" dirty="0">
                <a:solidFill>
                  <a:schemeClr val="bg1">
                    <a:lumMod val="95000"/>
                  </a:schemeClr>
                </a:solidFill>
                <a:latin typeface="Bell MT" panose="02020503060305020303" pitchFamily="18" charset="0"/>
              </a:rPr>
              <a:t> el </a:t>
            </a:r>
            <a:r>
              <a:rPr lang="en-US" altLang="en-US" sz="2800" dirty="0" err="1">
                <a:solidFill>
                  <a:schemeClr val="bg1">
                    <a:lumMod val="95000"/>
                  </a:schemeClr>
                </a:solidFill>
                <a:latin typeface="Bell MT" panose="02020503060305020303" pitchFamily="18" charset="0"/>
              </a:rPr>
              <a:t>alimento</a:t>
            </a:r>
            <a:r>
              <a:rPr lang="en-US" altLang="en-US" sz="2800" dirty="0">
                <a:solidFill>
                  <a:schemeClr val="bg1">
                    <a:lumMod val="95000"/>
                  </a:schemeClr>
                </a:solidFill>
                <a:latin typeface="Bell MT" panose="02020503060305020303" pitchFamily="18" charset="0"/>
              </a:rPr>
              <a:t> fundamental de las </a:t>
            </a:r>
            <a:r>
              <a:rPr lang="en-US" altLang="en-US" sz="2800" dirty="0" err="1">
                <a:solidFill>
                  <a:schemeClr val="bg1">
                    <a:lumMod val="95000"/>
                  </a:schemeClr>
                </a:solidFill>
                <a:latin typeface="Bell MT" panose="02020503060305020303" pitchFamily="18" charset="0"/>
              </a:rPr>
              <a:t>langostas</a:t>
            </a:r>
            <a:r>
              <a:rPr lang="en-US" altLang="en-US" sz="2800" dirty="0">
                <a:solidFill>
                  <a:schemeClr val="bg1">
                    <a:lumMod val="95000"/>
                  </a:schemeClr>
                </a:solidFill>
                <a:latin typeface="Bell MT" panose="02020503060305020303" pitchFamily="18" charset="0"/>
              </a:rPr>
              <a:t>. Se </a:t>
            </a:r>
            <a:r>
              <a:rPr lang="en-US" altLang="en-US" sz="2800" dirty="0" err="1">
                <a:solidFill>
                  <a:schemeClr val="bg1">
                    <a:lumMod val="95000"/>
                  </a:schemeClr>
                </a:solidFill>
                <a:latin typeface="Bell MT" panose="02020503060305020303" pitchFamily="18" charset="0"/>
              </a:rPr>
              <a:t>alimenta</a:t>
            </a:r>
            <a:r>
              <a:rPr lang="en-US" altLang="en-US" sz="2800" dirty="0">
                <a:solidFill>
                  <a:schemeClr val="bg1">
                    <a:lumMod val="95000"/>
                  </a:schemeClr>
                </a:solidFill>
                <a:latin typeface="Bell MT" panose="02020503060305020303" pitchFamily="18" charset="0"/>
              </a:rPr>
              <a:t> de </a:t>
            </a:r>
            <a:r>
              <a:rPr lang="en-US" altLang="en-US" sz="2800" dirty="0" err="1">
                <a:solidFill>
                  <a:schemeClr val="bg1">
                    <a:lumMod val="95000"/>
                  </a:schemeClr>
                </a:solidFill>
                <a:latin typeface="Bell MT" panose="02020503060305020303" pitchFamily="18" charset="0"/>
              </a:rPr>
              <a:t>gusanos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moluscos</a:t>
            </a:r>
            <a:r>
              <a:rPr lang="en-US" altLang="en-US" sz="2800" dirty="0">
                <a:solidFill>
                  <a:schemeClr val="bg1">
                    <a:lumMod val="95000"/>
                  </a:schemeClr>
                </a:solidFill>
                <a:latin typeface="Bell MT" panose="02020503060305020303" pitchFamily="18" charset="0"/>
              </a:rPr>
              <a:t> y </a:t>
            </a:r>
            <a:r>
              <a:rPr lang="en-US" altLang="en-US" sz="2800" dirty="0" err="1">
                <a:solidFill>
                  <a:schemeClr val="bg1">
                    <a:lumMod val="95000"/>
                  </a:schemeClr>
                </a:solidFill>
                <a:latin typeface="Bell MT" panose="02020503060305020303" pitchFamily="18" charset="0"/>
              </a:rPr>
              <a:t>otros</a:t>
            </a:r>
            <a:r>
              <a:rPr lang="en-US" altLang="en-US" sz="2800" dirty="0">
                <a:solidFill>
                  <a:schemeClr val="bg1">
                    <a:lumMod val="95000"/>
                  </a:schemeClr>
                </a:solidFill>
                <a:latin typeface="Bell MT" panose="02020503060305020303" pitchFamily="18" charset="0"/>
              </a:rPr>
              <a:t> </a:t>
            </a:r>
            <a:r>
              <a:rPr lang="en-US" altLang="en-US" sz="2800" dirty="0" err="1">
                <a:solidFill>
                  <a:schemeClr val="bg1">
                    <a:lumMod val="95000"/>
                  </a:schemeClr>
                </a:solidFill>
                <a:latin typeface="Bell MT" panose="02020503060305020303" pitchFamily="18" charset="0"/>
              </a:rPr>
              <a:t>invertebrados</a:t>
            </a:r>
            <a:endParaRPr lang="en-US" altLang="en-US" sz="2800" dirty="0">
              <a:solidFill>
                <a:schemeClr val="bg1">
                  <a:lumMod val="95000"/>
                </a:schemeClr>
              </a:solidFill>
              <a:latin typeface="Bell MT" panose="02020503060305020303" pitchFamily="18" charset="0"/>
            </a:endParaRPr>
          </a:p>
        </p:txBody>
      </p:sp>
      <p:pic>
        <p:nvPicPr>
          <p:cNvPr id="4" name="Picture 3" descr="Detalle de un crustáceo artrópodo llamado cangrejo de roca del Atlántico, mostrando sus grandes garras frontales y su pinza &#10;">
            <a:extLst>
              <a:ext uri="{FF2B5EF4-FFF2-40B4-BE49-F238E27FC236}">
                <a16:creationId xmlns:a16="http://schemas.microsoft.com/office/drawing/2014/main" id="{F50959BF-AFF4-4066-952C-853D3F3849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676400"/>
            <a:ext cx="7598298" cy="4847783"/>
          </a:xfrm>
          <a:prstGeom prst="rect">
            <a:avLst/>
          </a:prstGeom>
          <a:ln w="6350">
            <a:solidFill>
              <a:schemeClr val="bg1"/>
            </a:solidFill>
          </a:ln>
        </p:spPr>
      </p:pic>
      <p:sp>
        <p:nvSpPr>
          <p:cNvPr id="2" name="TextBox 1">
            <a:extLst>
              <a:ext uri="{FF2B5EF4-FFF2-40B4-BE49-F238E27FC236}">
                <a16:creationId xmlns:a16="http://schemas.microsoft.com/office/drawing/2014/main" id="{13637B8E-E587-4DCB-8235-54C9EF66D904}"/>
              </a:ext>
            </a:extLst>
          </p:cNvPr>
          <p:cNvSpPr txBox="1"/>
          <p:nvPr/>
        </p:nvSpPr>
        <p:spPr>
          <a:xfrm>
            <a:off x="6477000" y="6172200"/>
            <a:ext cx="1905000" cy="338554"/>
          </a:xfrm>
          <a:prstGeom prst="rect">
            <a:avLst/>
          </a:prstGeom>
          <a:noFill/>
        </p:spPr>
        <p:txBody>
          <a:bodyPr wrap="square" rtlCol="0">
            <a:spAutoFit/>
          </a:bodyPr>
          <a:lstStyle/>
          <a:p>
            <a:pPr algn="r"/>
            <a:r>
              <a:rPr lang="en-US" altLang="en-US" sz="800" dirty="0" err="1">
                <a:solidFill>
                  <a:schemeClr val="bg1"/>
                </a:solidFill>
                <a:latin typeface="Bell MT" panose="02020503060305020303" pitchFamily="18" charset="0"/>
              </a:rPr>
              <a:t>Cangrejo</a:t>
            </a:r>
            <a:r>
              <a:rPr lang="en-US" altLang="en-US" sz="800" dirty="0">
                <a:solidFill>
                  <a:schemeClr val="bg1"/>
                </a:solidFill>
                <a:latin typeface="Bell MT" panose="02020503060305020303" pitchFamily="18" charset="0"/>
              </a:rPr>
              <a:t> de </a:t>
            </a:r>
            <a:r>
              <a:rPr lang="en-US" altLang="en-US" sz="800" dirty="0" err="1">
                <a:solidFill>
                  <a:schemeClr val="bg1"/>
                </a:solidFill>
                <a:latin typeface="Bell MT" panose="02020503060305020303" pitchFamily="18" charset="0"/>
              </a:rPr>
              <a:t>roca</a:t>
            </a:r>
            <a:r>
              <a:rPr lang="en-US" altLang="en-US" sz="800" dirty="0">
                <a:solidFill>
                  <a:schemeClr val="bg1"/>
                </a:solidFill>
                <a:latin typeface="Bell MT" panose="02020503060305020303" pitchFamily="18" charset="0"/>
              </a:rPr>
              <a:t> del Atlántico, </a:t>
            </a:r>
            <a:r>
              <a:rPr lang="en-US" altLang="en-US" sz="800" i="1" dirty="0">
                <a:solidFill>
                  <a:schemeClr val="bg1"/>
                </a:solidFill>
                <a:latin typeface="Bell MT" panose="02020503060305020303" pitchFamily="18" charset="0"/>
              </a:rPr>
              <a:t>Cancer </a:t>
            </a:r>
            <a:r>
              <a:rPr lang="en-US" altLang="en-US" sz="800" i="1" dirty="0" err="1">
                <a:solidFill>
                  <a:schemeClr val="bg1"/>
                </a:solidFill>
                <a:latin typeface="Bell MT" panose="02020503060305020303" pitchFamily="18" charset="0"/>
              </a:rPr>
              <a:t>irroratus</a:t>
            </a:r>
            <a:r>
              <a:rPr lang="en-US" altLang="en-US" sz="800" i="1"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Robert </a:t>
            </a:r>
            <a:r>
              <a:rPr lang="en-US" alt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a:extLst>
              <a:ext uri="{FF2B5EF4-FFF2-40B4-BE49-F238E27FC236}">
                <a16:creationId xmlns:a16="http://schemas.microsoft.com/office/drawing/2014/main" id="{D89B8E17-DBB7-470D-87A6-38645CA3D68E}"/>
              </a:ext>
            </a:extLst>
          </p:cNvPr>
          <p:cNvSpPr>
            <a:spLocks noGrp="1" noChangeArrowheads="1"/>
          </p:cNvSpPr>
          <p:nvPr>
            <p:ph type="title"/>
          </p:nvPr>
        </p:nvSpPr>
        <p:spPr>
          <a:xfrm>
            <a:off x="381000" y="274638"/>
            <a:ext cx="8458200" cy="1554163"/>
          </a:xfrm>
        </p:spPr>
        <p:txBody>
          <a:bodyPr/>
          <a:lstStyle/>
          <a:p>
            <a:pPr algn="l" eaLnBrk="1" hangingPunct="1"/>
            <a:r>
              <a:rPr lang="en-US" altLang="en-US" sz="2400" dirty="0" err="1">
                <a:solidFill>
                  <a:schemeClr val="bg1">
                    <a:lumMod val="95000"/>
                  </a:schemeClr>
                </a:solidFill>
                <a:latin typeface="Bell MT" panose="02020503060305020303" pitchFamily="18" charset="0"/>
              </a:rPr>
              <a:t>Llamada</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así</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por</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sus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áreas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translúcidas</a:t>
            </a:r>
            <a:r>
              <a:rPr lang="en-US" altLang="en-US" sz="2400" dirty="0">
                <a:solidFill>
                  <a:schemeClr val="bg1">
                    <a:lumMod val="95000"/>
                  </a:schemeClr>
                </a:solidFill>
                <a:latin typeface="Bell MT" panose="02020503060305020303" pitchFamily="18" charset="0"/>
              </a:rPr>
              <a:t> a </a:t>
            </a:r>
            <a:r>
              <a:rPr lang="en-US" altLang="en-US" sz="2400" dirty="0" err="1">
                <a:solidFill>
                  <a:schemeClr val="bg1">
                    <a:lumMod val="95000"/>
                  </a:schemeClr>
                </a:solidFill>
                <a:latin typeface="Bell MT" panose="02020503060305020303" pitchFamily="18" charset="0"/>
              </a:rPr>
              <a:t>cada</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lado</a:t>
            </a:r>
            <a:r>
              <a:rPr lang="en-US" altLang="en-US" sz="2400" dirty="0">
                <a:solidFill>
                  <a:schemeClr val="bg1">
                    <a:lumMod val="95000"/>
                  </a:schemeClr>
                </a:solidFill>
                <a:latin typeface="Bell MT" panose="02020503060305020303" pitchFamily="18" charset="0"/>
              </a:rPr>
              <a:t> de </a:t>
            </a:r>
            <a:r>
              <a:rPr lang="en-US" altLang="en-US" sz="2400" dirty="0" err="1">
                <a:solidFill>
                  <a:schemeClr val="bg1">
                    <a:lumMod val="95000"/>
                  </a:schemeClr>
                </a:solidFill>
                <a:latin typeface="Bell MT" panose="02020503060305020303" pitchFamily="18" charset="0"/>
              </a:rPr>
              <a:t>su</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hocico</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puntiagudo</a:t>
            </a:r>
            <a:r>
              <a:rPr lang="en-US" altLang="en-US" sz="2400" dirty="0">
                <a:solidFill>
                  <a:schemeClr val="bg1">
                    <a:lumMod val="95000"/>
                  </a:schemeClr>
                </a:solidFill>
                <a:latin typeface="Bell MT" panose="02020503060305020303" pitchFamily="18" charset="0"/>
              </a:rPr>
              <a:t>”, la </a:t>
            </a:r>
            <a:r>
              <a:rPr lang="en-US" altLang="en-US" sz="2400" dirty="0" err="1">
                <a:solidFill>
                  <a:schemeClr val="bg1">
                    <a:lumMod val="95000"/>
                  </a:schemeClr>
                </a:solidFill>
                <a:latin typeface="Bell MT" panose="02020503060305020303" pitchFamily="18" charset="0"/>
              </a:rPr>
              <a:t>raya</a:t>
            </a:r>
            <a:r>
              <a:rPr lang="en-US" altLang="en-US" sz="2400" dirty="0">
                <a:solidFill>
                  <a:schemeClr val="bg1">
                    <a:lumMod val="95000"/>
                  </a:schemeClr>
                </a:solidFill>
                <a:latin typeface="Bell MT" panose="02020503060305020303" pitchFamily="18" charset="0"/>
              </a:rPr>
              <a:t> de </a:t>
            </a:r>
            <a:r>
              <a:rPr lang="en-US" altLang="en-US" sz="2400" dirty="0" err="1">
                <a:solidFill>
                  <a:schemeClr val="bg1">
                    <a:lumMod val="95000"/>
                  </a:schemeClr>
                </a:solidFill>
                <a:latin typeface="Bell MT" panose="02020503060305020303" pitchFamily="18" charset="0"/>
              </a:rPr>
              <a:t>nariz</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clara</a:t>
            </a:r>
            <a:r>
              <a:rPr lang="en-US" altLang="en-US" sz="2400" dirty="0">
                <a:solidFill>
                  <a:schemeClr val="bg1">
                    <a:lumMod val="95000"/>
                  </a:schemeClr>
                </a:solidFill>
                <a:latin typeface="Bell MT" panose="02020503060305020303" pitchFamily="18" charset="0"/>
              </a:rPr>
              <a:t> se </a:t>
            </a:r>
            <a:r>
              <a:rPr lang="en-US" altLang="en-US" sz="2400" dirty="0" err="1">
                <a:solidFill>
                  <a:schemeClr val="bg1">
                    <a:lumMod val="95000"/>
                  </a:schemeClr>
                </a:solidFill>
                <a:latin typeface="Bell MT" panose="02020503060305020303" pitchFamily="18" charset="0"/>
              </a:rPr>
              <a:t>alimenta</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en</a:t>
            </a:r>
            <a:r>
              <a:rPr lang="en-US" altLang="en-US" sz="2400" dirty="0">
                <a:solidFill>
                  <a:schemeClr val="bg1">
                    <a:lumMod val="95000"/>
                  </a:schemeClr>
                </a:solidFill>
                <a:latin typeface="Bell MT" panose="02020503060305020303" pitchFamily="18" charset="0"/>
              </a:rPr>
              <a:t> el </a:t>
            </a:r>
            <a:r>
              <a:rPr lang="en-US" altLang="en-US" sz="2400" dirty="0" err="1">
                <a:solidFill>
                  <a:schemeClr val="bg1">
                    <a:lumMod val="95000"/>
                  </a:schemeClr>
                </a:solidFill>
                <a:latin typeface="Bell MT" panose="02020503060305020303" pitchFamily="18" charset="0"/>
              </a:rPr>
              <a:t>fondo</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bentos</a:t>
            </a:r>
            <a:r>
              <a:rPr lang="en-US" altLang="en-US" sz="2400" dirty="0">
                <a:solidFill>
                  <a:schemeClr val="bg1">
                    <a:lumMod val="95000"/>
                  </a:schemeClr>
                </a:solidFill>
                <a:latin typeface="Bell MT" panose="02020503060305020303" pitchFamily="18" charset="0"/>
              </a:rPr>
              <a:t>) del  Sound. </a:t>
            </a:r>
            <a:r>
              <a:rPr lang="en-US" altLang="en-US" sz="2400" dirty="0" err="1">
                <a:solidFill>
                  <a:schemeClr val="bg1">
                    <a:lumMod val="95000"/>
                  </a:schemeClr>
                </a:solidFill>
                <a:latin typeface="Bell MT" panose="02020503060305020303" pitchFamily="18" charset="0"/>
              </a:rPr>
              <a:t>Pariente</a:t>
            </a:r>
            <a:r>
              <a:rPr lang="en-US" altLang="en-US" sz="2400" dirty="0">
                <a:solidFill>
                  <a:schemeClr val="bg1">
                    <a:lumMod val="95000"/>
                  </a:schemeClr>
                </a:solidFill>
                <a:latin typeface="Bell MT" panose="02020503060305020303" pitchFamily="18" charset="0"/>
              </a:rPr>
              <a:t> de </a:t>
            </a:r>
            <a:r>
              <a:rPr lang="en-US" altLang="en-US" sz="2400" dirty="0" err="1">
                <a:solidFill>
                  <a:schemeClr val="bg1">
                    <a:lumMod val="95000"/>
                  </a:schemeClr>
                </a:solidFill>
                <a:latin typeface="Bell MT" panose="02020503060305020303" pitchFamily="18" charset="0"/>
              </a:rPr>
              <a:t>los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tiburones</a:t>
            </a:r>
            <a:r>
              <a:rPr lang="en-US" altLang="en-US" sz="2400" dirty="0">
                <a:solidFill>
                  <a:schemeClr val="bg1">
                    <a:lumMod val="95000"/>
                  </a:schemeClr>
                </a:solidFill>
                <a:latin typeface="Bell MT" panose="02020503060305020303" pitchFamily="18" charset="0"/>
              </a:rPr>
              <a:t> y </a:t>
            </a:r>
            <a:r>
              <a:rPr lang="en-US" altLang="en-US" sz="2400" dirty="0" err="1">
                <a:solidFill>
                  <a:schemeClr val="bg1">
                    <a:lumMod val="95000"/>
                  </a:schemeClr>
                </a:solidFill>
                <a:latin typeface="Bell MT" panose="02020503060305020303" pitchFamily="18" charset="0"/>
              </a:rPr>
              <a:t>otras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especies</a:t>
            </a:r>
            <a:r>
              <a:rPr lang="en-US" altLang="en-US" sz="2400" dirty="0">
                <a:solidFill>
                  <a:schemeClr val="bg1">
                    <a:lumMod val="95000"/>
                  </a:schemeClr>
                </a:solidFill>
                <a:latin typeface="Bell MT" panose="02020503060305020303" pitchFamily="18" charset="0"/>
              </a:rPr>
              <a:t> de </a:t>
            </a:r>
            <a:r>
              <a:rPr lang="en-US" altLang="en-US" sz="2400" dirty="0" err="1">
                <a:solidFill>
                  <a:schemeClr val="bg1">
                    <a:lumMod val="95000"/>
                  </a:schemeClr>
                </a:solidFill>
                <a:latin typeface="Bell MT" panose="02020503060305020303" pitchFamily="18" charset="0"/>
              </a:rPr>
              <a:t>rayas</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posee</a:t>
            </a:r>
            <a:r>
              <a:rPr lang="en-US" altLang="en-US" sz="2400" dirty="0">
                <a:solidFill>
                  <a:schemeClr val="bg1">
                    <a:lumMod val="95000"/>
                  </a:schemeClr>
                </a:solidFill>
                <a:latin typeface="Bell MT" panose="02020503060305020303" pitchFamily="18" charset="0"/>
              </a:rPr>
              <a:t> un </a:t>
            </a:r>
            <a:r>
              <a:rPr lang="en-US" altLang="en-US" sz="2400" dirty="0" err="1">
                <a:solidFill>
                  <a:schemeClr val="bg1">
                    <a:lumMod val="95000"/>
                  </a:schemeClr>
                </a:solidFill>
                <a:latin typeface="Bell MT" panose="02020503060305020303" pitchFamily="18" charset="0"/>
              </a:rPr>
              <a:t>esqueleto</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hecho</a:t>
            </a:r>
            <a:r>
              <a:rPr lang="en-US" altLang="en-US" sz="2400" dirty="0">
                <a:solidFill>
                  <a:schemeClr val="bg1">
                    <a:lumMod val="95000"/>
                  </a:schemeClr>
                </a:solidFill>
                <a:latin typeface="Bell MT" panose="02020503060305020303" pitchFamily="18" charset="0"/>
              </a:rPr>
              <a:t> </a:t>
            </a:r>
            <a:r>
              <a:rPr lang="en-US" altLang="en-US" sz="2400" dirty="0" err="1">
                <a:solidFill>
                  <a:schemeClr val="bg1">
                    <a:lumMod val="95000"/>
                  </a:schemeClr>
                </a:solidFill>
                <a:latin typeface="Bell MT" panose="02020503060305020303" pitchFamily="18" charset="0"/>
              </a:rPr>
              <a:t>completamente</a:t>
            </a:r>
            <a:r>
              <a:rPr lang="en-US" altLang="en-US" sz="2400" dirty="0">
                <a:solidFill>
                  <a:schemeClr val="bg1">
                    <a:lumMod val="95000"/>
                  </a:schemeClr>
                </a:solidFill>
                <a:latin typeface="Bell MT" panose="02020503060305020303" pitchFamily="18" charset="0"/>
              </a:rPr>
              <a:t> de </a:t>
            </a:r>
            <a:r>
              <a:rPr lang="en-US" altLang="en-US" sz="2400" dirty="0" err="1">
                <a:solidFill>
                  <a:schemeClr val="bg1">
                    <a:lumMod val="95000"/>
                  </a:schemeClr>
                </a:solidFill>
                <a:latin typeface="Bell MT" panose="02020503060305020303" pitchFamily="18" charset="0"/>
              </a:rPr>
              <a:t>cartílagos</a:t>
            </a:r>
            <a:endParaRPr lang="en-US" altLang="en-US" sz="2400" dirty="0">
              <a:solidFill>
                <a:schemeClr val="bg1">
                  <a:lumMod val="95000"/>
                </a:schemeClr>
              </a:solidFill>
              <a:latin typeface="Bell MT" panose="02020503060305020303" pitchFamily="18" charset="0"/>
            </a:endParaRPr>
          </a:p>
        </p:txBody>
      </p:sp>
      <p:pic>
        <p:nvPicPr>
          <p:cNvPr id="4" name="Picture 3" descr="Detalle de una raya de nariz clara descansando en un fondo arenoso. Las rayas son parientes de los tiburones &#10;">
            <a:extLst>
              <a:ext uri="{FF2B5EF4-FFF2-40B4-BE49-F238E27FC236}">
                <a16:creationId xmlns:a16="http://schemas.microsoft.com/office/drawing/2014/main" id="{5A9425BF-2067-44E9-809E-E9E2B7F269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2151056"/>
            <a:ext cx="7543800" cy="4462272"/>
          </a:xfrm>
          <a:prstGeom prst="rect">
            <a:avLst/>
          </a:prstGeom>
          <a:ln w="6350">
            <a:solidFill>
              <a:schemeClr val="bg1"/>
            </a:solidFill>
          </a:ln>
        </p:spPr>
      </p:pic>
      <p:sp>
        <p:nvSpPr>
          <p:cNvPr id="2" name="TextBox 1">
            <a:extLst>
              <a:ext uri="{FF2B5EF4-FFF2-40B4-BE49-F238E27FC236}">
                <a16:creationId xmlns:a16="http://schemas.microsoft.com/office/drawing/2014/main" id="{5D9EE30A-3780-4EBC-977C-F58C4EA99044}"/>
              </a:ext>
            </a:extLst>
          </p:cNvPr>
          <p:cNvSpPr txBox="1"/>
          <p:nvPr/>
        </p:nvSpPr>
        <p:spPr>
          <a:xfrm>
            <a:off x="5353050" y="6397884"/>
            <a:ext cx="3124200" cy="215444"/>
          </a:xfrm>
          <a:prstGeom prst="rect">
            <a:avLst/>
          </a:prstGeom>
          <a:noFill/>
        </p:spPr>
        <p:txBody>
          <a:bodyPr wrap="square" rtlCol="0">
            <a:spAutoFit/>
          </a:bodyPr>
          <a:lstStyle/>
          <a:p>
            <a:pPr algn="r"/>
            <a:r>
              <a:rPr lang="en-US" altLang="en-US" sz="800" dirty="0">
                <a:solidFill>
                  <a:schemeClr val="bg1"/>
                </a:solidFill>
                <a:latin typeface="Bell MT" panose="02020503060305020303" pitchFamily="18" charset="0"/>
              </a:rPr>
              <a:t>Raya de </a:t>
            </a:r>
            <a:r>
              <a:rPr lang="en-US" altLang="en-US" sz="800" dirty="0" err="1">
                <a:solidFill>
                  <a:schemeClr val="bg1"/>
                </a:solidFill>
                <a:latin typeface="Bell MT" panose="02020503060305020303" pitchFamily="18" charset="0"/>
              </a:rPr>
              <a:t>nariz</a:t>
            </a:r>
            <a:r>
              <a:rPr lang="en-US" altLang="en-US" sz="800"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clara</a:t>
            </a:r>
            <a:r>
              <a:rPr lang="en-US" altLang="en-US" sz="800" dirty="0">
                <a:solidFill>
                  <a:schemeClr val="bg1"/>
                </a:solidFill>
                <a:latin typeface="Bell MT" panose="02020503060305020303" pitchFamily="18" charset="0"/>
              </a:rPr>
              <a:t>, </a:t>
            </a:r>
            <a:r>
              <a:rPr lang="en-US" altLang="en-US" sz="800" i="1" dirty="0">
                <a:solidFill>
                  <a:schemeClr val="bg1"/>
                </a:solidFill>
                <a:latin typeface="Bell MT" panose="02020503060305020303" pitchFamily="18" charset="0"/>
              </a:rPr>
              <a:t>Raja </a:t>
            </a:r>
            <a:r>
              <a:rPr lang="en-US" altLang="en-US" sz="800" i="1" dirty="0" err="1">
                <a:solidFill>
                  <a:schemeClr val="bg1"/>
                </a:solidFill>
                <a:latin typeface="Bell MT" panose="02020503060305020303" pitchFamily="18" charset="0"/>
              </a:rPr>
              <a:t>eganteria</a:t>
            </a:r>
            <a:r>
              <a:rPr lang="en-US" altLang="en-US" sz="800" i="1" dirty="0">
                <a:solidFill>
                  <a:schemeClr val="bg1"/>
                </a:solidFill>
                <a:latin typeface="Bell MT" panose="02020503060305020303" pitchFamily="18" charset="0"/>
              </a:rPr>
              <a:t>, </a:t>
            </a:r>
            <a:r>
              <a:rPr lang="en-US" altLang="en-US" sz="800" dirty="0" err="1">
                <a:solidFill>
                  <a:schemeClr val="bg1"/>
                </a:solidFill>
                <a:latin typeface="Bell MT" panose="02020503060305020303" pitchFamily="18" charset="0"/>
              </a:rPr>
              <a:t>cortesía</a:t>
            </a:r>
            <a:r>
              <a:rPr lang="en-US" altLang="en-US" sz="800" dirty="0">
                <a:solidFill>
                  <a:schemeClr val="bg1"/>
                </a:solidFill>
                <a:latin typeface="Bell MT" panose="02020503060305020303" pitchFamily="18" charset="0"/>
              </a:rPr>
              <a:t> de Robert </a:t>
            </a:r>
            <a:r>
              <a:rPr lang="en-US" altLang="en-US" sz="800" dirty="0" err="1">
                <a:solidFill>
                  <a:schemeClr val="bg1"/>
                </a:solidFill>
                <a:latin typeface="Bell MT" panose="02020503060305020303" pitchFamily="18" charset="0"/>
              </a:rPr>
              <a:t>Bachand</a:t>
            </a:r>
            <a:endParaRPr lang="en-US" sz="800" dirty="0">
              <a:solidFill>
                <a:schemeClr val="bg1"/>
              </a:solidFill>
              <a:latin typeface="Bell MT" panose="02020503060305020303"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5">
            <a:extLst>
              <a:ext uri="{FF2B5EF4-FFF2-40B4-BE49-F238E27FC236}">
                <a16:creationId xmlns:a16="http://schemas.microsoft.com/office/drawing/2014/main" id="{3211169B-F605-46EB-8DD3-38B7D4A81B8E}"/>
              </a:ext>
            </a:extLst>
          </p:cNvPr>
          <p:cNvSpPr>
            <a:spLocks noGrp="1" noChangeArrowheads="1"/>
          </p:cNvSpPr>
          <p:nvPr>
            <p:ph type="title"/>
          </p:nvPr>
        </p:nvSpPr>
        <p:spPr>
          <a:xfrm>
            <a:off x="534971" y="4648200"/>
            <a:ext cx="8074057" cy="1664469"/>
          </a:xfrm>
        </p:spPr>
        <p:txBody>
          <a:bodyPr vert="horz" lIns="91440" tIns="45720" rIns="91440" bIns="45720" rtlCol="0" anchor="b">
            <a:noAutofit/>
          </a:bodyPr>
          <a:lstStyle/>
          <a:p>
            <a:pPr algn="l" eaLnBrk="1" hangingPunct="1">
              <a:lnSpc>
                <a:spcPct val="90000"/>
              </a:lnSpc>
            </a:pPr>
            <a:r>
              <a:rPr lang="en-US" altLang="en-US" sz="2400" kern="1200" dirty="0">
                <a:solidFill>
                  <a:schemeClr val="tx1">
                    <a:lumMod val="95000"/>
                  </a:schemeClr>
                </a:solidFill>
                <a:latin typeface="Bell MT" panose="02020503060305020303" pitchFamily="18" charset="0"/>
              </a:rPr>
              <a:t>El </a:t>
            </a:r>
            <a:r>
              <a:rPr lang="en-US" altLang="en-US" sz="2400" kern="1200" dirty="0" err="1">
                <a:solidFill>
                  <a:schemeClr val="tx1">
                    <a:lumMod val="95000"/>
                  </a:schemeClr>
                </a:solidFill>
                <a:latin typeface="Bell MT" panose="02020503060305020303" pitchFamily="18" charset="0"/>
              </a:rPr>
              <a:t>rubio</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estriado</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izquierda</a:t>
            </a:r>
            <a:r>
              <a:rPr lang="en-US" altLang="en-US" sz="2400" kern="1200" dirty="0">
                <a:solidFill>
                  <a:schemeClr val="tx1">
                    <a:lumMod val="95000"/>
                  </a:schemeClr>
                </a:solidFill>
                <a:latin typeface="Bell MT" panose="02020503060305020303" pitchFamily="18" charset="0"/>
              </a:rPr>
              <a:t>) y el </a:t>
            </a:r>
            <a:r>
              <a:rPr lang="en-US" altLang="en-US" sz="2400" kern="1200" dirty="0" err="1">
                <a:solidFill>
                  <a:schemeClr val="tx1">
                    <a:lumMod val="95000"/>
                  </a:schemeClr>
                </a:solidFill>
                <a:latin typeface="Bell MT" panose="02020503060305020303" pitchFamily="18" charset="0"/>
              </a:rPr>
              <a:t>rubio</a:t>
            </a:r>
            <a:r>
              <a:rPr lang="en-US" altLang="en-US" sz="2400" kern="1200" dirty="0">
                <a:solidFill>
                  <a:schemeClr val="tx1">
                    <a:lumMod val="95000"/>
                  </a:schemeClr>
                </a:solidFill>
                <a:latin typeface="Bell MT" panose="02020503060305020303" pitchFamily="18" charset="0"/>
              </a:rPr>
              <a:t> del </a:t>
            </a:r>
            <a:r>
              <a:rPr lang="en-US" altLang="en-US" sz="2400" kern="1200" dirty="0" err="1">
                <a:solidFill>
                  <a:schemeClr val="tx1">
                    <a:lumMod val="95000"/>
                  </a:schemeClr>
                </a:solidFill>
                <a:latin typeface="Bell MT" panose="02020503060305020303" pitchFamily="18" charset="0"/>
              </a:rPr>
              <a:t>norte</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derecha</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migran</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en</a:t>
            </a:r>
            <a:r>
              <a:rPr lang="en-US" altLang="en-US" sz="2400" kern="1200" dirty="0">
                <a:solidFill>
                  <a:schemeClr val="tx1">
                    <a:lumMod val="95000"/>
                  </a:schemeClr>
                </a:solidFill>
                <a:latin typeface="Bell MT" panose="02020503060305020303" pitchFamily="18" charset="0"/>
              </a:rPr>
              <a:t> la primavera </a:t>
            </a:r>
            <a:r>
              <a:rPr lang="en-US" altLang="en-US" sz="2400" kern="1200" dirty="0" err="1">
                <a:solidFill>
                  <a:schemeClr val="tx1">
                    <a:lumMod val="95000"/>
                  </a:schemeClr>
                </a:solidFill>
                <a:latin typeface="Bell MT" panose="02020503060305020303" pitchFamily="18" charset="0"/>
              </a:rPr>
              <a:t>desde</a:t>
            </a:r>
            <a:r>
              <a:rPr lang="en-US" altLang="en-US" sz="2400" kern="1200" dirty="0">
                <a:solidFill>
                  <a:schemeClr val="tx1">
                    <a:lumMod val="95000"/>
                  </a:schemeClr>
                </a:solidFill>
                <a:latin typeface="Bell MT" panose="02020503060305020303" pitchFamily="18" charset="0"/>
              </a:rPr>
              <a:t> las </a:t>
            </a:r>
            <a:r>
              <a:rPr lang="en-US" altLang="en-US" sz="2400" kern="1200" dirty="0" err="1">
                <a:solidFill>
                  <a:schemeClr val="tx1">
                    <a:lumMod val="95000"/>
                  </a:schemeClr>
                </a:solidFill>
                <a:latin typeface="Bell MT" panose="02020503060305020303" pitchFamily="18" charset="0"/>
              </a:rPr>
              <a:t>aguas</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profundas</a:t>
            </a:r>
            <a:r>
              <a:rPr lang="en-US" altLang="en-US" sz="2400" kern="1200" dirty="0">
                <a:solidFill>
                  <a:schemeClr val="tx1">
                    <a:lumMod val="95000"/>
                  </a:schemeClr>
                </a:solidFill>
                <a:latin typeface="Bell MT" panose="02020503060305020303" pitchFamily="18" charset="0"/>
              </a:rPr>
              <a:t> y </a:t>
            </a:r>
            <a:r>
              <a:rPr lang="en-US" altLang="en-US" sz="2400" kern="1200" dirty="0" err="1">
                <a:solidFill>
                  <a:schemeClr val="tx1">
                    <a:lumMod val="95000"/>
                  </a:schemeClr>
                </a:solidFill>
                <a:latin typeface="Bell MT" panose="02020503060305020303" pitchFamily="18" charset="0"/>
              </a:rPr>
              <a:t>alejadas</a:t>
            </a:r>
            <a:r>
              <a:rPr lang="en-US" altLang="en-US" sz="2400" kern="1200" dirty="0">
                <a:solidFill>
                  <a:schemeClr val="tx1">
                    <a:lumMod val="95000"/>
                  </a:schemeClr>
                </a:solidFill>
                <a:latin typeface="Bell MT" panose="02020503060305020303" pitchFamily="18" charset="0"/>
              </a:rPr>
              <a:t> de la costa de Long Island Sound para </a:t>
            </a:r>
            <a:r>
              <a:rPr lang="en-US" altLang="en-US" sz="2400" kern="1200" dirty="0" err="1">
                <a:solidFill>
                  <a:schemeClr val="tx1">
                    <a:lumMod val="95000"/>
                  </a:schemeClr>
                </a:solidFill>
                <a:latin typeface="Bell MT" panose="02020503060305020303" pitchFamily="18" charset="0"/>
              </a:rPr>
              <a:t>desovar</a:t>
            </a:r>
            <a:r>
              <a:rPr lang="en-US" altLang="en-US" sz="2400" kern="1200" dirty="0">
                <a:solidFill>
                  <a:schemeClr val="tx1">
                    <a:lumMod val="95000"/>
                  </a:schemeClr>
                </a:solidFill>
                <a:latin typeface="Bell MT" panose="02020503060305020303" pitchFamily="18" charset="0"/>
              </a:rPr>
              <a:t> y </a:t>
            </a:r>
            <a:r>
              <a:rPr lang="en-US" altLang="en-US" sz="2400" kern="1200" dirty="0" err="1">
                <a:solidFill>
                  <a:schemeClr val="tx1">
                    <a:lumMod val="95000"/>
                  </a:schemeClr>
                </a:solidFill>
                <a:latin typeface="Bell MT" panose="02020503060305020303" pitchFamily="18" charset="0"/>
              </a:rPr>
              <a:t>alimentarse</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regresando</a:t>
            </a:r>
            <a:r>
              <a:rPr lang="en-US" altLang="en-US" sz="2400" kern="1200" dirty="0">
                <a:solidFill>
                  <a:schemeClr val="tx1">
                    <a:lumMod val="95000"/>
                  </a:schemeClr>
                </a:solidFill>
                <a:latin typeface="Bell MT" panose="02020503060305020303" pitchFamily="18" charset="0"/>
              </a:rPr>
              <a:t> a las </a:t>
            </a:r>
            <a:r>
              <a:rPr lang="en-US" altLang="en-US" sz="2400" kern="1200" dirty="0" err="1">
                <a:solidFill>
                  <a:schemeClr val="tx1">
                    <a:lumMod val="95000"/>
                  </a:schemeClr>
                </a:solidFill>
                <a:latin typeface="Bell MT" panose="02020503060305020303" pitchFamily="18" charset="0"/>
              </a:rPr>
              <a:t>aguas</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más</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profundas</a:t>
            </a:r>
            <a:r>
              <a:rPr lang="en-US" altLang="en-US" sz="2400" kern="1200" dirty="0">
                <a:solidFill>
                  <a:schemeClr val="tx1">
                    <a:lumMod val="95000"/>
                  </a:schemeClr>
                </a:solidFill>
                <a:latin typeface="Bell MT" panose="02020503060305020303" pitchFamily="18" charset="0"/>
              </a:rPr>
              <a:t> </a:t>
            </a:r>
            <a:r>
              <a:rPr lang="en-US" altLang="en-US" sz="2400" kern="1200" dirty="0" err="1">
                <a:solidFill>
                  <a:schemeClr val="tx1">
                    <a:lumMod val="95000"/>
                  </a:schemeClr>
                </a:solidFill>
                <a:latin typeface="Bell MT" panose="02020503060305020303" pitchFamily="18" charset="0"/>
              </a:rPr>
              <a:t>en</a:t>
            </a:r>
            <a:r>
              <a:rPr lang="en-US" altLang="en-US" sz="2400" kern="1200" dirty="0">
                <a:solidFill>
                  <a:schemeClr val="tx1">
                    <a:lumMod val="95000"/>
                  </a:schemeClr>
                </a:solidFill>
                <a:latin typeface="Bell MT" panose="02020503060305020303" pitchFamily="18" charset="0"/>
              </a:rPr>
              <a:t> el </a:t>
            </a:r>
            <a:r>
              <a:rPr lang="en-US" altLang="en-US" sz="2400" kern="1200" dirty="0" err="1">
                <a:solidFill>
                  <a:schemeClr val="tx1">
                    <a:lumMod val="95000"/>
                  </a:schemeClr>
                </a:solidFill>
                <a:latin typeface="Bell MT" panose="02020503060305020303" pitchFamily="18" charset="0"/>
              </a:rPr>
              <a:t>otoño</a:t>
            </a:r>
            <a:endParaRPr lang="en-US" altLang="en-US" sz="2400" kern="1200" dirty="0">
              <a:solidFill>
                <a:schemeClr val="tx1">
                  <a:lumMod val="95000"/>
                </a:schemeClr>
              </a:solidFill>
              <a:latin typeface="Bell MT" panose="02020503060305020303" pitchFamily="18" charset="0"/>
            </a:endParaRPr>
          </a:p>
        </p:txBody>
      </p:sp>
      <p:pic>
        <p:nvPicPr>
          <p:cNvPr id="3" name="Picture 2" descr="Foto submarina de un rubio estriado nadando cerca de una roca  ">
            <a:extLst>
              <a:ext uri="{FF2B5EF4-FFF2-40B4-BE49-F238E27FC236}">
                <a16:creationId xmlns:a16="http://schemas.microsoft.com/office/drawing/2014/main" id="{6F65B239-D897-42FD-8266-309CA091F4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6253" y="321733"/>
            <a:ext cx="2324205" cy="3984262"/>
          </a:xfrm>
          <a:prstGeom prst="rect">
            <a:avLst/>
          </a:prstGeom>
          <a:ln>
            <a:solidFill>
              <a:schemeClr val="tx1"/>
            </a:solidFill>
          </a:ln>
        </p:spPr>
      </p:pic>
      <p:cxnSp>
        <p:nvCxnSpPr>
          <p:cNvPr id="86021" name="Straight Connector 72">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Fotografía de dos rubios del norte descansando sobre el fondo rocoso y lleno de conchas del Long Island Sound  ">
            <a:extLst>
              <a:ext uri="{FF2B5EF4-FFF2-40B4-BE49-F238E27FC236}">
                <a16:creationId xmlns:a16="http://schemas.microsoft.com/office/drawing/2014/main" id="{58F62410-A2B3-42B4-8122-1E5FDC676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2227" y="321735"/>
            <a:ext cx="2766829" cy="3984259"/>
          </a:xfrm>
          <a:prstGeom prst="rect">
            <a:avLst/>
          </a:prstGeom>
          <a:ln>
            <a:solidFill>
              <a:schemeClr val="tx1"/>
            </a:solidFill>
          </a:ln>
        </p:spPr>
      </p:pic>
      <p:sp>
        <p:nvSpPr>
          <p:cNvPr id="2" name="TextBox 1">
            <a:extLst>
              <a:ext uri="{FF2B5EF4-FFF2-40B4-BE49-F238E27FC236}">
                <a16:creationId xmlns:a16="http://schemas.microsoft.com/office/drawing/2014/main" id="{E5A3F0E1-72E2-4800-A44E-C280EFEC5FCA}"/>
              </a:ext>
            </a:extLst>
          </p:cNvPr>
          <p:cNvSpPr txBox="1"/>
          <p:nvPr/>
        </p:nvSpPr>
        <p:spPr>
          <a:xfrm>
            <a:off x="3450457" y="3505200"/>
            <a:ext cx="2021765" cy="954107"/>
          </a:xfrm>
          <a:prstGeom prst="rect">
            <a:avLst/>
          </a:prstGeom>
          <a:noFill/>
        </p:spPr>
        <p:txBody>
          <a:bodyPr wrap="square" rtlCol="0">
            <a:spAutoFit/>
          </a:bodyPr>
          <a:lstStyle/>
          <a:p>
            <a:r>
              <a:rPr lang="en-US" sz="800" dirty="0">
                <a:effectLst/>
                <a:latin typeface="Bell MT" panose="02020503060305020303" pitchFamily="18" charset="0"/>
                <a:ea typeface="Calibri" panose="020F0502020204030204" pitchFamily="34" charset="0"/>
              </a:rPr>
              <a:t>(</a:t>
            </a:r>
            <a:r>
              <a:rPr lang="en-US" sz="800" dirty="0" err="1">
                <a:effectLst/>
                <a:latin typeface="Bell MT" panose="02020503060305020303" pitchFamily="18" charset="0"/>
                <a:ea typeface="Calibri" panose="020F0502020204030204" pitchFamily="34" charset="0"/>
              </a:rPr>
              <a:t>izquierda</a:t>
            </a:r>
            <a:r>
              <a:rPr lang="en-US" sz="800" dirty="0">
                <a:effectLst/>
                <a:latin typeface="Bell MT" panose="02020503060305020303" pitchFamily="18" charset="0"/>
                <a:ea typeface="Calibri" panose="020F0502020204030204" pitchFamily="34" charset="0"/>
              </a:rPr>
              <a:t>) Rubio </a:t>
            </a:r>
            <a:r>
              <a:rPr lang="en-US" sz="800" dirty="0" err="1">
                <a:effectLst/>
                <a:latin typeface="Bell MT" panose="02020503060305020303" pitchFamily="18" charset="0"/>
                <a:ea typeface="Calibri" panose="020F0502020204030204" pitchFamily="34" charset="0"/>
              </a:rPr>
              <a:t>estriado</a:t>
            </a:r>
            <a:r>
              <a:rPr lang="en-US" sz="800" dirty="0">
                <a:effectLst/>
                <a:latin typeface="Bell MT" panose="02020503060305020303" pitchFamily="18" charset="0"/>
                <a:ea typeface="Calibri" panose="020F0502020204030204" pitchFamily="34" charset="0"/>
              </a:rPr>
              <a:t>, </a:t>
            </a:r>
            <a:r>
              <a:rPr lang="en-US" sz="800" i="1" dirty="0" err="1">
                <a:effectLst/>
                <a:latin typeface="Bell MT" panose="02020503060305020303" pitchFamily="18" charset="0"/>
                <a:ea typeface="Calibri" panose="020F0502020204030204" pitchFamily="34" charset="0"/>
              </a:rPr>
              <a:t>Prionotus</a:t>
            </a:r>
            <a:r>
              <a:rPr lang="en-US" sz="800" i="1" dirty="0">
                <a:effectLst/>
                <a:latin typeface="Bell MT" panose="02020503060305020303" pitchFamily="18" charset="0"/>
                <a:ea typeface="Calibri" panose="020F0502020204030204" pitchFamily="34" charset="0"/>
              </a:rPr>
              <a:t> </a:t>
            </a:r>
            <a:r>
              <a:rPr lang="en-US" sz="800" i="1" dirty="0" err="1">
                <a:effectLst/>
                <a:latin typeface="Bell MT" panose="02020503060305020303" pitchFamily="18" charset="0"/>
                <a:ea typeface="Calibri" panose="020F0502020204030204" pitchFamily="34" charset="0"/>
              </a:rPr>
              <a:t>evolans</a:t>
            </a:r>
            <a:r>
              <a:rPr lang="en-US" sz="800" dirty="0">
                <a:effectLst/>
                <a:latin typeface="Bell MT" panose="02020503060305020303" pitchFamily="18" charset="0"/>
                <a:ea typeface="Calibri" panose="020F0502020204030204" pitchFamily="34" charset="0"/>
              </a:rPr>
              <a:t>, y (</a:t>
            </a:r>
            <a:r>
              <a:rPr lang="en-US" sz="800" dirty="0" err="1">
                <a:effectLst/>
                <a:latin typeface="Bell MT" panose="02020503060305020303" pitchFamily="18" charset="0"/>
                <a:ea typeface="Calibri" panose="020F0502020204030204" pitchFamily="34" charset="0"/>
              </a:rPr>
              <a:t>derecha</a:t>
            </a:r>
            <a:r>
              <a:rPr lang="en-US" sz="800" dirty="0">
                <a:effectLst/>
                <a:latin typeface="Bell MT" panose="02020503060305020303" pitchFamily="18" charset="0"/>
                <a:ea typeface="Calibri" panose="020F0502020204030204" pitchFamily="34" charset="0"/>
              </a:rPr>
              <a:t>) Rubio del </a:t>
            </a:r>
            <a:r>
              <a:rPr lang="en-US" sz="800" dirty="0" err="1">
                <a:effectLst/>
                <a:latin typeface="Bell MT" panose="02020503060305020303" pitchFamily="18" charset="0"/>
                <a:ea typeface="Calibri" panose="020F0502020204030204" pitchFamily="34" charset="0"/>
              </a:rPr>
              <a:t>norte</a:t>
            </a:r>
            <a:r>
              <a:rPr lang="en-US" sz="800" dirty="0">
                <a:effectLst/>
                <a:latin typeface="Bell MT" panose="02020503060305020303" pitchFamily="18" charset="0"/>
                <a:ea typeface="Calibri" panose="020F0502020204030204" pitchFamily="34" charset="0"/>
              </a:rPr>
              <a:t>, </a:t>
            </a:r>
            <a:r>
              <a:rPr lang="en-US" sz="800" i="1" dirty="0" err="1">
                <a:effectLst/>
                <a:latin typeface="Bell MT" panose="02020503060305020303" pitchFamily="18" charset="0"/>
                <a:ea typeface="Calibri" panose="020F0502020204030204" pitchFamily="34" charset="0"/>
              </a:rPr>
              <a:t>Prionotus</a:t>
            </a:r>
            <a:r>
              <a:rPr lang="en-US" sz="800" i="1" dirty="0">
                <a:effectLst/>
                <a:latin typeface="Bell MT" panose="02020503060305020303" pitchFamily="18" charset="0"/>
                <a:ea typeface="Calibri" panose="020F0502020204030204" pitchFamily="34" charset="0"/>
              </a:rPr>
              <a:t> </a:t>
            </a:r>
            <a:r>
              <a:rPr lang="en-US" sz="800" i="1" dirty="0" err="1">
                <a:effectLst/>
                <a:latin typeface="Bell MT" panose="02020503060305020303" pitchFamily="18" charset="0"/>
                <a:ea typeface="Calibri" panose="020F0502020204030204" pitchFamily="34" charset="0"/>
              </a:rPr>
              <a:t>carolinus</a:t>
            </a:r>
            <a:r>
              <a:rPr lang="en-US" sz="800" i="1" dirty="0">
                <a:latin typeface="Bell MT" panose="02020503060305020303" pitchFamily="18" charset="0"/>
                <a:ea typeface="Calibri" panose="020F0502020204030204" pitchFamily="34" charset="0"/>
              </a:rPr>
              <a:t>, </a:t>
            </a:r>
            <a:r>
              <a:rPr lang="en-US" sz="800" dirty="0" err="1">
                <a:latin typeface="Bell MT" panose="02020503060305020303" pitchFamily="18" charset="0"/>
                <a:ea typeface="Calibri" panose="020F0502020204030204" pitchFamily="34" charset="0"/>
              </a:rPr>
              <a:t>c</a:t>
            </a:r>
            <a:r>
              <a:rPr lang="en-US" sz="800" dirty="0" err="1">
                <a:effectLst/>
                <a:latin typeface="Bell MT" panose="02020503060305020303" pitchFamily="18" charset="0"/>
                <a:ea typeface="Calibri" panose="020F0502020204030204" pitchFamily="34" charset="0"/>
              </a:rPr>
              <a:t>ortesía</a:t>
            </a:r>
            <a:r>
              <a:rPr lang="en-US" sz="800" dirty="0">
                <a:effectLst/>
                <a:latin typeface="Bell MT" panose="02020503060305020303" pitchFamily="18" charset="0"/>
                <a:ea typeface="Calibri" panose="020F0502020204030204" pitchFamily="34" charset="0"/>
              </a:rPr>
              <a:t> de Ivar Babb y </a:t>
            </a:r>
            <a:r>
              <a:rPr lang="en-US" sz="800" dirty="0" err="1">
                <a:effectLst/>
                <a:latin typeface="Bell MT" panose="02020503060305020303" pitchFamily="18" charset="0"/>
                <a:ea typeface="Calibri" panose="020F0502020204030204" pitchFamily="34" charset="0"/>
              </a:rPr>
              <a:t>LISMaRC</a:t>
            </a:r>
            <a:r>
              <a:rPr lang="en-US" sz="800" dirty="0">
                <a:effectLst/>
                <a:latin typeface="Bell MT" panose="02020503060305020303" pitchFamily="18" charset="0"/>
                <a:ea typeface="Calibri" panose="020F0502020204030204" pitchFamily="34" charset="0"/>
              </a:rPr>
              <a:t> Science Team (UConn/U New Haven/USGS), Long Island Sound Study, CT-DEEP</a:t>
            </a:r>
          </a:p>
          <a:p>
            <a:endParaRPr lang="en-US" sz="800" dirty="0">
              <a:latin typeface="Bell MT" panose="02020503060305020303" pitchFamily="18" charset="0"/>
            </a:endParaRPr>
          </a:p>
        </p:txBody>
      </p: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43205</TotalTime>
  <Words>16255</Words>
  <Application>Microsoft Office PowerPoint</Application>
  <PresentationFormat>On-screen Show (4:3)</PresentationFormat>
  <Paragraphs>705</Paragraphs>
  <Slides>120</Slides>
  <Notes>120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120</vt:i4>
      </vt:variant>
    </vt:vector>
  </HeadingPairs>
  <TitlesOfParts>
    <vt:vector size="131" baseType="lpstr">
      <vt:lpstr>Arial</vt:lpstr>
      <vt:lpstr>Arial Nova</vt:lpstr>
      <vt:lpstr>Bell MT</vt:lpstr>
      <vt:lpstr>Bodoni MT</vt:lpstr>
      <vt:lpstr>Calibri</vt:lpstr>
      <vt:lpstr>helvetica neue</vt:lpstr>
      <vt:lpstr>Times New Roman</vt:lpstr>
      <vt:lpstr>Tw Cen MT</vt:lpstr>
      <vt:lpstr>Verdana</vt:lpstr>
      <vt:lpstr>Wingdings</vt:lpstr>
      <vt:lpstr>Default Design</vt:lpstr>
      <vt:lpstr>Tesoros  Vivientes:</vt:lpstr>
      <vt:lpstr>Long Island Sound limita al sur con Long Island, Nueva York, y al norte y al oeste con las costas de Connecticut y con el condado de Westchester, Nueva York  </vt:lpstr>
      <vt:lpstr>Long Island Sound es el segundo estuario más grande del país - un lugar especial donde el agua dulce de los ríos y arroyos y el agua salada del océano se encuentran y mezclan</vt:lpstr>
      <vt:lpstr>PowerPoint Presentation</vt:lpstr>
      <vt:lpstr>Hábitat: es donde tú vives</vt:lpstr>
      <vt:lpstr>PowerPoint Presentation</vt:lpstr>
      <vt:lpstr>Marismas saladas: criaderos de la naturaleza</vt:lpstr>
      <vt:lpstr>Una marisma salada tiene muchas funciones importantes en el ecosistema del Sound: criadero, filtro, absorción y fuente de nutrientes </vt:lpstr>
      <vt:lpstr>Franjas para controlar mosquitos se entrecruzan en la marisma. Fueron originalmente excavadas a mano para combatir enfermedades transmitidas por los mosquitos,  que se crían en aguas estancadas</vt:lpstr>
      <vt:lpstr>PowerPoint Presentation</vt:lpstr>
      <vt:lpstr>La marisma alta sólo se inunda durante tormentas o mareas inusualmente altas. El espartillo de la marisma salada y el pasto espinoso (insertado) dominan esta parte de la marisma</vt:lpstr>
      <vt:lpstr>Las salinas son depresiones pequeñas y con aspecto desértico presentes en la marisma donde la salinidad de la tierra puede alcanzar niveles que doblan aquellos de las aguas oceánicas más saladas</vt:lpstr>
      <vt:lpstr>La salicornia, una planta suculenta, crece en las salinas y en las orillas de la marisma salada, y se ve como un campo de cactus pequeños y sin espinas. Algunas especies se vuelven rojizas en el otoño</vt:lpstr>
      <vt:lpstr>La lavanda de mar, con sus delicads flores púrpura y sus nervudos tallos, crece en las salinas y en la marisma baja</vt:lpstr>
      <vt:lpstr>  Los mejillones acanalados crecen en las orillas de los arroyos de marea en las marismas saladas y proveen alimentación para los mamíferos terrestres y otros organismos </vt:lpstr>
      <vt:lpstr>Los cangrejos violinistas perforan la arena, el barro y la turba en los bordes de las marismas saladas. Los cangrejos machos tienen una gran pinza a la derecha o a la izquierda para el combate y los rituales de apareamiento. Las garras de las hembras son de un tamaño similar</vt:lpstr>
      <vt:lpstr>El cangrejo ermitaño, que carga en su espalda un caparazón de caracol vacío para su protección, se desplaza en las aguas poco profundas de las marismas y planicies de marea  Cuando su caparazón se torna pequeño, necesita encontrar uno nuevo, más grande</vt:lpstr>
      <vt:lpstr>Los cangrejos verdes habitan las marismas del Sound, areas rocosas y planicies de marea. Consumidores voraces de mariscos bivalvos, también comen algas, gusanos y otros cangrejos</vt:lpstr>
      <vt:lpstr>Los arroyos de marea y las franjas para controlar mosquitos que serpentean a través de la marisma salada protegen a los peces pequeños de depredadores más grandes, mientras que los cangrejos azules buscan presas en estos arroyos</vt:lpstr>
      <vt:lpstr>Los peces killi estriados y otros piscardos se valen de su color para camuflarse y nadan en bancos para confundir a sus depredadores</vt:lpstr>
      <vt:lpstr>Los pejerreyes del Atlántico, que tienen una franja metálica plateada que recorre su cuerpo, son una importante fuente de alimentación para depredadores como la lubina estriada y el pez azul</vt:lpstr>
      <vt:lpstr>La marisma alta es una zona de transición de la  marisma al bosque, y es el hogar de muchos arbustos y plantas de hoja ancha</vt:lpstr>
      <vt:lpstr>El junco común o Phragmite crece a menudo densamente en el borde de las tierras altas de las marismas invadidas. Sus gruesos tallos pueden alcanzar una altura de 15 pies.  </vt:lpstr>
      <vt:lpstr>El zumaque es un arbusto que crece en la zona de las tierras altas y provee alimento y refugio para los pájaros</vt:lpstr>
      <vt:lpstr> Dos especies de gorriones de especial preocupación, el gorrión costero (izquierda) y el gorrión de cola afilada de la marisma (derecha), dependen de vastas áreas de marismas en Long Island Sound como su hábitat principal. Construyen sus nidos en las hierbas de las marismas</vt:lpstr>
      <vt:lpstr>La garceta grande (izquierda) y la  garceta nívea (derecha) se encuentran comúnmente vadeando en las aguas poco profundas de las marismas saladas y los canales de marea en busca de peces. La mayoría anidan en colonias</vt:lpstr>
      <vt:lpstr> La gran garza azul (izquierda) y la garza verde (centro) se alimentan de peces mientras que el ibis brillante (derecha) se alimenta de invertebrados acuáticos</vt:lpstr>
      <vt:lpstr>El rascón picudo vive en las marismas saladas. Usa la vegetación de las marismas como refugio, especialmente durante la marea alta. Estas aves se alimentan de cangrejos violinistas y otros cangrejos, peces y materia vegetal</vt:lpstr>
      <vt:lpstr>Las tortugas espalda de diamante viven en las marismas saladas y los arroyos de marea del Sound, y comen una mezcla de peces, caracoles, cangrejos y gusanos. En el pasado fueron cazadas por su carne, pero ahora están protegidas tanto en Connecticut como en Nueva York</vt:lpstr>
      <vt:lpstr>Planicies de marea: lugares de calma y protección</vt:lpstr>
      <vt:lpstr>Las corrientes de agua cerca de las planicies de marea son más tranquilas y permiten que el barro o la arena se asienten. Las finas partículas de arena, limo y arcilla atrapan abundantes restos orgánicos que son luego descompuestos por bacterias y hongos</vt:lpstr>
      <vt:lpstr>PowerPoint Presentation</vt:lpstr>
      <vt:lpstr>El gusano emplumado segmentado excava en la arena y el barro, ayudando a que el oxígeno llegue a los sedimentos  Fuente de alimento de otros animales, el gusano de sangre (arriba) y el gusano de la almeja (abajo) son buen cebo para la pesca, especialmente del lenguado de invierno</vt:lpstr>
      <vt:lpstr>El caracol de la luna es un molusco gasterópodo que usa su boca semejante a una lima para taladrar agujeros en los moluscos bivalbos en busca de comida. Con granos de arena construyen estuches gelatinosos para huevos, que pueden ser encontrados a menudo en la playa y parecen frágiles “collares” de arena</vt:lpstr>
      <vt:lpstr>El caracol del cieno se alimenta de detritus (materia en descomposición) y algas en la superficie de las planicies de marea. </vt:lpstr>
      <vt:lpstr>Una almeja dura se alimenta absorbiendo agua a través de uno de sus dos sifones, extrayendo el plancton del agua y eliminando el agua y los desechos a través del otro</vt:lpstr>
      <vt:lpstr>A menudo, las únicas señales de que hay moluscos bivalvos presentes en las planicies de marea son sus sifones que se extienden a través de agujeros en la arena o en el barro mientras filtran plancton microscópico del agua </vt:lpstr>
      <vt:lpstr>Las almejas de concha blanda, también conocidas como almejas de cuello largo, viven en madrigueras profundas en las planicies y en las aguas poco profundas. Cuando se las molesta, expulsan un chorro de agua</vt:lpstr>
      <vt:lpstr>Las navajas excavan en el barro hacia abajo y hacia arriba. Son “excavadoras” rápidas y profundas</vt:lpstr>
      <vt:lpstr>Los camarones de arena, pequeños y translúcidos, excavan en los sedimentos blandos del fondo y son un alimento importante para otros animales</vt:lpstr>
      <vt:lpstr>Lechos de pasto marino:   estabilizadores que dan protección</vt:lpstr>
      <vt:lpstr>PowerPoint Presentation</vt:lpstr>
      <vt:lpstr>         Los lechos de pasto marino  ofrecen protección de los depredadores a peces jóvenes y vieiras  Las vieiras jóvenes se adhieren a las hojas de los pastos marinos durante sus primeras semanas, lo que puede ayudarles a evitar ser depredadas por los cangrejos</vt:lpstr>
      <vt:lpstr>Los camarones de la hierba translúcidos son habitantes habituales de aguas poco profundas, donde encuentran refugio entre la vegetación acuática como el pasto marino. Son presa de muchos organismos</vt:lpstr>
      <vt:lpstr>Los cisnes mudos se alimentan abundantemente de pastos marinos y lechuga de mar, un alga verde. Sus largos cuellos les permiten arrancar el pasto marino de raíz, destruyendo los lechos</vt:lpstr>
      <vt:lpstr>Los gansos canadienses se alimentan también de vegetación acuática y algas. A menudo se concentran en grandes bandadas, y sus desechos pueden causar problemas en la calidad del agua local</vt:lpstr>
      <vt:lpstr>Playas de arena: en perpetuo cambio</vt:lpstr>
      <vt:lpstr>Las playas de arena son hábitats muy expuestos que cambian constantemente a lo largo del año, reflejando los efectos de las mareas, los vientos, las tormentas y las corrientes</vt:lpstr>
      <vt:lpstr>Arena roja compuesta de granate (izquierda) y caracoles zapatilla (derecha)  depositados en las playas de arena por el viento y las olas</vt:lpstr>
      <vt:lpstr>Las playas de arena pueden parecer desprovistas de vida pero muchos animales pequeños viven debajo y entre los granos de arena o en la línea de marea, es decir, la línea de algas y pasto marino en descomposición arrastrada a lo largo de la marca de la marea alta</vt:lpstr>
      <vt:lpstr>El pasto de dunas y las plantas ayudan a mantener la arena en su lugar. Aunque las plantas pueden soportar el duro ambiente de una playa de arena, sus sistemas de raíces son frágiles y se dañan fácilmente si son pisoteados por las personas</vt:lpstr>
      <vt:lpstr>  La parte superior de la hoja de cada pasto de playa tiene de 10 a 12 crestas paralelas que se alternan con surcos y que se extienden desde la base hasta la punta. Esta estructura acanalada provoca que las hojas se enrollen apretadamente cuando el agua es escasa y que se desenrrollen cuando hay agua disponible</vt:lpstr>
      <vt:lpstr>El guisante de playa crece en las dunas y ayuda a estabilizar la arena al tiempo que provee de un toque de color a lo largo del verano. Sus vainas de semillas (guisantes), de un color marrón oscuro,  sirven de alimento a pájaros y  ratones</vt:lpstr>
      <vt:lpstr>La bardana común y el solidago rugoso del norte, plantas resistentes que encuentran su “hogar” en las playas de arena o rocosas, ayudan a fijar la arena de la playa en su lugar</vt:lpstr>
      <vt:lpstr>La roqueta de mar americana (izquierda) y la vara de oro (derecha) son plantas que se encuentran comúnmente en la dunas de arena y en el cordón litoral. Las semillas de la roqueta de mar flotan y el agua las dispersa fácilmente a lo largo de la playa</vt:lpstr>
      <vt:lpstr>La rosa rugosa, con sus flores rosadas o blancas y sus tallos espinosos, se encuentra comúnmente en la parte superior de la playa. Rica en vitamina C, su colorido fruto o escaramujo puede ser usado para té o jalea</vt:lpstr>
      <vt:lpstr>En la tierra arenosa de la parte superior de la playa, entre los pastos de dunas, crecen arbustos de arándanos, con sus cerosas bayas azules y sus hojas de dulces aromas</vt:lpstr>
      <vt:lpstr>El buccino acanalado carnívoro (izquierda) es uno de los caracoles más grandes del Sound. Cada disco de su apergaminada bolsa de incubación (derecha) contiene varios buccinos bebé completamente formados  Retrayendo su blando cuerpo dentro de su concha, el caracol usa su oscura concha oval más pequeña, u opérculo (flecha), para protegerse de los depredadores y conservar la humedad</vt:lpstr>
      <vt:lpstr>Los cangrejos herradura son uno de los artrópodos más primitivos. Han existido sin cambiar su forma por más de 360 millones de años  Aunque son artrópodos, no son auténticos cangrejos ya que están más directamente relacionados con las arañas y los escorpiones que con los cangrejos azules y los cangrejos de roca</vt:lpstr>
      <vt:lpstr>Los apéndices frontales del camarón mantis excavador son similares a los de la mantis religiosa. Las púas de sus patas son usadas para ensartar rápidamente a sus presas y aplastarlas</vt:lpstr>
      <vt:lpstr>Los playeritos blancos (arriba) y los chorlitos (derecha) corretean en la orilla del agua según las olas se aproximan y se alejan  en busca de moluscos y crustáceos pequeños</vt:lpstr>
      <vt:lpstr>PowerPoint Presentation</vt:lpstr>
      <vt:lpstr>Los ostreros píos americanos, que se reconocen por sus picos rojos brillantes, prefieren las playas de arena con abundantes conchas y sin depredadores para anidar</vt:lpstr>
      <vt:lpstr>Los charranes comunes anidan en islas rocosas y en playas barrera, sumergiéndose en mar abierto en busca de lanzones y otros peces pequeños, crustáceos e insectos. Anidan en colonias en la arena, gravilla o guijarros cerca de vegetación baja que provee protección para sus crías</vt:lpstr>
      <vt:lpstr>Intermareal rocosa: zona de gran actividad</vt:lpstr>
      <vt:lpstr>La intensa actividad de la olas entre las rocas, la exposición al aire que les seca durante la marea baja diaria, las extremas temperaturas en invierno y en verano, la lluvia y los depredadores crean duras condiciones para los organismos que viven en la zona intermareal rocosa</vt:lpstr>
      <vt:lpstr>La separación en franjas en la zona intermareal rocosa es clara. Mientras que en la parte superior de las rocas se encuentran grupos de percebes más claros, en la parte inferior  se pueden ver grupos más oscuros de  bígaros, mejillones azules y varios tipos de algas</vt:lpstr>
      <vt:lpstr>PowerPoint Presentation</vt:lpstr>
      <vt:lpstr>La lechuga de mar verde crece abundantemente en aguas ricas en nutrientes y de ella se alimentan caracoles, cangrejos, algunos peces y aves acuáticas</vt:lpstr>
      <vt:lpstr>El alga dedos de muerto es un alga marina esponjosa y gruesa que crece en la zona submareal</vt:lpstr>
      <vt:lpstr>El musgo de Irlanda es un alga roja que crece en densas matas en la línea de la  marea baja. Sirve como alimento y hábitat para muchas otras especies</vt:lpstr>
      <vt:lpstr>Los bígaros son caracoles que viven en grupos muy numerosos en la zona intermareal rocosa, raspando las algas de las rocas con su rádula (órgano similar a una lengua)</vt:lpstr>
      <vt:lpstr>Los mejillones azules crecen en racimos muy numerosos en la zona intermareal, adheriéndose a las rocas y unos a otros por medio de fuertes hilos elásticos llamados bisos o hilos bisales</vt:lpstr>
      <vt:lpstr>Durante la marea alta, los percebes se alimentan agitando en el agua sus apéndices plumosos y barriendo el plancton hacia sus bocas. Cuando la marea baja, las válvulas de la parte superior se cierran herméticamente</vt:lpstr>
      <vt:lpstr>El cangrejo de orilla asiático es una especie endémica de Japón y Asia. Introducida en Long Island a comienzo de los años 90 del pasado siglo, es el tipo de cangrejo dominante en la zona intermareal y puede ser encontrado fácilmente entre y debajo de las rocas durante la marea baja</vt:lpstr>
      <vt:lpstr>Varias especies de tunicados o ascidias habitan el Sound. Algunos son organismos solitarios y otros viven en colonias compuestas de muchos individuos</vt:lpstr>
      <vt:lpstr>En pilares, plataformas y muelles se encuentran habitualmente grupos de uvas de mar. Son tunicados solitarios que tienen dos sifones para filtrar el agua y la comida y excretar los desechos</vt:lpstr>
      <vt:lpstr>Numerosas especies de gaviotas (“gaviotas de mar”) viven todo el año o visitan el Sound, incluyendo a la gaviota de Delaware (izquierda) y la argentea (derecha) que anidan en islas en grandes colonias desde principios de mayo a julio</vt:lpstr>
      <vt:lpstr>El cormorán de cresta doble vive aquí todo el año. Es más numeroso en el verano cuando cría en islas rocosas  </vt:lpstr>
      <vt:lpstr>El fondo sumergido: del barro a las rocas</vt:lpstr>
      <vt:lpstr>El fondo marino en Long Island Sound es tan diverso como los hábitats  que se extienden a lo largo de la orilla y puede puede estar conformado por lodo, barro, arena, piedras y rocas</vt:lpstr>
      <vt:lpstr>Las rocas, formadas al retirarse los glaciares, proveen estructura y refugio a organismos que viven en o cerca del fondo de Long Island Sound</vt:lpstr>
      <vt:lpstr>El alga marrón kelp, un tipo de alga marina, crece en lechos submareales o “bosques,” adhiriéndose a superficies duras del fondo por medio de un rizoide. Los rizoides y hojas de las algas kelp proveen alimento y refugio para muchas especies bénticas y pelágicas  Las algas kelp son  cosechadas  en Long Island Sound en líneas de cultivo como                        un vegetal marino  </vt:lpstr>
      <vt:lpstr>PowerPoint Presentation</vt:lpstr>
      <vt:lpstr>Las comunidades rocosas bénticas acogen a organismos que se les adhieren como esta anémona plumosa que, a su vez, provee alimento y refugio a otros organismos. Las anémonas, con sus celulas urticantes, son  cnidarios</vt:lpstr>
      <vt:lpstr>La anémona Edwardsiella lineata se adhiere a superficies duras como las rocas, conchas o pilares. Sus tentáculos capturan y dirigen partículas de comida a su boca que se encuentra en el centro</vt:lpstr>
      <vt:lpstr>Los corales son colonias vivientes de cnidarios individuales establecidos entre conchas de carbonato de calcio. Este coral estrella del norte se encuentra en arrecifes rocosos en el Sound</vt:lpstr>
      <vt:lpstr>    Los equinodermos son animales de piel espinosa con una simetría de cinco partes como las estrellas de mar y los erizos de mar  Las estrellas de mar se alimentan de mariscos, otros invertebrados, e incluso peces, muertos o vivos</vt:lpstr>
      <vt:lpstr>PowerPoint Presentation</vt:lpstr>
      <vt:lpstr>Los erizos de mar, armados con espinas, tienen cinco dientes duros y afilados en el centro de su parte inferior que utilizan para raspar algas y detritos de las rocas y otros substratos</vt:lpstr>
      <vt:lpstr>Los pepinos de mar son también equinodermos. El pepino peludo de mar o común vive en el fondo sumergido y se alimenta usando diez tentáculos con forma de dedos que se encuentran alrededor de su boca para filtrar el plancton de la columna de agua</vt:lpstr>
      <vt:lpstr>Las ostras del este son moluscos bivalvos de importante valor comercial   Se crían en tierras alquiladas en el fondo del Sound, en una práctica que se conoce como acuicultura</vt:lpstr>
      <vt:lpstr>PowerPoint Presentation</vt:lpstr>
      <vt:lpstr>Comercialmente, el crustáceo más importante en Long Island Sound es la langosta americana  Los crustáceos como las langostas, los camarones y los cangrejos son artrópodos. Todos los artrópodos tienen apéndices articulados </vt:lpstr>
      <vt:lpstr>El cangrejo dama se identifica por sus manchas púrpura y sus pinzas afiladas  Como el cangrejo azul, es un cangrejo nadador y usa su par de patas traseras con forma de remo para impulsarse en el agua  La esponja de barba roja ofrece un refugio seguro</vt:lpstr>
      <vt:lpstr>El cangrejo araña se camufla bien. Fundamentalmente recolector, se agrupa para mudar su caparazón (se desprende de su caparazón exterior o exoesqueleto para crecer) y aparearse</vt:lpstr>
      <vt:lpstr>El  cangrejo de roca del Atlántico es el alimento fundamental de las langostas. Se alimenta de gusanos, moluscos y otros invertebrados</vt:lpstr>
      <vt:lpstr>Llamada así por sus áreas translúcidas a cada lado de su “hocico puntiagudo”, la raya de nariz clara se alimenta en el fondo (bentos) del  Sound. Pariente de los tiburones y otras especies de rayas, posee un esqueleto hecho completamente de cartílagos</vt:lpstr>
      <vt:lpstr>El rubio estriado (izquierda) y el rubio del norte (derecha) migran en la primavera desde las aguas profundas y alejadas de la costa de Long Island Sound para desovar y alimentarse, regresando a las aguas más profundas en el otoño</vt:lpstr>
      <vt:lpstr>Los cuervos marinos y sus parientes los charrascos tienen cabezas grandes y espinosas y bocas anchas. Los cuervos marinos poseen aletas carnosas en su cabeza y rugosas aletas dorsales. Habitan el fondo rocoso o duro donde comen tanto invertebrados como peces de aleta</vt:lpstr>
      <vt:lpstr>El lenguado blanco es un residente permanente de Long Island Sound. Es un pescado plano con “ojos a la derecha” que nada en el fondo buscando animales de cuerpo blando en los sedimentos</vt:lpstr>
      <vt:lpstr>El rodaballo o aranero es también un residente permanente del Sound. Es un pescado plano con “ojos a la izquierda” y con boca más grande que el lenguado blanco, que deja el fondo para ingerir presas en movimiento</vt:lpstr>
      <vt:lpstr>PowerPoint Presentation</vt:lpstr>
      <vt:lpstr>Una lubina negra (izquierda) y un sargo del norte (derecha) se alimentan y buscan refugio entre las rocas. Los sargos  migran al Sound desde sus cuarteles de invierno en Delaware Bay y Chesapeake Bay</vt:lpstr>
      <vt:lpstr>A la perca también le gusta merodear entre rocas y piedras. El calentamiento global ha hecho que este pez de aleta haya expandido su radio de acción hacia el norte en Long Island Sound </vt:lpstr>
      <vt:lpstr>Aguas abiertas: errantes y nadadores</vt:lpstr>
      <vt:lpstr>La columna de agua, o zona pelágica, de Long Island Sound es el hogar de peces de aleta y otros interesantes organismos como los calamares, las medusas y los mamíferos marinos</vt:lpstr>
      <vt:lpstr>Las microalgas que flotan a la deriva y el fitoplancton forman la base de la red alimenticia de los estuarios. Aquí hay una variedad de diatomeas marinas microscópicas comunes en las aguas de Long Island Sound</vt:lpstr>
      <vt:lpstr>El zooplancton está compuesto de organismos a la deriva o que nadan débilmente y que oscilan desde este pequeño copépodo (2-3mm) a grandes medusas  La mayor parte de los animales en el Sound, como los peces, cangrejos y almejas, comienza su vida como parte de la comunidad del zooplancton</vt:lpstr>
      <vt:lpstr>PowerPoint Presentation</vt:lpstr>
      <vt:lpstr>La medusa peine es un animal planctónico que se propele en el agua por medio de cilios formados por las bandas luminosas que recorren su cuerpo. Al contrario que las verdaderas medusas, no tiene células urticantes</vt:lpstr>
      <vt:lpstr>La ortiga de mar semitransparente del Atlántico es una medusa con tentáculos largos y delgados y  bocas-brazos plumosos  La medusa melena de león (derecha), con bandas de color rojo púrpura que se irradian desde el centro de su umbrela, son comunes en el Sound durante el verano y principios del otoño</vt:lpstr>
      <vt:lpstr>Encontrada comúnmente en las aguas del Sound a finales de la primavera, la medusa luna es uno de los miembros más grandes de la comunidad del zooplancton, con una campana casi plana de color rosa  pálido, naranja o blanco lechoso, y un flequillo de tentáculos cortos</vt:lpstr>
      <vt:lpstr>La lubina estriada es un pez anádromo que pasa su vida adulta en el mar y regresa a los ríos de agua dulce para desovar. A pesar de que no desova en los tributarios del Long Island Sound, es popular para la pesca deportiva y migra al Sound en el verano para alimentarse de calamares y peces de aleta</vt:lpstr>
      <vt:lpstr>La anguila americana es catádroma, lo que significa que tiene el patrón de migración inverso al de los peces anádromos</vt:lpstr>
      <vt:lpstr>El único verdadero mamífero marino que habita regularmente en el Sound es la foca común (arriba) y la foca gris. Migran desde sus zonas de cría en el norte para pasar el invierno en el Sound y se arrastran hacia salientes rocosas para descansar</vt:lpstr>
      <vt:lpstr>El águila pescadora puede avistarse comúnmente en el Long Island Sound, especialmente en las regiones del este  Llega para anidar en marzo, fundamentalmente en plataformas hechas por el hombre que mantienen sus nidos alejados de los depredadores</vt:lpstr>
      <vt:lpstr>PowerPoint Presentation</vt:lpstr>
      <vt:lpstr>PowerPoint Presentation</vt:lpstr>
      <vt:lpstr>Contactos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Treasures:</dc:title>
  <dc:creator>Balcom, Nancy</dc:creator>
  <cp:lastModifiedBy>Robert Burg</cp:lastModifiedBy>
  <cp:revision>660</cp:revision>
  <dcterms:created xsi:type="dcterms:W3CDTF">2021-01-14T20:58:39Z</dcterms:created>
  <dcterms:modified xsi:type="dcterms:W3CDTF">2021-09-30T20:34:32Z</dcterms:modified>
</cp:coreProperties>
</file>